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94" r:id="rId3"/>
    <p:sldId id="267" r:id="rId4"/>
    <p:sldId id="266" r:id="rId5"/>
    <p:sldId id="265" r:id="rId6"/>
    <p:sldId id="264" r:id="rId7"/>
    <p:sldId id="263" r:id="rId8"/>
    <p:sldId id="262" r:id="rId9"/>
    <p:sldId id="261" r:id="rId10"/>
    <p:sldId id="260" r:id="rId11"/>
    <p:sldId id="274" r:id="rId12"/>
    <p:sldId id="275" r:id="rId13"/>
    <p:sldId id="276" r:id="rId14"/>
    <p:sldId id="279" r:id="rId15"/>
    <p:sldId id="280" r:id="rId16"/>
    <p:sldId id="281" r:id="rId17"/>
    <p:sldId id="282" r:id="rId18"/>
    <p:sldId id="284" r:id="rId19"/>
    <p:sldId id="283" r:id="rId20"/>
    <p:sldId id="259" r:id="rId21"/>
    <p:sldId id="292" r:id="rId22"/>
    <p:sldId id="291" r:id="rId23"/>
    <p:sldId id="258" r:id="rId24"/>
    <p:sldId id="268" r:id="rId25"/>
    <p:sldId id="269" r:id="rId26"/>
    <p:sldId id="270" r:id="rId27"/>
    <p:sldId id="271" r:id="rId28"/>
    <p:sldId id="272" r:id="rId29"/>
    <p:sldId id="273" r:id="rId30"/>
    <p:sldId id="293" r:id="rId31"/>
    <p:sldId id="285" r:id="rId32"/>
    <p:sldId id="286" r:id="rId33"/>
    <p:sldId id="287" r:id="rId34"/>
    <p:sldId id="288" r:id="rId35"/>
    <p:sldId id="290" r:id="rId36"/>
    <p:sldId id="257" r:id="rId37"/>
    <p:sldId id="295" r:id="rId38"/>
    <p:sldId id="28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94660"/>
  </p:normalViewPr>
  <p:slideViewPr>
    <p:cSldViewPr snapToGrid="0">
      <p:cViewPr varScale="1">
        <p:scale>
          <a:sx n="41" d="100"/>
          <a:sy n="41" d="100"/>
        </p:scale>
        <p:origin x="984" y="54"/>
      </p:cViewPr>
      <p:guideLst/>
    </p:cSldViewPr>
  </p:slideViewPr>
  <p:notesTextViewPr>
    <p:cViewPr>
      <p:scale>
        <a:sx n="1" d="1"/>
        <a:sy n="1" d="1"/>
      </p:scale>
      <p:origin x="0" y="0"/>
    </p:cViewPr>
  </p:notesTextViewPr>
  <p:sorterViewPr>
    <p:cViewPr>
      <p:scale>
        <a:sx n="100" d="100"/>
        <a:sy n="100" d="100"/>
      </p:scale>
      <p:origin x="0" y="-216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B7A60E-402D-4C8D-ABCD-4A90CC257037}"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en-US"/>
        </a:p>
      </dgm:t>
    </dgm:pt>
    <dgm:pt modelId="{5C63C712-1ADA-4381-930E-EDA98D59F575}" type="pres">
      <dgm:prSet presAssocID="{09B7A60E-402D-4C8D-ABCD-4A90CC257037}" presName="hierChild1" presStyleCnt="0">
        <dgm:presLayoutVars>
          <dgm:chPref val="1"/>
          <dgm:dir/>
          <dgm:animOne val="branch"/>
          <dgm:animLvl val="lvl"/>
          <dgm:resizeHandles/>
        </dgm:presLayoutVars>
      </dgm:prSet>
      <dgm:spPr/>
    </dgm:pt>
  </dgm:ptLst>
  <dgm:cxnLst>
    <dgm:cxn modelId="{7B659794-6E0D-4FD5-939C-6144248BE541}" type="presOf" srcId="{09B7A60E-402D-4C8D-ABCD-4A90CC257037}" destId="{5C63C712-1ADA-4381-930E-EDA98D59F575}" srcOrd="0" destOrd="0" presId="urn:microsoft.com/office/officeart/2005/8/layout/hierarchy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79B97-F9BB-4863-921E-63D1B6504637}" type="datetimeFigureOut">
              <a:rPr lang="en-US" smtClean="0"/>
              <a:t>7/13/2024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4B070-3E14-4BE7-B886-B7D1AC7E028D}" type="slidenum">
              <a:rPr lang="en-US" smtClean="0"/>
              <a:t>‹#›</a:t>
            </a:fld>
            <a:endParaRPr lang="en-US"/>
          </a:p>
        </p:txBody>
      </p:sp>
    </p:spTree>
    <p:extLst>
      <p:ext uri="{BB962C8B-B14F-4D97-AF65-F5344CB8AC3E}">
        <p14:creationId xmlns:p14="http://schemas.microsoft.com/office/powerpoint/2010/main" val="2611881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E4B070-3E14-4BE7-B886-B7D1AC7E028D}" type="slidenum">
              <a:rPr lang="en-US" smtClean="0"/>
              <a:t>4</a:t>
            </a:fld>
            <a:endParaRPr lang="en-US"/>
          </a:p>
        </p:txBody>
      </p:sp>
    </p:spTree>
    <p:extLst>
      <p:ext uri="{BB962C8B-B14F-4D97-AF65-F5344CB8AC3E}">
        <p14:creationId xmlns:p14="http://schemas.microsoft.com/office/powerpoint/2010/main" val="25324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E4B070-3E14-4BE7-B886-B7D1AC7E028D}" type="slidenum">
              <a:rPr lang="en-US" smtClean="0"/>
              <a:t>6</a:t>
            </a:fld>
            <a:endParaRPr lang="en-US"/>
          </a:p>
        </p:txBody>
      </p:sp>
    </p:spTree>
    <p:extLst>
      <p:ext uri="{BB962C8B-B14F-4D97-AF65-F5344CB8AC3E}">
        <p14:creationId xmlns:p14="http://schemas.microsoft.com/office/powerpoint/2010/main" val="2821571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E9AA-D823-EBD5-7C5F-8A23A95594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A91488-4493-7780-603D-8E079F9EA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B194C-F175-BCBF-263E-1DE7C480A10C}"/>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5" name="Footer Placeholder 4">
            <a:extLst>
              <a:ext uri="{FF2B5EF4-FFF2-40B4-BE49-F238E27FC236}">
                <a16:creationId xmlns:a16="http://schemas.microsoft.com/office/drawing/2014/main" id="{FCFCAB3C-E8FB-DECF-48D2-80D96FDBD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EF73D-DC99-43BD-4CF9-7AC1A80B2CBB}"/>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3019895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EB04-1AD5-572F-E02E-79D6C7F371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75368B-0F8F-08FB-5065-39F5F0CF4D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2D22D-8E4A-50B7-2CFA-4D6C95AE490F}"/>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5" name="Footer Placeholder 4">
            <a:extLst>
              <a:ext uri="{FF2B5EF4-FFF2-40B4-BE49-F238E27FC236}">
                <a16:creationId xmlns:a16="http://schemas.microsoft.com/office/drawing/2014/main" id="{CD1A14D2-633D-BFDE-FF6A-379C45257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C4000-5BBF-0997-6C63-2E94883E7180}"/>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210173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1C017-163D-E324-9990-AE476E3A5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F41FE7-A394-9857-A57F-BDD7522ED0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0529F-0223-C318-2F3A-2C2FD12EA29D}"/>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5" name="Footer Placeholder 4">
            <a:extLst>
              <a:ext uri="{FF2B5EF4-FFF2-40B4-BE49-F238E27FC236}">
                <a16:creationId xmlns:a16="http://schemas.microsoft.com/office/drawing/2014/main" id="{AD15C3F6-C020-CD3B-0D8D-950CA8712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5A6AE-EC32-8DE1-B21F-F71D35B75043}"/>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110002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F0C48-1031-7954-1F0D-AA4BF965A9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137FD-0193-63C7-5264-85EE87B936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B25C2-06B3-CA97-CCCA-D68B2B2B476A}"/>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5" name="Footer Placeholder 4">
            <a:extLst>
              <a:ext uri="{FF2B5EF4-FFF2-40B4-BE49-F238E27FC236}">
                <a16:creationId xmlns:a16="http://schemas.microsoft.com/office/drawing/2014/main" id="{BDFFFC84-B2AB-AFFE-7401-060B9B456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5F7FCF-73F0-571C-4C7E-7F1E38EBE169}"/>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4033143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A5CA-6584-E9CB-089C-18508355E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EFF98-B8A0-7F6E-5F7E-C95D6A4424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8BB90B-86FB-E71C-9D4E-2D2F2ED65C2A}"/>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5" name="Footer Placeholder 4">
            <a:extLst>
              <a:ext uri="{FF2B5EF4-FFF2-40B4-BE49-F238E27FC236}">
                <a16:creationId xmlns:a16="http://schemas.microsoft.com/office/drawing/2014/main" id="{691DD4DE-BF9F-FDB9-A419-B63ABA567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5EFC1-69C5-BDA5-7628-52319DEC2859}"/>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2971143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A4EC-793C-356E-5AF4-1DED51F959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9EDC0-8D0D-65B8-5BDA-4CA65D0B8E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411093-6FAF-E9D7-3C6A-FBB5B0C5F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B8F6B4-3942-AFE3-0350-E87A34E83BDE}"/>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6" name="Footer Placeholder 5">
            <a:extLst>
              <a:ext uri="{FF2B5EF4-FFF2-40B4-BE49-F238E27FC236}">
                <a16:creationId xmlns:a16="http://schemas.microsoft.com/office/drawing/2014/main" id="{2EBCAA8E-3652-9CBC-6FC5-3CFEDC26C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7BF47-37A2-EAF5-53AB-F52772016740}"/>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1942601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A286A-9BD1-9437-30BF-AFEBC66BE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85E15C-ACDF-5909-4F5F-E4F0C2719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C2AC1-139D-0D90-C0A9-4345A1E9B0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FF415E-0ADF-7082-A8CD-A96EA4C67C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12523C-F502-11AE-AF7A-8C3BF61AD2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7DD1FC-70F8-7FFC-8C4F-52225CC3CFC1}"/>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8" name="Footer Placeholder 7">
            <a:extLst>
              <a:ext uri="{FF2B5EF4-FFF2-40B4-BE49-F238E27FC236}">
                <a16:creationId xmlns:a16="http://schemas.microsoft.com/office/drawing/2014/main" id="{C016B8C1-8E93-BE66-04B1-2018D3D284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7621E6-C82F-FB1B-4DF2-5A4D16D6519E}"/>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3706984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4501-AD95-6114-2304-4EA7DC4D1B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1546E3-A733-0F04-48F8-75DBCBCA2AE3}"/>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4" name="Footer Placeholder 3">
            <a:extLst>
              <a:ext uri="{FF2B5EF4-FFF2-40B4-BE49-F238E27FC236}">
                <a16:creationId xmlns:a16="http://schemas.microsoft.com/office/drawing/2014/main" id="{1B8A3091-5EA2-52E8-C9DD-CD1601346C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4E5079-789A-3DA3-522F-0CCCFC62D2B3}"/>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415929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1CC823-CF0A-432F-D1ED-CF6030B56C8F}"/>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3" name="Footer Placeholder 2">
            <a:extLst>
              <a:ext uri="{FF2B5EF4-FFF2-40B4-BE49-F238E27FC236}">
                <a16:creationId xmlns:a16="http://schemas.microsoft.com/office/drawing/2014/main" id="{1892D6F5-1339-F553-0D68-590C4B4BA2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212404-9425-3EDC-81B3-ED4583ABF695}"/>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95954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A86A-52C8-C116-8869-B10484F90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301A77-0A09-DE95-6E90-23A6C38AB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5129A5-1D88-8F6D-FD33-31AAFAE98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654773-854D-EC8E-C490-D35E40EA1AB2}"/>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6" name="Footer Placeholder 5">
            <a:extLst>
              <a:ext uri="{FF2B5EF4-FFF2-40B4-BE49-F238E27FC236}">
                <a16:creationId xmlns:a16="http://schemas.microsoft.com/office/drawing/2014/main" id="{E2A7AAB6-7AEB-6EB8-CB2D-83B2D1101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BB3C7-B224-2C2E-18AF-5738D88B2AA1}"/>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28132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91973-34F7-1BE5-C42B-8FECC97BF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54D809-108C-B2C9-CCF6-9EA26BD1B7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A98AD9-3094-ACB0-E923-A94E98DC0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B14FC-AB45-DD82-7304-5A030917C007}"/>
              </a:ext>
            </a:extLst>
          </p:cNvPr>
          <p:cNvSpPr>
            <a:spLocks noGrp="1"/>
          </p:cNvSpPr>
          <p:nvPr>
            <p:ph type="dt" sz="half" idx="10"/>
          </p:nvPr>
        </p:nvSpPr>
        <p:spPr/>
        <p:txBody>
          <a:bodyPr/>
          <a:lstStyle/>
          <a:p>
            <a:fld id="{0AD24BC2-6880-4F35-BA31-1EF4104F9733}" type="datetimeFigureOut">
              <a:rPr lang="en-US" smtClean="0"/>
              <a:t>7/13/2024</a:t>
            </a:fld>
            <a:endParaRPr lang="en-US"/>
          </a:p>
        </p:txBody>
      </p:sp>
      <p:sp>
        <p:nvSpPr>
          <p:cNvPr id="6" name="Footer Placeholder 5">
            <a:extLst>
              <a:ext uri="{FF2B5EF4-FFF2-40B4-BE49-F238E27FC236}">
                <a16:creationId xmlns:a16="http://schemas.microsoft.com/office/drawing/2014/main" id="{99A4FB66-0D56-B872-9C81-5D24589A8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0BA453-8CD6-2D6F-559A-BEA60584FF80}"/>
              </a:ext>
            </a:extLst>
          </p:cNvPr>
          <p:cNvSpPr>
            <a:spLocks noGrp="1"/>
          </p:cNvSpPr>
          <p:nvPr>
            <p:ph type="sldNum" sz="quarter" idx="12"/>
          </p:nvPr>
        </p:nvSpPr>
        <p:spPr/>
        <p:txBody>
          <a:bodyPr/>
          <a:lstStyle/>
          <a:p>
            <a:fld id="{E1335951-B3DA-42AD-B5A6-40F06A5424E5}" type="slidenum">
              <a:rPr lang="en-US" smtClean="0"/>
              <a:t>‹#›</a:t>
            </a:fld>
            <a:endParaRPr lang="en-US"/>
          </a:p>
        </p:txBody>
      </p:sp>
    </p:spTree>
    <p:extLst>
      <p:ext uri="{BB962C8B-B14F-4D97-AF65-F5344CB8AC3E}">
        <p14:creationId xmlns:p14="http://schemas.microsoft.com/office/powerpoint/2010/main" val="3484361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AA290-1887-E5C9-D9B7-43672011B1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B995DA-6FC9-4B01-F67C-424B07969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91482-7EAB-86E5-5028-8B5DCFD61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D24BC2-6880-4F35-BA31-1EF4104F9733}" type="datetimeFigureOut">
              <a:rPr lang="en-US" smtClean="0"/>
              <a:t>7/13/2024</a:t>
            </a:fld>
            <a:endParaRPr lang="en-US"/>
          </a:p>
        </p:txBody>
      </p:sp>
      <p:sp>
        <p:nvSpPr>
          <p:cNvPr id="5" name="Footer Placeholder 4">
            <a:extLst>
              <a:ext uri="{FF2B5EF4-FFF2-40B4-BE49-F238E27FC236}">
                <a16:creationId xmlns:a16="http://schemas.microsoft.com/office/drawing/2014/main" id="{E3B71A3D-7BC8-8BD5-C50F-EDB4B07ACF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6DFBDE-63EC-48AF-2DD1-A75A20E1C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35951-B3DA-42AD-B5A6-40F06A5424E5}" type="slidenum">
              <a:rPr lang="en-US" smtClean="0"/>
              <a:t>‹#›</a:t>
            </a:fld>
            <a:endParaRPr lang="en-US"/>
          </a:p>
        </p:txBody>
      </p:sp>
    </p:spTree>
    <p:extLst>
      <p:ext uri="{BB962C8B-B14F-4D97-AF65-F5344CB8AC3E}">
        <p14:creationId xmlns:p14="http://schemas.microsoft.com/office/powerpoint/2010/main" val="3342179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8.JPG"/><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6F1D9-089B-BA80-64DC-592272C85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8832272" cy="6858000"/>
          </a:xfrm>
          <a:prstGeom prst="rect">
            <a:avLst/>
          </a:prstGeom>
        </p:spPr>
      </p:pic>
      <p:sp>
        <p:nvSpPr>
          <p:cNvPr id="3" name="Rectangle 2">
            <a:extLst>
              <a:ext uri="{FF2B5EF4-FFF2-40B4-BE49-F238E27FC236}">
                <a16:creationId xmlns:a16="http://schemas.microsoft.com/office/drawing/2014/main" id="{0902B368-9423-1B43-0AA4-189FF92309DB}"/>
              </a:ext>
            </a:extLst>
          </p:cNvPr>
          <p:cNvSpPr/>
          <p:nvPr/>
        </p:nvSpPr>
        <p:spPr>
          <a:xfrm>
            <a:off x="7938655" y="83123"/>
            <a:ext cx="4253343" cy="4247317"/>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ookman Old Style" panose="02050604050505020204" pitchFamily="18" charset="0"/>
              </a:rPr>
              <a:t>WVL-N</a:t>
            </a:r>
          </a:p>
          <a:p>
            <a:pPr algn="ctr"/>
            <a:r>
              <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ookman Old Style" panose="02050604050505020204" pitchFamily="18" charset="0"/>
              </a:rPr>
              <a:t>END</a:t>
            </a:r>
          </a:p>
          <a:p>
            <a:pPr algn="ctr"/>
            <a:r>
              <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ookman Old Style" panose="02050604050505020204" pitchFamily="18" charset="0"/>
              </a:rPr>
              <a:t>OF</a:t>
            </a:r>
          </a:p>
          <a:p>
            <a:pPr algn="ctr"/>
            <a:r>
              <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ookman Old Style" panose="02050604050505020204" pitchFamily="18" charset="0"/>
              </a:rPr>
              <a:t>PROJECT </a:t>
            </a:r>
          </a:p>
          <a:p>
            <a:pPr algn="ctr"/>
            <a:r>
              <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ookman Old Style" panose="02050604050505020204" pitchFamily="18" charset="0"/>
              </a:rPr>
              <a:t>REPORT</a:t>
            </a:r>
          </a:p>
        </p:txBody>
      </p:sp>
    </p:spTree>
    <p:extLst>
      <p:ext uri="{BB962C8B-B14F-4D97-AF65-F5344CB8AC3E}">
        <p14:creationId xmlns:p14="http://schemas.microsoft.com/office/powerpoint/2010/main" val="419374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22C263-3D45-0264-444D-EC2E8625A5E0}"/>
              </a:ext>
            </a:extLst>
          </p:cNvPr>
          <p:cNvSpPr txBox="1"/>
          <p:nvPr/>
        </p:nvSpPr>
        <p:spPr>
          <a:xfrm>
            <a:off x="203201" y="203200"/>
            <a:ext cx="6313714" cy="6247864"/>
          </a:xfrm>
          <a:prstGeom prst="rect">
            <a:avLst/>
          </a:prstGeom>
          <a:noFill/>
        </p:spPr>
        <p:txBody>
          <a:bodyPr wrap="square" rtlCol="0">
            <a:spAutoFit/>
          </a:bodyPr>
          <a:lstStyle/>
          <a:p>
            <a:pPr marL="342900" indent="-342900" algn="just">
              <a:buFont typeface="Wingdings" panose="05000000000000000000" pitchFamily="2" charset="2"/>
              <a:buChar char="Ø"/>
            </a:pPr>
            <a:r>
              <a:rPr lang="en-GB" sz="2000" dirty="0">
                <a:solidFill>
                  <a:srgbClr val="000000"/>
                </a:solidFill>
                <a:effectLst/>
                <a:latin typeface="Bookman Old Style" panose="02050604050505020204" pitchFamily="18" charset="0"/>
                <a:ea typeface="Times New Roman" panose="02020603050405020304" pitchFamily="18" charset="0"/>
              </a:rPr>
              <a:t>The project fostered collaboration with government authorities, NGOs, and other stakeholders, leading to the successful implementation of various initiatives and the creation of a supportive network for women's economic empowerment. In view of this, CCAPI has collaborated with NEPC to facilitate the registration and participation of 25 women led cooperative groups in the maritime trade sector. Through the project, some of these cooperatives have been registered with NEPC, obtained tradenames, NAFDAC and received free export readiness trainings. Five of these groups are currently in the stage of testing their products in the local market and 2 have </a:t>
            </a:r>
            <a:r>
              <a:rPr lang="en-US" sz="2000" dirty="0">
                <a:solidFill>
                  <a:srgbClr val="000000"/>
                </a:solidFill>
                <a:effectLst/>
                <a:latin typeface="Bookman Old Style" panose="02050604050505020204" pitchFamily="18" charset="0"/>
                <a:ea typeface="Times New Roman" panose="02020603050405020304" pitchFamily="18" charset="0"/>
              </a:rPr>
              <a:t>informally  sold their products </a:t>
            </a:r>
            <a:r>
              <a:rPr lang="en-GB" sz="2000" dirty="0">
                <a:solidFill>
                  <a:srgbClr val="000000"/>
                </a:solidFill>
                <a:effectLst/>
                <a:latin typeface="Bookman Old Style" panose="02050604050505020204" pitchFamily="18" charset="0"/>
                <a:ea typeface="Times New Roman" panose="02020603050405020304" pitchFamily="18" charset="0"/>
              </a:rPr>
              <a:t> abroad</a:t>
            </a:r>
            <a:r>
              <a:rPr lang="en-US" sz="2000" dirty="0">
                <a:solidFill>
                  <a:srgbClr val="000000"/>
                </a:solidFill>
                <a:effectLst/>
                <a:latin typeface="Bookman Old Style" panose="02050604050505020204" pitchFamily="18" charset="0"/>
                <a:ea typeface="Times New Roman" panose="02020603050405020304" pitchFamily="18" charset="0"/>
              </a:rPr>
              <a:t> to family and friends </a:t>
            </a:r>
            <a:r>
              <a:rPr lang="en-GB" sz="2000" dirty="0">
                <a:solidFill>
                  <a:srgbClr val="000000"/>
                </a:solidFill>
                <a:effectLst/>
                <a:latin typeface="Bookman Old Style" panose="02050604050505020204" pitchFamily="18" charset="0"/>
                <a:ea typeface="Times New Roman" panose="02020603050405020304" pitchFamily="18" charset="0"/>
              </a:rPr>
              <a:t>, which translates to increased profits and a better standard of living.</a:t>
            </a:r>
            <a:endParaRPr lang="en-US" sz="2000" dirty="0">
              <a:latin typeface="Bookman Old Style" panose="02050604050505020204" pitchFamily="18" charset="0"/>
            </a:endParaRPr>
          </a:p>
          <a:p>
            <a:pPr algn="just"/>
            <a:endParaRPr 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D5509AC6-9BAC-C200-1E77-9B1ED144D2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2343" y="203199"/>
            <a:ext cx="5036457" cy="5921830"/>
          </a:xfrm>
          <a:prstGeom prst="rect">
            <a:avLst/>
          </a:prstGeom>
          <a:noFill/>
          <a:ln>
            <a:noFill/>
          </a:ln>
        </p:spPr>
      </p:pic>
      <p:pic>
        <p:nvPicPr>
          <p:cNvPr id="6" name="Picture 5">
            <a:extLst>
              <a:ext uri="{FF2B5EF4-FFF2-40B4-BE49-F238E27FC236}">
                <a16:creationId xmlns:a16="http://schemas.microsoft.com/office/drawing/2014/main" id="{CAD11562-A362-57C8-9F31-7ED8E5A33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9197"/>
            <a:ext cx="12192000" cy="500748"/>
          </a:xfrm>
          <a:prstGeom prst="rect">
            <a:avLst/>
          </a:prstGeom>
        </p:spPr>
      </p:pic>
    </p:spTree>
    <p:extLst>
      <p:ext uri="{BB962C8B-B14F-4D97-AF65-F5344CB8AC3E}">
        <p14:creationId xmlns:p14="http://schemas.microsoft.com/office/powerpoint/2010/main" val="2690392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F99F71-E831-A89F-431B-80663EB40CDE}"/>
              </a:ext>
            </a:extLst>
          </p:cNvPr>
          <p:cNvSpPr txBox="1"/>
          <p:nvPr/>
        </p:nvSpPr>
        <p:spPr>
          <a:xfrm>
            <a:off x="228601" y="270164"/>
            <a:ext cx="4572000" cy="5715283"/>
          </a:xfrm>
          <a:prstGeom prst="rect">
            <a:avLst/>
          </a:prstGeom>
          <a:noFill/>
        </p:spPr>
        <p:txBody>
          <a:bodyPr wrap="square" rtlCol="0">
            <a:spAutoFit/>
          </a:bodyPr>
          <a:lstStyle/>
          <a:p>
            <a:pPr marL="0" marR="0" algn="just">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Policy Influence and Legal Reforms: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NCF Successfully influenced and contributed to the implementation of child protection policies and legal frameworks supporting women's and youths' rights.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Increased Public Awareness: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NCF has Significantly raised public awareness about the rights and needs of children, women, and youths through targeted campaigns.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Strengthened Stakeholder Collaborations: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we have built strong collaborations with governmental and non-governmental organizations, creating a unified front for advocacy efforts and policy change.</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endParaRPr lang="en-US" dirty="0">
              <a:latin typeface="Bookman Old Style" panose="02050604050505020204" pitchFamily="18" charset="0"/>
            </a:endParaRPr>
          </a:p>
        </p:txBody>
      </p:sp>
      <p:pic>
        <p:nvPicPr>
          <p:cNvPr id="4" name="Picture 3">
            <a:extLst>
              <a:ext uri="{FF2B5EF4-FFF2-40B4-BE49-F238E27FC236}">
                <a16:creationId xmlns:a16="http://schemas.microsoft.com/office/drawing/2014/main" id="{90F3261D-2D80-862A-AD5C-9C69BEA69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2" y="270163"/>
            <a:ext cx="7391398" cy="5715283"/>
          </a:xfrm>
          <a:prstGeom prst="rect">
            <a:avLst/>
          </a:prstGeom>
        </p:spPr>
      </p:pic>
      <p:pic>
        <p:nvPicPr>
          <p:cNvPr id="7" name="Picture 6">
            <a:extLst>
              <a:ext uri="{FF2B5EF4-FFF2-40B4-BE49-F238E27FC236}">
                <a16:creationId xmlns:a16="http://schemas.microsoft.com/office/drawing/2014/main" id="{D601E54A-801B-56BD-C7EF-AABE4EDA9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502099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31B943-8435-8949-4978-F1459F719264}"/>
              </a:ext>
            </a:extLst>
          </p:cNvPr>
          <p:cNvSpPr txBox="1"/>
          <p:nvPr/>
        </p:nvSpPr>
        <p:spPr>
          <a:xfrm>
            <a:off x="332509" y="166255"/>
            <a:ext cx="3927764" cy="5715283"/>
          </a:xfrm>
          <a:prstGeom prst="rect">
            <a:avLst/>
          </a:prstGeom>
          <a:noFill/>
        </p:spPr>
        <p:txBody>
          <a:bodyPr wrap="square" rtlCol="0">
            <a:spAutoFit/>
          </a:bodyPr>
          <a:lstStyle/>
          <a:p>
            <a:pPr marL="0" marR="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Resource Mobilization: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all our work has attracted increased funding and resources from international and local donors to support advocacy projects.</a:t>
            </a:r>
            <a:endParaRPr lang="en-US" dirty="0">
              <a:latin typeface="Bookman Old Style" panose="020506040505050202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Stronger Collaboration with Authorities: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NCF has strengthened partnerships with law enforcement and social services, leading to more efficient and effective handling of cases.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Improved Case Tracking and Monitoring: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Enhanced tracking and monitoring systems to ensure that victims receive continuous and appropriate support.</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endParaRPr lang="en-US" dirty="0">
              <a:latin typeface="Bookman Old Style" panose="02050604050505020204" pitchFamily="18" charset="0"/>
            </a:endParaRPr>
          </a:p>
        </p:txBody>
      </p:sp>
      <p:pic>
        <p:nvPicPr>
          <p:cNvPr id="3" name="Picture 2">
            <a:extLst>
              <a:ext uri="{FF2B5EF4-FFF2-40B4-BE49-F238E27FC236}">
                <a16:creationId xmlns:a16="http://schemas.microsoft.com/office/drawing/2014/main" id="{3D190892-8110-D8AC-82F5-84C81028E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273" y="166255"/>
            <a:ext cx="7827973" cy="5943600"/>
          </a:xfrm>
          <a:prstGeom prst="rect">
            <a:avLst/>
          </a:prstGeom>
        </p:spPr>
      </p:pic>
      <p:pic>
        <p:nvPicPr>
          <p:cNvPr id="4" name="Picture 3">
            <a:extLst>
              <a:ext uri="{FF2B5EF4-FFF2-40B4-BE49-F238E27FC236}">
                <a16:creationId xmlns:a16="http://schemas.microsoft.com/office/drawing/2014/main" id="{A17A1278-7D4D-FD9B-99D5-321EFD615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544458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92210-42E9-3620-D6AF-031DD2CEF417}"/>
              </a:ext>
            </a:extLst>
          </p:cNvPr>
          <p:cNvSpPr txBox="1"/>
          <p:nvPr/>
        </p:nvSpPr>
        <p:spPr>
          <a:xfrm>
            <a:off x="166255" y="187035"/>
            <a:ext cx="6878781" cy="6319422"/>
          </a:xfrm>
          <a:prstGeom prst="rect">
            <a:avLst/>
          </a:prstGeom>
          <a:noFill/>
        </p:spPr>
        <p:txBody>
          <a:bodyPr wrap="square" rtlCol="0">
            <a:spAutoFit/>
          </a:bodyPr>
          <a:lstStyle/>
          <a:p>
            <a:pPr marR="0" lvl="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Enhanced Skills and Employability: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Over 30 women and youths gained new skills through workshops and training programs.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GB" sz="1800" b="1" dirty="0" err="1">
                <a:effectLst/>
                <a:latin typeface="Bookman Old Style" panose="02050604050505020204" pitchFamily="18" charset="0"/>
                <a:ea typeface="Calibri" panose="020F0502020204030204" pitchFamily="34" charset="0"/>
                <a:cs typeface="Times New Roman" panose="02020603050405020304" pitchFamily="18" charset="0"/>
              </a:rPr>
              <a:t>Behavioral</a:t>
            </a: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 Change and Reduction in Harmful Practices: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Achieved significant reductions in early marriage, gender-based violence, and other harmful practices.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Increased School </a:t>
            </a:r>
            <a:r>
              <a:rPr lang="en-GB" sz="1800" b="1" dirty="0" err="1">
                <a:effectLst/>
                <a:latin typeface="Bookman Old Style" panose="02050604050505020204" pitchFamily="18" charset="0"/>
                <a:ea typeface="Calibri" panose="020F0502020204030204" pitchFamily="34" charset="0"/>
                <a:cs typeface="Times New Roman" panose="02020603050405020304" pitchFamily="18" charset="0"/>
              </a:rPr>
              <a:t>Enrollment</a:t>
            </a: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 and Retention: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Boosted school </a:t>
            </a:r>
            <a:r>
              <a:rPr lang="en-GB" sz="1800" dirty="0" err="1">
                <a:effectLst/>
                <a:latin typeface="Bookman Old Style" panose="02050604050505020204" pitchFamily="18" charset="0"/>
                <a:ea typeface="Calibri" panose="020F0502020204030204" pitchFamily="34" charset="0"/>
                <a:cs typeface="Times New Roman" panose="02020603050405020304" pitchFamily="18" charset="0"/>
              </a:rPr>
              <a:t>enrollment</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 and retention rates, particularly for girls.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Improved Health Outcomes</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 Improved health and well-being of women and children through education on health practices, nutrition, and hygiene.</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Development of Community Leaders: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Trained and developed local leaders who now advocate for the rights and needs of their communities.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Creation of Supportive Environments</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 Established safe spaces for over 30 women and girls.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Mental Health and Well-being: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Improved mental health and well-being among participants.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endParaRPr lang="en-US" dirty="0">
              <a:latin typeface="Bookman Old Style" panose="02050604050505020204" pitchFamily="18" charset="0"/>
            </a:endParaRPr>
          </a:p>
        </p:txBody>
      </p:sp>
      <p:pic>
        <p:nvPicPr>
          <p:cNvPr id="6" name="Picture 5">
            <a:extLst>
              <a:ext uri="{FF2B5EF4-FFF2-40B4-BE49-F238E27FC236}">
                <a16:creationId xmlns:a16="http://schemas.microsoft.com/office/drawing/2014/main" id="{AEC0C7B0-1DC2-15EE-6A65-F011F823A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636" y="270163"/>
            <a:ext cx="5299364" cy="5652654"/>
          </a:xfrm>
          <a:prstGeom prst="rect">
            <a:avLst/>
          </a:prstGeom>
        </p:spPr>
      </p:pic>
      <p:pic>
        <p:nvPicPr>
          <p:cNvPr id="7" name="Picture 6">
            <a:extLst>
              <a:ext uri="{FF2B5EF4-FFF2-40B4-BE49-F238E27FC236}">
                <a16:creationId xmlns:a16="http://schemas.microsoft.com/office/drawing/2014/main" id="{EE965146-277D-6A34-2E2D-335A29FFE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99550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855771-B2A7-3FDD-6642-24638AF1ED51}"/>
              </a:ext>
            </a:extLst>
          </p:cNvPr>
          <p:cNvSpPr txBox="1"/>
          <p:nvPr/>
        </p:nvSpPr>
        <p:spPr>
          <a:xfrm>
            <a:off x="207817" y="83126"/>
            <a:ext cx="5985163" cy="6127960"/>
          </a:xfrm>
          <a:prstGeom prst="rect">
            <a:avLst/>
          </a:prstGeom>
          <a:noFill/>
        </p:spPr>
        <p:txBody>
          <a:bodyPr wrap="square" rtlCol="0">
            <a:spAutoFit/>
          </a:bodyPr>
          <a:lstStyle/>
          <a:p>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Access to Resources and Services: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Increased access to educational materials, health services, and vocational training within these safe spaces.</a:t>
            </a:r>
            <a:endParaRPr lang="en-US" dirty="0">
              <a:latin typeface="Bookman Old Style" panose="02050604050505020204" pitchFamily="18" charset="0"/>
              <a:ea typeface="Calibri" panose="020F0502020204030204" pitchFamily="34" charset="0"/>
              <a:cs typeface="Times New Roman" panose="02020603050405020304" pitchFamily="18" charset="0"/>
            </a:endParaRPr>
          </a:p>
          <a:p>
            <a:endParaRPr lang="en-US" dirty="0">
              <a:latin typeface="Bookman Old Style" panose="02050604050505020204" pitchFamily="18" charset="0"/>
            </a:endParaRPr>
          </a:p>
          <a:p>
            <a:pPr marR="0" lvl="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Empowerment and Informed Decision-Making: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Empowered women and girls to make informed decisions and assert their rights. </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Strengthened Social Networks: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Fostered a sense of community and belonging among participants.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Effective Resolution of Cases: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Successfully resolved over 2,000 cases of abuse, violence, and neglect.</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Holistic Victim Support: </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we offered comprehensive support services, including legal aid, medical assistance, and psychological </a:t>
            </a:r>
            <a:r>
              <a:rPr lang="en-GB" sz="1800" dirty="0" err="1">
                <a:effectLst/>
                <a:latin typeface="Bookman Old Style" panose="02050604050505020204" pitchFamily="18" charset="0"/>
                <a:ea typeface="Calibri" panose="020F0502020204030204" pitchFamily="34" charset="0"/>
                <a:cs typeface="Times New Roman" panose="02020603050405020304" pitchFamily="18" charset="0"/>
              </a:rPr>
              <a:t>counseling</a:t>
            </a: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 Empowered victims through education and support, enabling them to rebuild their lives and advocate for their rights.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endParaRPr lang="en-US" dirty="0">
              <a:latin typeface="Bookman Old Style" panose="02050604050505020204" pitchFamily="18" charset="0"/>
            </a:endParaRPr>
          </a:p>
        </p:txBody>
      </p:sp>
      <p:pic>
        <p:nvPicPr>
          <p:cNvPr id="4" name="Picture 3">
            <a:extLst>
              <a:ext uri="{FF2B5EF4-FFF2-40B4-BE49-F238E27FC236}">
                <a16:creationId xmlns:a16="http://schemas.microsoft.com/office/drawing/2014/main" id="{34506CE3-238C-B704-0745-371C1E30C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83126"/>
            <a:ext cx="6096000" cy="5881256"/>
          </a:xfrm>
          <a:prstGeom prst="rect">
            <a:avLst/>
          </a:prstGeom>
        </p:spPr>
      </p:pic>
      <p:pic>
        <p:nvPicPr>
          <p:cNvPr id="5" name="Picture 4">
            <a:extLst>
              <a:ext uri="{FF2B5EF4-FFF2-40B4-BE49-F238E27FC236}">
                <a16:creationId xmlns:a16="http://schemas.microsoft.com/office/drawing/2014/main" id="{D4CE271A-8274-0BB6-E15F-B6FC07F2A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105437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3B30A8-07D3-40A1-8125-ED807E6C5B5B}"/>
              </a:ext>
            </a:extLst>
          </p:cNvPr>
          <p:cNvGrpSpPr/>
          <p:nvPr/>
        </p:nvGrpSpPr>
        <p:grpSpPr>
          <a:xfrm>
            <a:off x="602674" y="317880"/>
            <a:ext cx="11302446" cy="5729630"/>
            <a:chOff x="7203068" y="-14628"/>
            <a:chExt cx="5724680" cy="6219640"/>
          </a:xfrm>
        </p:grpSpPr>
        <p:sp>
          <p:nvSpPr>
            <p:cNvPr id="4" name="Triangle 10">
              <a:extLst>
                <a:ext uri="{FF2B5EF4-FFF2-40B4-BE49-F238E27FC236}">
                  <a16:creationId xmlns:a16="http://schemas.microsoft.com/office/drawing/2014/main" id="{5063893A-1E85-B97F-62AE-D0D4FD2590C6}"/>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riangle 11">
              <a:extLst>
                <a:ext uri="{FF2B5EF4-FFF2-40B4-BE49-F238E27FC236}">
                  <a16:creationId xmlns:a16="http://schemas.microsoft.com/office/drawing/2014/main" id="{7634D50E-5918-77A6-14B0-D29F5D76A1B1}"/>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12">
              <a:extLst>
                <a:ext uri="{FF2B5EF4-FFF2-40B4-BE49-F238E27FC236}">
                  <a16:creationId xmlns:a16="http://schemas.microsoft.com/office/drawing/2014/main" id="{F7A5B7E8-0782-C331-688F-8BBC186D7682}"/>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13">
              <a:extLst>
                <a:ext uri="{FF2B5EF4-FFF2-40B4-BE49-F238E27FC236}">
                  <a16:creationId xmlns:a16="http://schemas.microsoft.com/office/drawing/2014/main" id="{B6C2E216-BFFF-8DAA-C1C6-0D6FC4412C32}"/>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14">
              <a:extLst>
                <a:ext uri="{FF2B5EF4-FFF2-40B4-BE49-F238E27FC236}">
                  <a16:creationId xmlns:a16="http://schemas.microsoft.com/office/drawing/2014/main" id="{EAC099F9-DE48-8A00-C866-C2EB2A7CA305}"/>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5">
              <a:extLst>
                <a:ext uri="{FF2B5EF4-FFF2-40B4-BE49-F238E27FC236}">
                  <a16:creationId xmlns:a16="http://schemas.microsoft.com/office/drawing/2014/main" id="{D8BCF046-165B-25C7-86F8-F9186704DC6D}"/>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16">
              <a:extLst>
                <a:ext uri="{FF2B5EF4-FFF2-40B4-BE49-F238E27FC236}">
                  <a16:creationId xmlns:a16="http://schemas.microsoft.com/office/drawing/2014/main" id="{6450C164-6E44-AA50-168B-66530F6A1C4A}"/>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7">
              <a:extLst>
                <a:ext uri="{FF2B5EF4-FFF2-40B4-BE49-F238E27FC236}">
                  <a16:creationId xmlns:a16="http://schemas.microsoft.com/office/drawing/2014/main" id="{E70040BC-B74F-3DC3-2506-6A8DE409A115}"/>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8">
              <a:extLst>
                <a:ext uri="{FF2B5EF4-FFF2-40B4-BE49-F238E27FC236}">
                  <a16:creationId xmlns:a16="http://schemas.microsoft.com/office/drawing/2014/main" id="{9F220285-AEB3-537B-729B-88877F07D99A}"/>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9">
              <a:extLst>
                <a:ext uri="{FF2B5EF4-FFF2-40B4-BE49-F238E27FC236}">
                  <a16:creationId xmlns:a16="http://schemas.microsoft.com/office/drawing/2014/main" id="{BD1E6349-0E0D-209B-5482-0EEC5DBEE3E7}"/>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20">
              <a:extLst>
                <a:ext uri="{FF2B5EF4-FFF2-40B4-BE49-F238E27FC236}">
                  <a16:creationId xmlns:a16="http://schemas.microsoft.com/office/drawing/2014/main" id="{A298449D-FAC2-68C9-2265-F86246EFBB42}"/>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21">
              <a:extLst>
                <a:ext uri="{FF2B5EF4-FFF2-40B4-BE49-F238E27FC236}">
                  <a16:creationId xmlns:a16="http://schemas.microsoft.com/office/drawing/2014/main" id="{F02145EC-6754-4D33-1F6A-D088A2A4BD10}"/>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2">
              <a:extLst>
                <a:ext uri="{FF2B5EF4-FFF2-40B4-BE49-F238E27FC236}">
                  <a16:creationId xmlns:a16="http://schemas.microsoft.com/office/drawing/2014/main" id="{72FEC590-D87E-11ED-FA3C-620A701C71FA}"/>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3">
              <a:extLst>
                <a:ext uri="{FF2B5EF4-FFF2-40B4-BE49-F238E27FC236}">
                  <a16:creationId xmlns:a16="http://schemas.microsoft.com/office/drawing/2014/main" id="{78A3EC99-EA2F-F55B-5ADA-30215FA97A32}"/>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24">
              <a:extLst>
                <a:ext uri="{FF2B5EF4-FFF2-40B4-BE49-F238E27FC236}">
                  <a16:creationId xmlns:a16="http://schemas.microsoft.com/office/drawing/2014/main" id="{CAD69AF8-AE3C-BD77-5933-9A21FDDE4FDD}"/>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25">
              <a:extLst>
                <a:ext uri="{FF2B5EF4-FFF2-40B4-BE49-F238E27FC236}">
                  <a16:creationId xmlns:a16="http://schemas.microsoft.com/office/drawing/2014/main" id="{A10E4F9E-1D5B-7108-9A86-F60ACDBA3A8F}"/>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26">
              <a:extLst>
                <a:ext uri="{FF2B5EF4-FFF2-40B4-BE49-F238E27FC236}">
                  <a16:creationId xmlns:a16="http://schemas.microsoft.com/office/drawing/2014/main" id="{22E5DBE2-C4B4-24E2-01D1-265D24DC3C2F}"/>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7">
              <a:extLst>
                <a:ext uri="{FF2B5EF4-FFF2-40B4-BE49-F238E27FC236}">
                  <a16:creationId xmlns:a16="http://schemas.microsoft.com/office/drawing/2014/main" id="{4AD66D03-EDCB-9167-2FF4-0D3BC9BEDE84}"/>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8">
              <a:extLst>
                <a:ext uri="{FF2B5EF4-FFF2-40B4-BE49-F238E27FC236}">
                  <a16:creationId xmlns:a16="http://schemas.microsoft.com/office/drawing/2014/main" id="{D99524F5-C0FC-DEEF-401C-2198C86B4B78}"/>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9">
              <a:extLst>
                <a:ext uri="{FF2B5EF4-FFF2-40B4-BE49-F238E27FC236}">
                  <a16:creationId xmlns:a16="http://schemas.microsoft.com/office/drawing/2014/main" id="{EC8D4EBC-76F4-C70D-89DE-89375B143330}"/>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30">
              <a:extLst>
                <a:ext uri="{FF2B5EF4-FFF2-40B4-BE49-F238E27FC236}">
                  <a16:creationId xmlns:a16="http://schemas.microsoft.com/office/drawing/2014/main" id="{4094BE3B-DD50-41D7-800F-D04A94ED4B77}"/>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31">
              <a:extLst>
                <a:ext uri="{FF2B5EF4-FFF2-40B4-BE49-F238E27FC236}">
                  <a16:creationId xmlns:a16="http://schemas.microsoft.com/office/drawing/2014/main" id="{217B34AE-8C34-3F5B-7FC9-EB0FC46F144D}"/>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32">
              <a:extLst>
                <a:ext uri="{FF2B5EF4-FFF2-40B4-BE49-F238E27FC236}">
                  <a16:creationId xmlns:a16="http://schemas.microsoft.com/office/drawing/2014/main" id="{23B90344-4582-8B79-ECBB-87BEF9481D56}"/>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33">
              <a:extLst>
                <a:ext uri="{FF2B5EF4-FFF2-40B4-BE49-F238E27FC236}">
                  <a16:creationId xmlns:a16="http://schemas.microsoft.com/office/drawing/2014/main" id="{67647DF4-6176-0A51-F703-641483623703}"/>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34">
              <a:extLst>
                <a:ext uri="{FF2B5EF4-FFF2-40B4-BE49-F238E27FC236}">
                  <a16:creationId xmlns:a16="http://schemas.microsoft.com/office/drawing/2014/main" id="{4AE3D61B-E152-4BAF-AEE1-1B4FDA0E2958}"/>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35">
              <a:extLst>
                <a:ext uri="{FF2B5EF4-FFF2-40B4-BE49-F238E27FC236}">
                  <a16:creationId xmlns:a16="http://schemas.microsoft.com/office/drawing/2014/main" id="{4539E865-B52D-E93C-58C6-044A6F4E83D3}"/>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36">
              <a:extLst>
                <a:ext uri="{FF2B5EF4-FFF2-40B4-BE49-F238E27FC236}">
                  <a16:creationId xmlns:a16="http://schemas.microsoft.com/office/drawing/2014/main" id="{C3D15AF6-8D64-104E-3A6B-D60A5C4E0B29}"/>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F1D9F042-6A8C-14E8-EE16-42A9949272C6}"/>
              </a:ext>
            </a:extLst>
          </p:cNvPr>
          <p:cNvSpPr txBox="1"/>
          <p:nvPr/>
        </p:nvSpPr>
        <p:spPr>
          <a:xfrm>
            <a:off x="286881" y="166251"/>
            <a:ext cx="10394974" cy="6612066"/>
          </a:xfrm>
          <a:prstGeom prst="rect">
            <a:avLst/>
          </a:prstGeom>
          <a:noFill/>
        </p:spPr>
        <p:txBody>
          <a:bodyPr wrap="square" rtlCol="0">
            <a:spAutoFit/>
          </a:bodyPr>
          <a:lstStyle/>
          <a:p>
            <a:pPr algn="ctr"/>
            <a:r>
              <a:rPr lang="en-GB" sz="3200" b="1" dirty="0">
                <a:solidFill>
                  <a:srgbClr val="FF0000"/>
                </a:solidFill>
                <a:latin typeface="Bradley Hand ITC" panose="03070402050302030203" pitchFamily="66" charset="0"/>
              </a:rPr>
              <a:t>Challenges</a:t>
            </a:r>
            <a:r>
              <a:rPr lang="en-GB" sz="1800" b="1" dirty="0">
                <a:solidFill>
                  <a:srgbClr val="FF0000"/>
                </a:solidFill>
                <a:latin typeface="Bookman Old Style" panose="02050604050505020204" pitchFamily="18" charset="0"/>
                <a:ea typeface="Arial" panose="020B0604020202020204" pitchFamily="34" charset="0"/>
              </a:rPr>
              <a:t> </a:t>
            </a:r>
          </a:p>
          <a:p>
            <a:endParaRPr lang="en-GB" sz="1600" b="1" dirty="0">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Limited access to rural communities: Difficulty in reaching remote areas, making it hard to engage with target beneficiaries.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Cultural and social barriers: Resistance to change from traditional gender roles and stereotypes.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Limited financial resources: Insufficient funds to support project activities and sustain beneficiary engagement.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Gender-based violence: Prevalence of GBV cases among beneficiaries, requiring additional support and resources.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Stakeholder buy-in: Difficulty in engaging stakeholders, including government officials and community leaders.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COVID-19 pandemic: Restrictions on gatherings and movement, disrupting project activities and engagement.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Cash crunch before elections: Delayed funding disbursements, affecting project implementation and sustainability.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solidFill>
                <a:srgbClr val="FF0000"/>
              </a:solidFill>
              <a:latin typeface="Bookman Old Style" panose="02050604050505020204" pitchFamily="18" charset="0"/>
              <a:ea typeface="Arial" panose="020B0604020202020204" pitchFamily="34" charset="0"/>
            </a:endParaRPr>
          </a:p>
          <a:p>
            <a:endParaRPr lang="en-US" dirty="0">
              <a:latin typeface="Bookman Old Style" panose="02050604050505020204" pitchFamily="18" charset="0"/>
            </a:endParaRPr>
          </a:p>
        </p:txBody>
      </p:sp>
      <p:pic>
        <p:nvPicPr>
          <p:cNvPr id="31" name="Picture 30">
            <a:extLst>
              <a:ext uri="{FF2B5EF4-FFF2-40B4-BE49-F238E27FC236}">
                <a16:creationId xmlns:a16="http://schemas.microsoft.com/office/drawing/2014/main" id="{C4E3B492-525B-04C7-0E30-450597515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4051733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45C8AD-EEF8-2DDD-25CC-C21DC611664C}"/>
              </a:ext>
            </a:extLst>
          </p:cNvPr>
          <p:cNvGrpSpPr/>
          <p:nvPr/>
        </p:nvGrpSpPr>
        <p:grpSpPr>
          <a:xfrm>
            <a:off x="1704109" y="-14628"/>
            <a:ext cx="11223639" cy="6219640"/>
            <a:chOff x="7203068" y="-14628"/>
            <a:chExt cx="5724680" cy="6219640"/>
          </a:xfrm>
        </p:grpSpPr>
        <p:sp>
          <p:nvSpPr>
            <p:cNvPr id="4" name="Triangle 10">
              <a:extLst>
                <a:ext uri="{FF2B5EF4-FFF2-40B4-BE49-F238E27FC236}">
                  <a16:creationId xmlns:a16="http://schemas.microsoft.com/office/drawing/2014/main" id="{EA57A1FD-DDAC-2BEF-9FD0-85CF80721AE2}"/>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riangle 11">
              <a:extLst>
                <a:ext uri="{FF2B5EF4-FFF2-40B4-BE49-F238E27FC236}">
                  <a16:creationId xmlns:a16="http://schemas.microsoft.com/office/drawing/2014/main" id="{B4866BD4-16C1-C3F3-A16F-4D22A67EC0F2}"/>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12">
              <a:extLst>
                <a:ext uri="{FF2B5EF4-FFF2-40B4-BE49-F238E27FC236}">
                  <a16:creationId xmlns:a16="http://schemas.microsoft.com/office/drawing/2014/main" id="{1B9DCA10-E3C0-F906-8DF9-818858EA4439}"/>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13">
              <a:extLst>
                <a:ext uri="{FF2B5EF4-FFF2-40B4-BE49-F238E27FC236}">
                  <a16:creationId xmlns:a16="http://schemas.microsoft.com/office/drawing/2014/main" id="{1276BAE3-DCD6-B917-4864-BCDC6FB14258}"/>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14">
              <a:extLst>
                <a:ext uri="{FF2B5EF4-FFF2-40B4-BE49-F238E27FC236}">
                  <a16:creationId xmlns:a16="http://schemas.microsoft.com/office/drawing/2014/main" id="{FFA9B286-69FB-7A62-5551-1D530F8131ED}"/>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5">
              <a:extLst>
                <a:ext uri="{FF2B5EF4-FFF2-40B4-BE49-F238E27FC236}">
                  <a16:creationId xmlns:a16="http://schemas.microsoft.com/office/drawing/2014/main" id="{A259CB64-6AE1-03DA-5303-2CD2D12C2411}"/>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16">
              <a:extLst>
                <a:ext uri="{FF2B5EF4-FFF2-40B4-BE49-F238E27FC236}">
                  <a16:creationId xmlns:a16="http://schemas.microsoft.com/office/drawing/2014/main" id="{3E99908E-19F4-550F-D327-1980D00310A3}"/>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7">
              <a:extLst>
                <a:ext uri="{FF2B5EF4-FFF2-40B4-BE49-F238E27FC236}">
                  <a16:creationId xmlns:a16="http://schemas.microsoft.com/office/drawing/2014/main" id="{8CDD51C9-847F-B334-DE51-C885BCDABA58}"/>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8">
              <a:extLst>
                <a:ext uri="{FF2B5EF4-FFF2-40B4-BE49-F238E27FC236}">
                  <a16:creationId xmlns:a16="http://schemas.microsoft.com/office/drawing/2014/main" id="{D18101F1-04F1-D9DD-17A5-EA2DEF6B0F83}"/>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9">
              <a:extLst>
                <a:ext uri="{FF2B5EF4-FFF2-40B4-BE49-F238E27FC236}">
                  <a16:creationId xmlns:a16="http://schemas.microsoft.com/office/drawing/2014/main" id="{840E718A-50DE-BA81-7EFE-EA0FBE833A17}"/>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20">
              <a:extLst>
                <a:ext uri="{FF2B5EF4-FFF2-40B4-BE49-F238E27FC236}">
                  <a16:creationId xmlns:a16="http://schemas.microsoft.com/office/drawing/2014/main" id="{2FC51CED-C5AB-23EB-48A6-5E80A3DE478E}"/>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21">
              <a:extLst>
                <a:ext uri="{FF2B5EF4-FFF2-40B4-BE49-F238E27FC236}">
                  <a16:creationId xmlns:a16="http://schemas.microsoft.com/office/drawing/2014/main" id="{EB9CE7ED-678B-FAE6-C8FB-49C2D86AF446}"/>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2">
              <a:extLst>
                <a:ext uri="{FF2B5EF4-FFF2-40B4-BE49-F238E27FC236}">
                  <a16:creationId xmlns:a16="http://schemas.microsoft.com/office/drawing/2014/main" id="{75BCB561-1D84-738E-99D4-074013B1E7FB}"/>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3">
              <a:extLst>
                <a:ext uri="{FF2B5EF4-FFF2-40B4-BE49-F238E27FC236}">
                  <a16:creationId xmlns:a16="http://schemas.microsoft.com/office/drawing/2014/main" id="{10394F67-7232-759A-7214-00D74A51D442}"/>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24">
              <a:extLst>
                <a:ext uri="{FF2B5EF4-FFF2-40B4-BE49-F238E27FC236}">
                  <a16:creationId xmlns:a16="http://schemas.microsoft.com/office/drawing/2014/main" id="{79B291D2-80DD-8126-B5BF-F48462FE6F6D}"/>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25">
              <a:extLst>
                <a:ext uri="{FF2B5EF4-FFF2-40B4-BE49-F238E27FC236}">
                  <a16:creationId xmlns:a16="http://schemas.microsoft.com/office/drawing/2014/main" id="{46F2D8A0-A838-C0DB-A041-A575153AFD9E}"/>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26">
              <a:extLst>
                <a:ext uri="{FF2B5EF4-FFF2-40B4-BE49-F238E27FC236}">
                  <a16:creationId xmlns:a16="http://schemas.microsoft.com/office/drawing/2014/main" id="{A7D7F651-C3C9-7DBA-FC83-3C7328BEEE6C}"/>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7">
              <a:extLst>
                <a:ext uri="{FF2B5EF4-FFF2-40B4-BE49-F238E27FC236}">
                  <a16:creationId xmlns:a16="http://schemas.microsoft.com/office/drawing/2014/main" id="{78B5F302-5F10-0DE9-A01A-EB1B36FE8681}"/>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8">
              <a:extLst>
                <a:ext uri="{FF2B5EF4-FFF2-40B4-BE49-F238E27FC236}">
                  <a16:creationId xmlns:a16="http://schemas.microsoft.com/office/drawing/2014/main" id="{CC20B25B-1A0C-7DBA-37DA-118141F6D908}"/>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9">
              <a:extLst>
                <a:ext uri="{FF2B5EF4-FFF2-40B4-BE49-F238E27FC236}">
                  <a16:creationId xmlns:a16="http://schemas.microsoft.com/office/drawing/2014/main" id="{1C44CF62-5EB8-727E-2946-2F58BAA1CA5C}"/>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30">
              <a:extLst>
                <a:ext uri="{FF2B5EF4-FFF2-40B4-BE49-F238E27FC236}">
                  <a16:creationId xmlns:a16="http://schemas.microsoft.com/office/drawing/2014/main" id="{B7708DD0-8E80-7EF9-EE34-D86B2CA60EB1}"/>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31">
              <a:extLst>
                <a:ext uri="{FF2B5EF4-FFF2-40B4-BE49-F238E27FC236}">
                  <a16:creationId xmlns:a16="http://schemas.microsoft.com/office/drawing/2014/main" id="{2502A0E7-9EE7-70EA-81B0-ECD90DE13283}"/>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32">
              <a:extLst>
                <a:ext uri="{FF2B5EF4-FFF2-40B4-BE49-F238E27FC236}">
                  <a16:creationId xmlns:a16="http://schemas.microsoft.com/office/drawing/2014/main" id="{3AB1F6CE-591C-BE4A-BB55-41016A3F91D6}"/>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33">
              <a:extLst>
                <a:ext uri="{FF2B5EF4-FFF2-40B4-BE49-F238E27FC236}">
                  <a16:creationId xmlns:a16="http://schemas.microsoft.com/office/drawing/2014/main" id="{79316A3B-66A2-873D-D321-B75658BE53E4}"/>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34">
              <a:extLst>
                <a:ext uri="{FF2B5EF4-FFF2-40B4-BE49-F238E27FC236}">
                  <a16:creationId xmlns:a16="http://schemas.microsoft.com/office/drawing/2014/main" id="{666626BE-F2A0-7554-A1D2-DFA89338662D}"/>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35">
              <a:extLst>
                <a:ext uri="{FF2B5EF4-FFF2-40B4-BE49-F238E27FC236}">
                  <a16:creationId xmlns:a16="http://schemas.microsoft.com/office/drawing/2014/main" id="{3E3AB9EF-2700-F85F-7043-E38DC8E6DDBA}"/>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36">
              <a:extLst>
                <a:ext uri="{FF2B5EF4-FFF2-40B4-BE49-F238E27FC236}">
                  <a16:creationId xmlns:a16="http://schemas.microsoft.com/office/drawing/2014/main" id="{FD8C6B37-3759-F6DD-BD33-9D8F51623384}"/>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EA85F68B-F390-E2B7-ED01-14DC4BABFE3C}"/>
              </a:ext>
            </a:extLst>
          </p:cNvPr>
          <p:cNvSpPr txBox="1"/>
          <p:nvPr/>
        </p:nvSpPr>
        <p:spPr>
          <a:xfrm>
            <a:off x="332509" y="249382"/>
            <a:ext cx="11513127" cy="5484835"/>
          </a:xfrm>
          <a:prstGeom prst="rect">
            <a:avLst/>
          </a:prstGeom>
          <a:noFill/>
        </p:spPr>
        <p:txBody>
          <a:bodyPr wrap="square" rtlCol="0">
            <a:spAutoFit/>
          </a:bodyPr>
          <a:lstStyle/>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Cultural stereotypes continue to limit women from reaching their fullest potential in politics, leadership and decision making in Cross River State</a:t>
            </a:r>
            <a:endParaRPr lang="en-US" sz="1800" dirty="0">
              <a:effectLst/>
              <a:latin typeface="Bookman Old Style" panose="02050604050505020204" pitchFamily="18" charset="0"/>
              <a:ea typeface="Arial" panose="020B0604020202020204" pitchFamily="34" charset="0"/>
            </a:endParaRPr>
          </a:p>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Apathy on the part of women who feel leadership are better exerted by men prevents them from aspiring for leadership positions</a:t>
            </a:r>
            <a:endParaRPr lang="en-US" sz="1800" dirty="0">
              <a:effectLst/>
              <a:latin typeface="Bookman Old Style" panose="02050604050505020204" pitchFamily="18" charset="0"/>
              <a:ea typeface="Arial" panose="020B0604020202020204" pitchFamily="34" charset="0"/>
            </a:endParaRPr>
          </a:p>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Financial constraints also hindered women from effectively competing with their male counterpart in politics</a:t>
            </a:r>
            <a:endParaRPr lang="en-US" sz="1800" dirty="0">
              <a:effectLst/>
              <a:latin typeface="Bookman Old Style" panose="02050604050505020204" pitchFamily="18" charset="0"/>
              <a:ea typeface="Arial" panose="020B0604020202020204" pitchFamily="34" charset="0"/>
            </a:endParaRPr>
          </a:p>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Women are still highly underrepresented in political offices limiting their influence in decision making process both at local and national levels</a:t>
            </a:r>
            <a:endParaRPr lang="en-US" sz="1800" dirty="0">
              <a:effectLst/>
              <a:latin typeface="Bookman Old Style" panose="02050604050505020204" pitchFamily="18" charset="0"/>
              <a:ea typeface="Arial" panose="020B0604020202020204" pitchFamily="34" charset="0"/>
            </a:endParaRPr>
          </a:p>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Biased media do not shine the spotlight on women which decreases their visibility and competence in leadership</a:t>
            </a:r>
            <a:endParaRPr lang="en-US" sz="1800" dirty="0">
              <a:effectLst/>
              <a:latin typeface="Bookman Old Style" panose="02050604050505020204" pitchFamily="18" charset="0"/>
              <a:ea typeface="Arial" panose="020B0604020202020204" pitchFamily="34" charset="0"/>
            </a:endParaRPr>
          </a:p>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Violence, intimidation and harassment of women who venture into politics continue to limit women</a:t>
            </a:r>
            <a:endParaRPr lang="en-US" sz="1800" dirty="0">
              <a:effectLst/>
              <a:latin typeface="Bookman Old Style" panose="02050604050505020204" pitchFamily="18" charset="0"/>
              <a:ea typeface="Arial" panose="020B0604020202020204" pitchFamily="34" charset="0"/>
            </a:endParaRPr>
          </a:p>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Young women in tertiary institutions have limited access to mentorship and role models which hinder their aspirations for those who want to venture into school politics.</a:t>
            </a:r>
            <a:endParaRPr lang="en-US" sz="1800" dirty="0">
              <a:effectLst/>
              <a:latin typeface="Bookman Old Style" panose="02050604050505020204" pitchFamily="18" charset="0"/>
              <a:ea typeface="Arial" panose="020B0604020202020204" pitchFamily="34" charset="0"/>
            </a:endParaRPr>
          </a:p>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During the 2023 elections, many women were apathetic to participating in the electoral process with the notion that their votes may not count, many women did not register for their Permanent Voters Card during the voter registration campaign.</a:t>
            </a:r>
            <a:endParaRPr lang="en-US" sz="1800" dirty="0">
              <a:effectLst/>
              <a:latin typeface="Bookman Old Style" panose="02050604050505020204" pitchFamily="18" charset="0"/>
              <a:ea typeface="Arial" panose="020B0604020202020204" pitchFamily="34" charset="0"/>
            </a:endParaRPr>
          </a:p>
        </p:txBody>
      </p:sp>
      <p:pic>
        <p:nvPicPr>
          <p:cNvPr id="31" name="Picture 30">
            <a:extLst>
              <a:ext uri="{FF2B5EF4-FFF2-40B4-BE49-F238E27FC236}">
                <a16:creationId xmlns:a16="http://schemas.microsoft.com/office/drawing/2014/main" id="{41109245-4DAA-0119-3932-728E8100F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1851600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12BB7E-47B0-DEA4-2D2F-AF1B549EBB94}"/>
              </a:ext>
            </a:extLst>
          </p:cNvPr>
          <p:cNvGrpSpPr/>
          <p:nvPr/>
        </p:nvGrpSpPr>
        <p:grpSpPr>
          <a:xfrm>
            <a:off x="3013364" y="-14628"/>
            <a:ext cx="9914384" cy="6219640"/>
            <a:chOff x="7203068" y="-14628"/>
            <a:chExt cx="5724680" cy="6219640"/>
          </a:xfrm>
        </p:grpSpPr>
        <p:sp>
          <p:nvSpPr>
            <p:cNvPr id="5" name="Triangle 10">
              <a:extLst>
                <a:ext uri="{FF2B5EF4-FFF2-40B4-BE49-F238E27FC236}">
                  <a16:creationId xmlns:a16="http://schemas.microsoft.com/office/drawing/2014/main" id="{F52087B1-B76E-936A-DECE-7E47952C8577}"/>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11">
              <a:extLst>
                <a:ext uri="{FF2B5EF4-FFF2-40B4-BE49-F238E27FC236}">
                  <a16:creationId xmlns:a16="http://schemas.microsoft.com/office/drawing/2014/main" id="{3BF0C1CC-B59D-B0EC-BA54-C17E09C02C7A}"/>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12">
              <a:extLst>
                <a:ext uri="{FF2B5EF4-FFF2-40B4-BE49-F238E27FC236}">
                  <a16:creationId xmlns:a16="http://schemas.microsoft.com/office/drawing/2014/main" id="{C058A6F3-1E7C-1817-677A-230C8DB64EFF}"/>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13">
              <a:extLst>
                <a:ext uri="{FF2B5EF4-FFF2-40B4-BE49-F238E27FC236}">
                  <a16:creationId xmlns:a16="http://schemas.microsoft.com/office/drawing/2014/main" id="{D95EB663-1493-51B0-534D-5119BDFD7AB7}"/>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4">
              <a:extLst>
                <a:ext uri="{FF2B5EF4-FFF2-40B4-BE49-F238E27FC236}">
                  <a16:creationId xmlns:a16="http://schemas.microsoft.com/office/drawing/2014/main" id="{5DAF9F82-7175-003E-010F-6CA3CE23166A}"/>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15">
              <a:extLst>
                <a:ext uri="{FF2B5EF4-FFF2-40B4-BE49-F238E27FC236}">
                  <a16:creationId xmlns:a16="http://schemas.microsoft.com/office/drawing/2014/main" id="{3AAF00A7-F998-2896-BFB0-9BB4F8C0B6DE}"/>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6">
              <a:extLst>
                <a:ext uri="{FF2B5EF4-FFF2-40B4-BE49-F238E27FC236}">
                  <a16:creationId xmlns:a16="http://schemas.microsoft.com/office/drawing/2014/main" id="{CFE588F2-A30F-3FB0-8EC4-35B7C938597D}"/>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7">
              <a:extLst>
                <a:ext uri="{FF2B5EF4-FFF2-40B4-BE49-F238E27FC236}">
                  <a16:creationId xmlns:a16="http://schemas.microsoft.com/office/drawing/2014/main" id="{216BC0D2-805C-B276-DDAE-476D4BEAFA0C}"/>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8">
              <a:extLst>
                <a:ext uri="{FF2B5EF4-FFF2-40B4-BE49-F238E27FC236}">
                  <a16:creationId xmlns:a16="http://schemas.microsoft.com/office/drawing/2014/main" id="{C92E8EE0-38B4-E074-244D-85C537E94127}"/>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9">
              <a:extLst>
                <a:ext uri="{FF2B5EF4-FFF2-40B4-BE49-F238E27FC236}">
                  <a16:creationId xmlns:a16="http://schemas.microsoft.com/office/drawing/2014/main" id="{2418218B-97CD-6EA0-FB40-DA2F6BABA4C7}"/>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20">
              <a:extLst>
                <a:ext uri="{FF2B5EF4-FFF2-40B4-BE49-F238E27FC236}">
                  <a16:creationId xmlns:a16="http://schemas.microsoft.com/office/drawing/2014/main" id="{69BE40DD-CB01-1C41-FF58-F17BBD719911}"/>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1">
              <a:extLst>
                <a:ext uri="{FF2B5EF4-FFF2-40B4-BE49-F238E27FC236}">
                  <a16:creationId xmlns:a16="http://schemas.microsoft.com/office/drawing/2014/main" id="{73AD3E6D-356D-06A1-B928-CAA481D6C794}"/>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2">
              <a:extLst>
                <a:ext uri="{FF2B5EF4-FFF2-40B4-BE49-F238E27FC236}">
                  <a16:creationId xmlns:a16="http://schemas.microsoft.com/office/drawing/2014/main" id="{45D11163-6A71-E7A3-2EB8-D33EFAD16FF9}"/>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23">
              <a:extLst>
                <a:ext uri="{FF2B5EF4-FFF2-40B4-BE49-F238E27FC236}">
                  <a16:creationId xmlns:a16="http://schemas.microsoft.com/office/drawing/2014/main" id="{821FC3BF-33FF-B105-1E2D-A895B67A5F97}"/>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24">
              <a:extLst>
                <a:ext uri="{FF2B5EF4-FFF2-40B4-BE49-F238E27FC236}">
                  <a16:creationId xmlns:a16="http://schemas.microsoft.com/office/drawing/2014/main" id="{5729B6E1-0B0E-0F74-9962-87E688D9A5DB}"/>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25">
              <a:extLst>
                <a:ext uri="{FF2B5EF4-FFF2-40B4-BE49-F238E27FC236}">
                  <a16:creationId xmlns:a16="http://schemas.microsoft.com/office/drawing/2014/main" id="{6F6F13A0-7246-5767-2439-77D498CAE90A}"/>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6">
              <a:extLst>
                <a:ext uri="{FF2B5EF4-FFF2-40B4-BE49-F238E27FC236}">
                  <a16:creationId xmlns:a16="http://schemas.microsoft.com/office/drawing/2014/main" id="{EBC7B9F2-77DE-046C-DA92-DF42DC69EA9C}"/>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7">
              <a:extLst>
                <a:ext uri="{FF2B5EF4-FFF2-40B4-BE49-F238E27FC236}">
                  <a16:creationId xmlns:a16="http://schemas.microsoft.com/office/drawing/2014/main" id="{517272DF-7F7F-454B-AE56-9D522B29FBE3}"/>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8">
              <a:extLst>
                <a:ext uri="{FF2B5EF4-FFF2-40B4-BE49-F238E27FC236}">
                  <a16:creationId xmlns:a16="http://schemas.microsoft.com/office/drawing/2014/main" id="{BA69B578-D153-6E3F-B615-BD0397338DDF}"/>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9">
              <a:extLst>
                <a:ext uri="{FF2B5EF4-FFF2-40B4-BE49-F238E27FC236}">
                  <a16:creationId xmlns:a16="http://schemas.microsoft.com/office/drawing/2014/main" id="{2F40AFA0-2874-8FA2-16F8-67F17EA977BC}"/>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30">
              <a:extLst>
                <a:ext uri="{FF2B5EF4-FFF2-40B4-BE49-F238E27FC236}">
                  <a16:creationId xmlns:a16="http://schemas.microsoft.com/office/drawing/2014/main" id="{6D2086DA-1B39-B2FA-DDF9-0540ACB1EC44}"/>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31">
              <a:extLst>
                <a:ext uri="{FF2B5EF4-FFF2-40B4-BE49-F238E27FC236}">
                  <a16:creationId xmlns:a16="http://schemas.microsoft.com/office/drawing/2014/main" id="{6592D574-1DBF-2D88-0191-74665A9453F4}"/>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32">
              <a:extLst>
                <a:ext uri="{FF2B5EF4-FFF2-40B4-BE49-F238E27FC236}">
                  <a16:creationId xmlns:a16="http://schemas.microsoft.com/office/drawing/2014/main" id="{7EFAC9FE-6AF5-330B-CF51-EA6C49AA627C}"/>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33">
              <a:extLst>
                <a:ext uri="{FF2B5EF4-FFF2-40B4-BE49-F238E27FC236}">
                  <a16:creationId xmlns:a16="http://schemas.microsoft.com/office/drawing/2014/main" id="{9DF3967B-8E14-41F5-EDE4-0E40689F9B07}"/>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34">
              <a:extLst>
                <a:ext uri="{FF2B5EF4-FFF2-40B4-BE49-F238E27FC236}">
                  <a16:creationId xmlns:a16="http://schemas.microsoft.com/office/drawing/2014/main" id="{184811F8-C30F-3D15-C9AC-72BE18BE7C16}"/>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35">
              <a:extLst>
                <a:ext uri="{FF2B5EF4-FFF2-40B4-BE49-F238E27FC236}">
                  <a16:creationId xmlns:a16="http://schemas.microsoft.com/office/drawing/2014/main" id="{D0AA6F32-04BD-D045-F880-55D88AD0E906}"/>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6">
              <a:extLst>
                <a:ext uri="{FF2B5EF4-FFF2-40B4-BE49-F238E27FC236}">
                  <a16:creationId xmlns:a16="http://schemas.microsoft.com/office/drawing/2014/main" id="{2C0A04B5-003E-4FEE-7A5E-5581B5DF8239}"/>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FD557519-890D-96F4-DFF1-59D3071F5BFE}"/>
              </a:ext>
            </a:extLst>
          </p:cNvPr>
          <p:cNvSpPr txBox="1"/>
          <p:nvPr/>
        </p:nvSpPr>
        <p:spPr>
          <a:xfrm>
            <a:off x="789709" y="353291"/>
            <a:ext cx="10266218" cy="6394315"/>
          </a:xfrm>
          <a:prstGeom prst="rect">
            <a:avLst/>
          </a:prstGeom>
          <a:noFill/>
        </p:spPr>
        <p:txBody>
          <a:bodyPr wrap="square" rtlCol="0">
            <a:spAutoFit/>
          </a:bodyPr>
          <a:lstStyle/>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A culture of inclusivity is still at a low level in the state which is preventing dismantling systemic barriers to equality</a:t>
            </a:r>
            <a:endParaRPr lang="en-US" sz="1800" dirty="0">
              <a:effectLst/>
              <a:latin typeface="Bookman Old Style" panose="02050604050505020204" pitchFamily="18" charset="0"/>
              <a:ea typeface="Arial" panose="020B0604020202020204" pitchFamily="34" charset="0"/>
            </a:endParaRPr>
          </a:p>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Many women still struggle with balancing work life and family responsibilities which affects their career choices</a:t>
            </a:r>
            <a:endParaRPr lang="en-US" sz="1800" dirty="0">
              <a:effectLst/>
              <a:latin typeface="Bookman Old Style" panose="02050604050505020204" pitchFamily="18" charset="0"/>
              <a:ea typeface="Arial" panose="020B0604020202020204" pitchFamily="34" charset="0"/>
            </a:endParaRPr>
          </a:p>
          <a:p>
            <a:pPr marL="285750" marR="0" indent="-285750" algn="just">
              <a:lnSpc>
                <a:spcPct val="115000"/>
              </a:lnSpc>
              <a:spcBef>
                <a:spcPts val="0"/>
              </a:spcBef>
              <a:spcAft>
                <a:spcPts val="0"/>
              </a:spcAft>
              <a:buFont typeface="Wingdings" panose="05000000000000000000" pitchFamily="2" charset="2"/>
              <a:buChar char="Ø"/>
            </a:pPr>
            <a:r>
              <a:rPr lang="en-GB" sz="1800" dirty="0">
                <a:effectLst/>
                <a:latin typeface="Bookman Old Style" panose="02050604050505020204" pitchFamily="18" charset="0"/>
                <a:ea typeface="Arial" panose="020B0604020202020204" pitchFamily="34" charset="0"/>
              </a:rPr>
              <a:t>Women seemed not to fully support other women aspirants in the 2023 election primaries in Cross River State which placed women aspirants on a low pedestal against their male counterparts</a:t>
            </a:r>
          </a:p>
          <a:p>
            <a:pPr marL="285750" marR="0" indent="-285750">
              <a:lnSpc>
                <a:spcPct val="107000"/>
              </a:lnSpc>
              <a:spcBef>
                <a:spcPts val="0"/>
              </a:spcBef>
              <a:spcAft>
                <a:spcPts val="800"/>
              </a:spcAft>
              <a:buFont typeface="Wingdings" panose="05000000000000000000" pitchFamily="2" charset="2"/>
              <a:buChar char="Ø"/>
            </a:pP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Limited Resources and Funding: Securing adequate funding and resources to sustain program activities and expand outreach.</a:t>
            </a:r>
            <a:endParaRPr lang="en-US" dirty="0">
              <a:solidFill>
                <a:srgbClr val="000000"/>
              </a:solidFill>
              <a:latin typeface="Bookman Old Style" panose="02050604050505020204"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Ø"/>
            </a:pP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Community Resistance and Cultural Barriers: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Resistance to change and cultural norms that hindered acceptance of women and youth empowerment initiatives.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Ø"/>
            </a:pP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Legal and Institutional Constraints: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Complex legal frameworks and bureaucratic hurdles affecting advocacy efforts and service delivery.</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Ø"/>
            </a:pP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Socioeconomic Inequalities: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Persistent poverty, lack of access to education, and economic opportunities among target populations.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Ø"/>
            </a:pPr>
            <a:r>
              <a:rPr lang="en-US" dirty="0">
                <a:solidFill>
                  <a:srgbClr val="000000"/>
                </a:solidFill>
                <a:latin typeface="Bookman Old Style" panose="02050604050505020204" pitchFamily="18" charset="0"/>
                <a:ea typeface="Calibri" panose="020F0502020204030204" pitchFamily="34" charset="0"/>
                <a:cs typeface="Times New Roman" panose="02020603050405020304" pitchFamily="18" charset="0"/>
              </a:rPr>
              <a:t>H</a:t>
            </a: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ealth and Well-being Challenges: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High prevalence of health issues such as maternal mortality, malnutrition, and mental health challenges.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285750" marR="0" indent="-285750" algn="just">
              <a:lnSpc>
                <a:spcPct val="115000"/>
              </a:lnSpc>
              <a:spcBef>
                <a:spcPts val="0"/>
              </a:spcBef>
              <a:spcAft>
                <a:spcPts val="0"/>
              </a:spcAft>
              <a:buFont typeface="Wingdings" panose="05000000000000000000" pitchFamily="2" charset="2"/>
              <a:buChar char="Ø"/>
            </a:pPr>
            <a:endParaRPr lang="en-US" sz="1800" dirty="0">
              <a:effectLst/>
              <a:latin typeface="Bookman Old Style" panose="02050604050505020204" pitchFamily="18" charset="0"/>
              <a:ea typeface="Arial" panose="020B0604020202020204" pitchFamily="34" charset="0"/>
            </a:endParaRPr>
          </a:p>
          <a:p>
            <a:pPr marL="285750" indent="-285750">
              <a:buFont typeface="Wingdings" panose="05000000000000000000" pitchFamily="2" charset="2"/>
              <a:buChar char="Ø"/>
            </a:pPr>
            <a:endParaRPr lang="en-US" dirty="0">
              <a:latin typeface="Bookman Old Style" panose="02050604050505020204" pitchFamily="18" charset="0"/>
            </a:endParaRPr>
          </a:p>
        </p:txBody>
      </p:sp>
      <p:pic>
        <p:nvPicPr>
          <p:cNvPr id="32" name="Picture 31">
            <a:extLst>
              <a:ext uri="{FF2B5EF4-FFF2-40B4-BE49-F238E27FC236}">
                <a16:creationId xmlns:a16="http://schemas.microsoft.com/office/drawing/2014/main" id="{56927DE3-0009-373F-567A-580D7D306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3422980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C58260-CD90-B121-DC1C-5DF32F55E83C}"/>
              </a:ext>
            </a:extLst>
          </p:cNvPr>
          <p:cNvSpPr txBox="1"/>
          <p:nvPr/>
        </p:nvSpPr>
        <p:spPr>
          <a:xfrm>
            <a:off x="789709" y="249378"/>
            <a:ext cx="9144000" cy="6302366"/>
          </a:xfrm>
          <a:prstGeom prst="rect">
            <a:avLst/>
          </a:prstGeom>
          <a:noFill/>
        </p:spPr>
        <p:txBody>
          <a:bodyPr wrap="square" rtlCol="0">
            <a:spAutoFit/>
          </a:bodyPr>
          <a:lstStyle/>
          <a:p>
            <a:pPr algn="ctr"/>
            <a:r>
              <a:rPr lang="en-US" sz="3200" b="1" dirty="0">
                <a:solidFill>
                  <a:srgbClr val="FF0000"/>
                </a:solidFill>
                <a:latin typeface="Bradley Hand ITC" panose="03070402050302030203" pitchFamily="66" charset="0"/>
              </a:rPr>
              <a:t>Lessons Learned</a:t>
            </a:r>
            <a:endParaRPr lang="en-US" sz="3200" dirty="0"/>
          </a:p>
          <a:p>
            <a:endParaRPr lang="en-GB" b="1" dirty="0">
              <a:solidFill>
                <a:srgbClr val="FF0000"/>
              </a:solidFill>
              <a:latin typeface="Bookman Old Style" panose="020506040505050202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Provided technical support for women to register for their continuous voter registration (CVR) increased voter turnout and exercise of their franchise during elections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Money politics limit the true representation of the right candidates during election primaries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Working with political parties to negotiate for women’s positions in the political space will provide women more chances prior to the primaries and elections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There is need for continuous voter education for women to increase their political participation and prevent apathy towards politics and leadership.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Gender sensitivity and issues are still new to majority which needs continuous awareness creation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Taking advantage of congress meetings ensures more women are involved in party politics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52A236AF-3A09-2725-9A1F-30A6A6C20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719109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A8A02E-7C34-2CC8-FD59-DF3032041B04}"/>
              </a:ext>
            </a:extLst>
          </p:cNvPr>
          <p:cNvGrpSpPr/>
          <p:nvPr/>
        </p:nvGrpSpPr>
        <p:grpSpPr>
          <a:xfrm>
            <a:off x="4946073" y="1174172"/>
            <a:ext cx="6982691" cy="4509655"/>
            <a:chOff x="7203068" y="-14628"/>
            <a:chExt cx="5724680" cy="6219640"/>
          </a:xfrm>
        </p:grpSpPr>
        <p:sp>
          <p:nvSpPr>
            <p:cNvPr id="5" name="Triangle 10">
              <a:extLst>
                <a:ext uri="{FF2B5EF4-FFF2-40B4-BE49-F238E27FC236}">
                  <a16:creationId xmlns:a16="http://schemas.microsoft.com/office/drawing/2014/main" id="{A7B5D38D-ECFC-46CE-B77E-AD33D0AECEE0}"/>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11">
              <a:extLst>
                <a:ext uri="{FF2B5EF4-FFF2-40B4-BE49-F238E27FC236}">
                  <a16:creationId xmlns:a16="http://schemas.microsoft.com/office/drawing/2014/main" id="{B5FFA9CC-9790-E38A-CD0E-1059E00A757C}"/>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12">
              <a:extLst>
                <a:ext uri="{FF2B5EF4-FFF2-40B4-BE49-F238E27FC236}">
                  <a16:creationId xmlns:a16="http://schemas.microsoft.com/office/drawing/2014/main" id="{3CEBC976-C52D-E317-9E96-6391F6C2EE41}"/>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13">
              <a:extLst>
                <a:ext uri="{FF2B5EF4-FFF2-40B4-BE49-F238E27FC236}">
                  <a16:creationId xmlns:a16="http://schemas.microsoft.com/office/drawing/2014/main" id="{0D5A82BA-754E-A99B-05D5-EBF90AA5FFD0}"/>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4">
              <a:extLst>
                <a:ext uri="{FF2B5EF4-FFF2-40B4-BE49-F238E27FC236}">
                  <a16:creationId xmlns:a16="http://schemas.microsoft.com/office/drawing/2014/main" id="{7E7257EE-8DF9-B660-0803-AF303C71F8C2}"/>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15">
              <a:extLst>
                <a:ext uri="{FF2B5EF4-FFF2-40B4-BE49-F238E27FC236}">
                  <a16:creationId xmlns:a16="http://schemas.microsoft.com/office/drawing/2014/main" id="{EFF3A82A-E8EB-35D7-4AE2-1ECB30D43F8A}"/>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6">
              <a:extLst>
                <a:ext uri="{FF2B5EF4-FFF2-40B4-BE49-F238E27FC236}">
                  <a16:creationId xmlns:a16="http://schemas.microsoft.com/office/drawing/2014/main" id="{836D04FB-92F3-1FD5-DF33-93273D4FA89D}"/>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7">
              <a:extLst>
                <a:ext uri="{FF2B5EF4-FFF2-40B4-BE49-F238E27FC236}">
                  <a16:creationId xmlns:a16="http://schemas.microsoft.com/office/drawing/2014/main" id="{B6CDE86A-7792-A550-9E3B-1DD548F259E2}"/>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8">
              <a:extLst>
                <a:ext uri="{FF2B5EF4-FFF2-40B4-BE49-F238E27FC236}">
                  <a16:creationId xmlns:a16="http://schemas.microsoft.com/office/drawing/2014/main" id="{74261D9F-6C08-BA08-55DC-FCBFDFBFE5F2}"/>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9">
              <a:extLst>
                <a:ext uri="{FF2B5EF4-FFF2-40B4-BE49-F238E27FC236}">
                  <a16:creationId xmlns:a16="http://schemas.microsoft.com/office/drawing/2014/main" id="{C9157867-E65D-9839-5A2E-E41F2E38BCA7}"/>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20">
              <a:extLst>
                <a:ext uri="{FF2B5EF4-FFF2-40B4-BE49-F238E27FC236}">
                  <a16:creationId xmlns:a16="http://schemas.microsoft.com/office/drawing/2014/main" id="{BB5EF07F-E021-C4B2-233D-2F18B91E7C97}"/>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1">
              <a:extLst>
                <a:ext uri="{FF2B5EF4-FFF2-40B4-BE49-F238E27FC236}">
                  <a16:creationId xmlns:a16="http://schemas.microsoft.com/office/drawing/2014/main" id="{E94658DB-812B-1B43-21BE-79F71D125F83}"/>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2">
              <a:extLst>
                <a:ext uri="{FF2B5EF4-FFF2-40B4-BE49-F238E27FC236}">
                  <a16:creationId xmlns:a16="http://schemas.microsoft.com/office/drawing/2014/main" id="{3FEB2EC9-3E3D-FCF8-B6E6-30F16F77BE66}"/>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23">
              <a:extLst>
                <a:ext uri="{FF2B5EF4-FFF2-40B4-BE49-F238E27FC236}">
                  <a16:creationId xmlns:a16="http://schemas.microsoft.com/office/drawing/2014/main" id="{82283AC9-7D4E-2A73-5B6C-2FEAC0CD738D}"/>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24">
              <a:extLst>
                <a:ext uri="{FF2B5EF4-FFF2-40B4-BE49-F238E27FC236}">
                  <a16:creationId xmlns:a16="http://schemas.microsoft.com/office/drawing/2014/main" id="{BCD7AB0B-F3CD-4A4B-E885-ECB7F67FA217}"/>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25">
              <a:extLst>
                <a:ext uri="{FF2B5EF4-FFF2-40B4-BE49-F238E27FC236}">
                  <a16:creationId xmlns:a16="http://schemas.microsoft.com/office/drawing/2014/main" id="{D389EE30-06FC-3853-CBF1-7AFF8C4490C2}"/>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6">
              <a:extLst>
                <a:ext uri="{FF2B5EF4-FFF2-40B4-BE49-F238E27FC236}">
                  <a16:creationId xmlns:a16="http://schemas.microsoft.com/office/drawing/2014/main" id="{059486B4-A2DA-01A3-EC57-343C6B671EEA}"/>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7">
              <a:extLst>
                <a:ext uri="{FF2B5EF4-FFF2-40B4-BE49-F238E27FC236}">
                  <a16:creationId xmlns:a16="http://schemas.microsoft.com/office/drawing/2014/main" id="{E4A05A5B-E664-9B69-23E6-E4A0F3A80C7A}"/>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8">
              <a:extLst>
                <a:ext uri="{FF2B5EF4-FFF2-40B4-BE49-F238E27FC236}">
                  <a16:creationId xmlns:a16="http://schemas.microsoft.com/office/drawing/2014/main" id="{B4B9ACE8-204B-77EE-36C2-FB6F888DFDDD}"/>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9">
              <a:extLst>
                <a:ext uri="{FF2B5EF4-FFF2-40B4-BE49-F238E27FC236}">
                  <a16:creationId xmlns:a16="http://schemas.microsoft.com/office/drawing/2014/main" id="{94CE57BB-3451-B7FA-91CC-7510AD0AE1AD}"/>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30">
              <a:extLst>
                <a:ext uri="{FF2B5EF4-FFF2-40B4-BE49-F238E27FC236}">
                  <a16:creationId xmlns:a16="http://schemas.microsoft.com/office/drawing/2014/main" id="{295F0A65-C3CA-B784-8200-CA1306B1C3A6}"/>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31">
              <a:extLst>
                <a:ext uri="{FF2B5EF4-FFF2-40B4-BE49-F238E27FC236}">
                  <a16:creationId xmlns:a16="http://schemas.microsoft.com/office/drawing/2014/main" id="{C9824594-83DA-4FC8-EBAC-E1DF05BF35D2}"/>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32">
              <a:extLst>
                <a:ext uri="{FF2B5EF4-FFF2-40B4-BE49-F238E27FC236}">
                  <a16:creationId xmlns:a16="http://schemas.microsoft.com/office/drawing/2014/main" id="{DCDB56D7-F2F6-D716-C437-17231E703E97}"/>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33">
              <a:extLst>
                <a:ext uri="{FF2B5EF4-FFF2-40B4-BE49-F238E27FC236}">
                  <a16:creationId xmlns:a16="http://schemas.microsoft.com/office/drawing/2014/main" id="{C472B5A4-15A9-4346-E4A8-46694E88C431}"/>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34">
              <a:extLst>
                <a:ext uri="{FF2B5EF4-FFF2-40B4-BE49-F238E27FC236}">
                  <a16:creationId xmlns:a16="http://schemas.microsoft.com/office/drawing/2014/main" id="{9DBFE90D-6548-3F41-28D3-27DB9387199C}"/>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35">
              <a:extLst>
                <a:ext uri="{FF2B5EF4-FFF2-40B4-BE49-F238E27FC236}">
                  <a16:creationId xmlns:a16="http://schemas.microsoft.com/office/drawing/2014/main" id="{DE420D4D-7793-231F-9690-9D3421E92F1D}"/>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6">
              <a:extLst>
                <a:ext uri="{FF2B5EF4-FFF2-40B4-BE49-F238E27FC236}">
                  <a16:creationId xmlns:a16="http://schemas.microsoft.com/office/drawing/2014/main" id="{56EEFCF6-80A2-A0BE-9FCB-51E474C614E8}"/>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567C9B25-A83B-F338-240F-AA03D7F3938D}"/>
              </a:ext>
            </a:extLst>
          </p:cNvPr>
          <p:cNvSpPr txBox="1"/>
          <p:nvPr/>
        </p:nvSpPr>
        <p:spPr>
          <a:xfrm>
            <a:off x="670188" y="17507"/>
            <a:ext cx="10287000" cy="3845925"/>
          </a:xfrm>
          <a:prstGeom prst="rect">
            <a:avLst/>
          </a:prstGeom>
          <a:noFill/>
        </p:spPr>
        <p:txBody>
          <a:bodyPr wrap="square" rtlCol="0">
            <a:spAutoFit/>
          </a:bodyPr>
          <a:lstStyle/>
          <a:p>
            <a:pPr marL="228600" marR="0" algn="just">
              <a:lnSpc>
                <a:spcPct val="107000"/>
              </a:lnSpc>
              <a:spcBef>
                <a:spcPts val="0"/>
              </a:spcBef>
              <a:spcAft>
                <a:spcPts val="800"/>
              </a:spcAft>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The notion ‘Party is supreme’ significantly affects women’s leadership in party structures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Clear project planning and robust timeline management are essential for effective resource allocation and risk mitigation.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Continuous stakeholder engagement fosters ownership and sustainability of project outcomes.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Investing in women's leadership and empowerment through tailored training and mentorship programs enhances their influence and participation in decision-making.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Integrating health education with community outreach improves awareness and adoption of preventive healthcare practices, leading to better health outcomes.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32" name="Picture 31">
            <a:extLst>
              <a:ext uri="{FF2B5EF4-FFF2-40B4-BE49-F238E27FC236}">
                <a16:creationId xmlns:a16="http://schemas.microsoft.com/office/drawing/2014/main" id="{CD926FCB-F548-1104-A377-FBAC4A6C0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196090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A92AFE-A3E4-19C6-A660-AD7F12AFF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986954" cy="6858000"/>
          </a:xfrm>
          <a:prstGeom prst="rect">
            <a:avLst/>
          </a:prstGeom>
        </p:spPr>
      </p:pic>
      <p:sp>
        <p:nvSpPr>
          <p:cNvPr id="4" name="TextBox 3">
            <a:extLst>
              <a:ext uri="{FF2B5EF4-FFF2-40B4-BE49-F238E27FC236}">
                <a16:creationId xmlns:a16="http://schemas.microsoft.com/office/drawing/2014/main" id="{1B966886-0AD5-A63E-5392-C8490BD37B86}"/>
              </a:ext>
            </a:extLst>
          </p:cNvPr>
          <p:cNvSpPr txBox="1"/>
          <p:nvPr/>
        </p:nvSpPr>
        <p:spPr>
          <a:xfrm>
            <a:off x="6986955" y="187569"/>
            <a:ext cx="4923691" cy="6340197"/>
          </a:xfrm>
          <a:prstGeom prst="rect">
            <a:avLst/>
          </a:prstGeom>
          <a:noFill/>
        </p:spPr>
        <p:txBody>
          <a:bodyPr wrap="square" rtlCol="0">
            <a:spAutoFit/>
          </a:bodyPr>
          <a:lstStyle/>
          <a:p>
            <a:r>
              <a:rPr lang="en-US" sz="2800" b="1" dirty="0">
                <a:solidFill>
                  <a:srgbClr val="FF0000"/>
                </a:solidFill>
                <a:latin typeface="Bradley Hand ITC" panose="03070402050302030203" pitchFamily="66" charset="0"/>
              </a:rPr>
              <a:t>Table of Content</a:t>
            </a:r>
          </a:p>
          <a:p>
            <a:endParaRPr lang="en-US" sz="2800" b="1" dirty="0">
              <a:solidFill>
                <a:srgbClr val="FF0000"/>
              </a:solidFill>
              <a:latin typeface="Bradley Hand ITC" panose="03070402050302030203" pitchFamily="66" charset="0"/>
            </a:endParaRPr>
          </a:p>
          <a:p>
            <a:pPr marR="0">
              <a:lnSpc>
                <a:spcPct val="115000"/>
              </a:lnSpc>
              <a:spcBef>
                <a:spcPts val="0"/>
              </a:spcBef>
              <a:spcAft>
                <a:spcPts val="0"/>
              </a:spcAft>
            </a:pPr>
            <a:r>
              <a:rPr lang="en-GB" sz="2800" b="1" dirty="0">
                <a:solidFill>
                  <a:srgbClr val="FF0000"/>
                </a:solidFill>
                <a:latin typeface="Bradley Hand ITC" panose="03070402050302030203" pitchFamily="66" charset="0"/>
                <a:ea typeface="Arial" panose="020B0604020202020204" pitchFamily="34" charset="0"/>
              </a:rPr>
              <a:t>1. Executive Summary</a:t>
            </a:r>
            <a:endParaRPr lang="en-US" sz="2800" b="1" dirty="0">
              <a:solidFill>
                <a:srgbClr val="FF0000"/>
              </a:solidFill>
              <a:latin typeface="Bradley Hand ITC" panose="03070402050302030203" pitchFamily="66" charset="0"/>
              <a:ea typeface="Arial" panose="020B0604020202020204" pitchFamily="34" charset="0"/>
            </a:endParaRPr>
          </a:p>
          <a:p>
            <a:pPr marL="0" marR="0">
              <a:lnSpc>
                <a:spcPct val="115000"/>
              </a:lnSpc>
              <a:spcBef>
                <a:spcPts val="0"/>
              </a:spcBef>
              <a:spcAft>
                <a:spcPts val="0"/>
              </a:spcAft>
            </a:pPr>
            <a:r>
              <a:rPr lang="en-GB" sz="2800" b="1" dirty="0">
                <a:solidFill>
                  <a:srgbClr val="FF0000"/>
                </a:solidFill>
                <a:latin typeface="Bradley Hand ITC" panose="03070402050302030203" pitchFamily="66" charset="0"/>
                <a:ea typeface="Arial" panose="020B0604020202020204" pitchFamily="34" charset="0"/>
              </a:rPr>
              <a:t>2.. Introduction</a:t>
            </a:r>
            <a:endParaRPr lang="en-US" sz="2800" b="1" dirty="0">
              <a:solidFill>
                <a:srgbClr val="FF0000"/>
              </a:solidFill>
              <a:latin typeface="Bradley Hand ITC" panose="03070402050302030203" pitchFamily="66" charset="0"/>
              <a:ea typeface="Arial" panose="020B0604020202020204" pitchFamily="34" charset="0"/>
            </a:endParaRPr>
          </a:p>
          <a:p>
            <a:pPr marL="0" marR="0">
              <a:lnSpc>
                <a:spcPct val="115000"/>
              </a:lnSpc>
              <a:spcBef>
                <a:spcPts val="0"/>
              </a:spcBef>
              <a:spcAft>
                <a:spcPts val="0"/>
              </a:spcAft>
            </a:pPr>
            <a:r>
              <a:rPr lang="en-GB" sz="2800" b="1" dirty="0">
                <a:solidFill>
                  <a:srgbClr val="FF0000"/>
                </a:solidFill>
                <a:latin typeface="Bradley Hand ITC" panose="03070402050302030203" pitchFamily="66" charset="0"/>
                <a:ea typeface="Arial" panose="020B0604020202020204" pitchFamily="34" charset="0"/>
              </a:rPr>
              <a:t>3. Project Objectives</a:t>
            </a:r>
            <a:endParaRPr lang="en-US" sz="2800" b="1" dirty="0">
              <a:solidFill>
                <a:srgbClr val="FF0000"/>
              </a:solidFill>
              <a:latin typeface="Bradley Hand ITC" panose="03070402050302030203" pitchFamily="66" charset="0"/>
              <a:ea typeface="Arial" panose="020B0604020202020204" pitchFamily="34" charset="0"/>
            </a:endParaRPr>
          </a:p>
          <a:p>
            <a:pPr marL="0" marR="0">
              <a:lnSpc>
                <a:spcPct val="115000"/>
              </a:lnSpc>
              <a:spcBef>
                <a:spcPts val="0"/>
              </a:spcBef>
              <a:spcAft>
                <a:spcPts val="0"/>
              </a:spcAft>
            </a:pPr>
            <a:r>
              <a:rPr lang="en-GB" sz="2800" b="1" dirty="0">
                <a:solidFill>
                  <a:srgbClr val="FF0000"/>
                </a:solidFill>
                <a:latin typeface="Bradley Hand ITC" panose="03070402050302030203" pitchFamily="66" charset="0"/>
                <a:ea typeface="Arial" panose="020B0604020202020204" pitchFamily="34" charset="0"/>
              </a:rPr>
              <a:t>4. Key Achievements</a:t>
            </a:r>
            <a:endParaRPr lang="en-US" sz="2800" b="1" dirty="0">
              <a:solidFill>
                <a:srgbClr val="FF0000"/>
              </a:solidFill>
              <a:latin typeface="Bradley Hand ITC" panose="03070402050302030203" pitchFamily="66" charset="0"/>
              <a:ea typeface="Arial" panose="020B0604020202020204" pitchFamily="34" charset="0"/>
            </a:endParaRPr>
          </a:p>
          <a:p>
            <a:pPr marL="0" marR="0">
              <a:lnSpc>
                <a:spcPct val="115000"/>
              </a:lnSpc>
              <a:spcBef>
                <a:spcPts val="0"/>
              </a:spcBef>
              <a:spcAft>
                <a:spcPts val="0"/>
              </a:spcAft>
            </a:pPr>
            <a:r>
              <a:rPr lang="en-GB" sz="2800" b="1" dirty="0">
                <a:solidFill>
                  <a:srgbClr val="FF0000"/>
                </a:solidFill>
                <a:latin typeface="Bradley Hand ITC" panose="03070402050302030203" pitchFamily="66" charset="0"/>
                <a:ea typeface="Arial" panose="020B0604020202020204" pitchFamily="34" charset="0"/>
              </a:rPr>
              <a:t>5. Challenges and Lessons Learned</a:t>
            </a:r>
            <a:endParaRPr lang="en-US" sz="2800" b="1" dirty="0">
              <a:solidFill>
                <a:srgbClr val="FF0000"/>
              </a:solidFill>
              <a:latin typeface="Bradley Hand ITC" panose="03070402050302030203" pitchFamily="66" charset="0"/>
              <a:ea typeface="Arial" panose="020B0604020202020204" pitchFamily="34" charset="0"/>
            </a:endParaRPr>
          </a:p>
          <a:p>
            <a:pPr marL="0" marR="0">
              <a:lnSpc>
                <a:spcPct val="115000"/>
              </a:lnSpc>
              <a:spcBef>
                <a:spcPts val="0"/>
              </a:spcBef>
              <a:spcAft>
                <a:spcPts val="0"/>
              </a:spcAft>
            </a:pPr>
            <a:r>
              <a:rPr lang="en-GB" sz="2800" b="1" dirty="0">
                <a:solidFill>
                  <a:srgbClr val="FF0000"/>
                </a:solidFill>
                <a:latin typeface="Bradley Hand ITC" panose="03070402050302030203" pitchFamily="66" charset="0"/>
                <a:ea typeface="Arial" panose="020B0604020202020204" pitchFamily="34" charset="0"/>
              </a:rPr>
              <a:t>6. Impact Stories</a:t>
            </a:r>
            <a:endParaRPr lang="en-US" sz="2800" b="1" dirty="0">
              <a:solidFill>
                <a:srgbClr val="FF0000"/>
              </a:solidFill>
              <a:latin typeface="Bradley Hand ITC" panose="03070402050302030203" pitchFamily="66" charset="0"/>
              <a:ea typeface="Arial" panose="020B0604020202020204" pitchFamily="34" charset="0"/>
            </a:endParaRPr>
          </a:p>
          <a:p>
            <a:pPr marL="0" marR="0">
              <a:lnSpc>
                <a:spcPct val="115000"/>
              </a:lnSpc>
              <a:spcBef>
                <a:spcPts val="0"/>
              </a:spcBef>
              <a:spcAft>
                <a:spcPts val="0"/>
              </a:spcAft>
            </a:pPr>
            <a:r>
              <a:rPr lang="en-GB" sz="2800" b="1" dirty="0">
                <a:solidFill>
                  <a:srgbClr val="FF0000"/>
                </a:solidFill>
                <a:latin typeface="Bradley Hand ITC" panose="03070402050302030203" pitchFamily="66" charset="0"/>
                <a:ea typeface="Arial" panose="020B0604020202020204" pitchFamily="34" charset="0"/>
              </a:rPr>
              <a:t>7. Sustainability Measures</a:t>
            </a:r>
            <a:endParaRPr lang="en-US" sz="2800" b="1" dirty="0">
              <a:solidFill>
                <a:srgbClr val="FF0000"/>
              </a:solidFill>
              <a:latin typeface="Bradley Hand ITC" panose="03070402050302030203" pitchFamily="66" charset="0"/>
              <a:ea typeface="Arial" panose="020B0604020202020204" pitchFamily="34" charset="0"/>
            </a:endParaRPr>
          </a:p>
          <a:p>
            <a:pPr marL="0" marR="0">
              <a:lnSpc>
                <a:spcPct val="115000"/>
              </a:lnSpc>
              <a:spcBef>
                <a:spcPts val="0"/>
              </a:spcBef>
              <a:spcAft>
                <a:spcPts val="0"/>
              </a:spcAft>
            </a:pPr>
            <a:r>
              <a:rPr lang="en-GB" sz="2800" b="1" dirty="0">
                <a:solidFill>
                  <a:srgbClr val="FF0000"/>
                </a:solidFill>
                <a:latin typeface="Bradley Hand ITC" panose="03070402050302030203" pitchFamily="66" charset="0"/>
                <a:ea typeface="Arial" panose="020B0604020202020204" pitchFamily="34" charset="0"/>
              </a:rPr>
              <a:t>8. Conclusion</a:t>
            </a:r>
            <a:endParaRPr lang="en-US" sz="2800" b="1" dirty="0">
              <a:solidFill>
                <a:srgbClr val="FF0000"/>
              </a:solidFill>
              <a:latin typeface="Bradley Hand ITC" panose="03070402050302030203" pitchFamily="66" charset="0"/>
              <a:ea typeface="Arial" panose="020B0604020202020204" pitchFamily="34" charset="0"/>
            </a:endParaRPr>
          </a:p>
          <a:p>
            <a:pPr marL="0" marR="0">
              <a:lnSpc>
                <a:spcPct val="115000"/>
              </a:lnSpc>
              <a:spcBef>
                <a:spcPts val="0"/>
              </a:spcBef>
              <a:spcAft>
                <a:spcPts val="0"/>
              </a:spcAft>
            </a:pPr>
            <a:r>
              <a:rPr lang="en-GB" sz="2800" b="1" dirty="0">
                <a:solidFill>
                  <a:srgbClr val="FF0000"/>
                </a:solidFill>
                <a:latin typeface="Bradley Hand ITC" panose="03070402050302030203" pitchFamily="66" charset="0"/>
                <a:ea typeface="Arial" panose="020B0604020202020204" pitchFamily="34" charset="0"/>
              </a:rPr>
              <a:t>9. Appendices</a:t>
            </a:r>
            <a:endParaRPr lang="en-US" sz="2800" b="1" dirty="0">
              <a:solidFill>
                <a:srgbClr val="FF0000"/>
              </a:solidFill>
              <a:latin typeface="Bradley Hand ITC" panose="03070402050302030203" pitchFamily="66" charset="0"/>
              <a:ea typeface="Arial" panose="020B0604020202020204" pitchFamily="34" charset="0"/>
            </a:endParaRPr>
          </a:p>
          <a:p>
            <a:endParaRPr lang="en-US" sz="2800" b="1" dirty="0">
              <a:solidFill>
                <a:srgbClr val="FF0000"/>
              </a:solidFill>
              <a:latin typeface="Bradley Hand ITC" panose="03070402050302030203" pitchFamily="66" charset="0"/>
            </a:endParaRPr>
          </a:p>
        </p:txBody>
      </p:sp>
    </p:spTree>
    <p:extLst>
      <p:ext uri="{BB962C8B-B14F-4D97-AF65-F5344CB8AC3E}">
        <p14:creationId xmlns:p14="http://schemas.microsoft.com/office/powerpoint/2010/main" val="92913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4E9F86-644B-325E-BDFA-05A4367F7E12}"/>
              </a:ext>
            </a:extLst>
          </p:cNvPr>
          <p:cNvSpPr txBox="1"/>
          <p:nvPr/>
        </p:nvSpPr>
        <p:spPr>
          <a:xfrm>
            <a:off x="159658" y="55416"/>
            <a:ext cx="5936342" cy="6124754"/>
          </a:xfrm>
          <a:prstGeom prst="rect">
            <a:avLst/>
          </a:prstGeom>
          <a:noFill/>
        </p:spPr>
        <p:txBody>
          <a:bodyPr wrap="square" rtlCol="0">
            <a:spAutoFit/>
          </a:bodyPr>
          <a:lstStyle/>
          <a:p>
            <a:pPr algn="just">
              <a:lnSpc>
                <a:spcPct val="100000"/>
              </a:lnSpc>
              <a:spcBef>
                <a:spcPct val="0"/>
              </a:spcBef>
              <a:buFontTx/>
              <a:buNone/>
            </a:pPr>
            <a:r>
              <a:rPr lang="en-GB" sz="3200" b="1" kern="1200" dirty="0">
                <a:solidFill>
                  <a:srgbClr val="FF0000"/>
                </a:solidFill>
                <a:effectLst/>
                <a:latin typeface="Bookman Old Style" panose="02050604050505020204" pitchFamily="18" charset="0"/>
                <a:ea typeface="Arial" panose="020B0604020202020204" pitchFamily="34" charset="0"/>
                <a:cs typeface="Times New Roman" panose="02020603050405020304" pitchFamily="18" charset="0"/>
              </a:rPr>
              <a:t>Impact Stories</a:t>
            </a:r>
            <a:endParaRPr lang="en-GB" altLang="en-US" sz="3200" dirty="0">
              <a:latin typeface="Bookman Old Style" panose="02050604050505020204" pitchFamily="18" charset="0"/>
            </a:endParaRPr>
          </a:p>
          <a:p>
            <a:pPr algn="just">
              <a:lnSpc>
                <a:spcPct val="100000"/>
              </a:lnSpc>
              <a:spcBef>
                <a:spcPct val="0"/>
              </a:spcBef>
              <a:buFontTx/>
              <a:buNone/>
            </a:pPr>
            <a:endParaRPr lang="en-GB" altLang="en-US" dirty="0">
              <a:latin typeface="Bookman Old Style" panose="02050604050505020204" pitchFamily="18" charset="0"/>
            </a:endParaRPr>
          </a:p>
          <a:p>
            <a:pPr algn="just">
              <a:lnSpc>
                <a:spcPct val="100000"/>
              </a:lnSpc>
              <a:spcBef>
                <a:spcPct val="0"/>
              </a:spcBef>
              <a:buFontTx/>
              <a:buNone/>
            </a:pPr>
            <a:r>
              <a:rPr lang="en-US" sz="1800" dirty="0">
                <a:solidFill>
                  <a:srgbClr val="000000"/>
                </a:solidFill>
                <a:effectLst/>
                <a:latin typeface="Bookman Old Style" panose="02050604050505020204" pitchFamily="18" charset="0"/>
                <a:ea typeface="Calibri" panose="020F0502020204030204" pitchFamily="34" charset="0"/>
              </a:rPr>
              <a:t>‘</a:t>
            </a:r>
            <a:r>
              <a:rPr lang="en-US" sz="1800" b="1" dirty="0">
                <a:solidFill>
                  <a:srgbClr val="000000"/>
                </a:solidFill>
                <a:effectLst/>
                <a:latin typeface="Bookman Old Style" panose="02050604050505020204" pitchFamily="18" charset="0"/>
                <a:ea typeface="Calibri" panose="020F0502020204030204" pitchFamily="34" charset="0"/>
              </a:rPr>
              <a:t>TAX JUSTICE FOR WOMEN’ </a:t>
            </a:r>
          </a:p>
          <a:p>
            <a:pPr algn="just">
              <a:lnSpc>
                <a:spcPct val="100000"/>
              </a:lnSpc>
              <a:spcBef>
                <a:spcPct val="0"/>
              </a:spcBef>
              <a:buFontTx/>
              <a:buNone/>
            </a:pPr>
            <a:r>
              <a:rPr lang="en-US" sz="1800" dirty="0">
                <a:solidFill>
                  <a:srgbClr val="000000"/>
                </a:solidFill>
                <a:effectLst/>
                <a:latin typeface="Bookman Old Style" panose="02050604050505020204" pitchFamily="18" charset="0"/>
                <a:ea typeface="Calibri" panose="020F0502020204030204" pitchFamily="34" charset="0"/>
              </a:rPr>
              <a:t>CCAPI worked with relevant stakeholders such as Cross River State Board of Internal Revenue Service, Ministry of Women Affairs, FIDA </a:t>
            </a:r>
            <a:r>
              <a:rPr lang="en-US" sz="1800" dirty="0" err="1">
                <a:solidFill>
                  <a:srgbClr val="000000"/>
                </a:solidFill>
                <a:effectLst/>
                <a:latin typeface="Bookman Old Style" panose="02050604050505020204" pitchFamily="18" charset="0"/>
                <a:ea typeface="Calibri" panose="020F0502020204030204" pitchFamily="34" charset="0"/>
              </a:rPr>
              <a:t>etc</a:t>
            </a:r>
            <a:r>
              <a:rPr lang="en-US" sz="1800" dirty="0">
                <a:solidFill>
                  <a:srgbClr val="000000"/>
                </a:solidFill>
                <a:effectLst/>
                <a:latin typeface="Bookman Old Style" panose="02050604050505020204" pitchFamily="18" charset="0"/>
                <a:ea typeface="Calibri" panose="020F0502020204030204" pitchFamily="34" charset="0"/>
              </a:rPr>
              <a:t>, to ensure the reduction of high taxation and avoid exploitation and harassment of women. This was done through advocacies and consistent sensitization on radio, and behavioral change materials.    Trainings were conducted for market women in collaboration with CBOs like CWO in </a:t>
            </a:r>
            <a:r>
              <a:rPr lang="en-US" sz="1800" dirty="0" err="1">
                <a:solidFill>
                  <a:srgbClr val="000000"/>
                </a:solidFill>
                <a:effectLst/>
                <a:latin typeface="Bookman Old Style" panose="02050604050505020204" pitchFamily="18" charset="0"/>
                <a:ea typeface="Calibri" panose="020F0502020204030204" pitchFamily="34" charset="0"/>
              </a:rPr>
              <a:t>Yakurr</a:t>
            </a:r>
            <a:r>
              <a:rPr lang="en-US" sz="1800" dirty="0">
                <a:solidFill>
                  <a:srgbClr val="000000"/>
                </a:solidFill>
                <a:effectLst/>
                <a:latin typeface="Bookman Old Style" panose="02050604050505020204" pitchFamily="18" charset="0"/>
                <a:ea typeface="Calibri" panose="020F0502020204030204" pitchFamily="34" charset="0"/>
              </a:rPr>
              <a:t> LGA and Local Government Revenue office to sensitize the women on the right method of paying tax to avoid exploitation and harassment.  </a:t>
            </a:r>
            <a:r>
              <a:rPr lang="en-US" sz="1800" dirty="0" err="1">
                <a:solidFill>
                  <a:srgbClr val="000000"/>
                </a:solidFill>
                <a:effectLst/>
                <a:latin typeface="Bookman Old Style" panose="02050604050505020204" pitchFamily="18" charset="0"/>
                <a:ea typeface="Calibri" panose="020F0502020204030204" pitchFamily="34" charset="0"/>
              </a:rPr>
              <a:t>Mrs</a:t>
            </a:r>
            <a:r>
              <a:rPr lang="en-US" sz="1800" dirty="0">
                <a:solidFill>
                  <a:srgbClr val="000000"/>
                </a:solidFill>
                <a:effectLst/>
                <a:latin typeface="Bookman Old Style" panose="02050604050505020204" pitchFamily="18" charset="0"/>
                <a:ea typeface="Calibri" panose="020F0502020204030204" pitchFamily="34" charset="0"/>
              </a:rPr>
              <a:t> Theresa and other women in </a:t>
            </a:r>
            <a:r>
              <a:rPr lang="en-US" sz="1800" dirty="0" err="1">
                <a:solidFill>
                  <a:srgbClr val="000000"/>
                </a:solidFill>
                <a:effectLst/>
                <a:latin typeface="Bookman Old Style" panose="02050604050505020204" pitchFamily="18" charset="0"/>
                <a:ea typeface="Calibri" panose="020F0502020204030204" pitchFamily="34" charset="0"/>
              </a:rPr>
              <a:t>Ijiman</a:t>
            </a:r>
            <a:r>
              <a:rPr lang="en-US" sz="1800" dirty="0">
                <a:solidFill>
                  <a:srgbClr val="000000"/>
                </a:solidFill>
                <a:effectLst/>
                <a:latin typeface="Bookman Old Style" panose="02050604050505020204" pitchFamily="18" charset="0"/>
                <a:ea typeface="Calibri" panose="020F0502020204030204" pitchFamily="34" charset="0"/>
              </a:rPr>
              <a:t> market now pay N100 per market day making a total of N500per week and N200 per month, hence the tax has been reduced from N600 per month to N200 per month, (</a:t>
            </a:r>
            <a:r>
              <a:rPr lang="en-US" sz="1800" dirty="0" err="1">
                <a:solidFill>
                  <a:srgbClr val="000000"/>
                </a:solidFill>
                <a:effectLst/>
                <a:latin typeface="Bookman Old Style" panose="02050604050505020204" pitchFamily="18" charset="0"/>
                <a:ea typeface="Calibri" panose="020F0502020204030204" pitchFamily="34" charset="0"/>
              </a:rPr>
              <a:t>I.e</a:t>
            </a:r>
            <a:r>
              <a:rPr lang="en-US" sz="1800" dirty="0">
                <a:solidFill>
                  <a:srgbClr val="000000"/>
                </a:solidFill>
                <a:effectLst/>
                <a:latin typeface="Bookman Old Style" panose="02050604050505020204" pitchFamily="18" charset="0"/>
                <a:ea typeface="Calibri" panose="020F0502020204030204" pitchFamily="34" charset="0"/>
              </a:rPr>
              <a:t> approximately 14%), and this has increased her profit for a better livelihood</a:t>
            </a:r>
            <a:endParaRPr lang="en-US" dirty="0">
              <a:latin typeface="Bookman Old Style" panose="02050604050505020204" pitchFamily="18" charset="0"/>
            </a:endParaRPr>
          </a:p>
        </p:txBody>
      </p:sp>
      <p:pic>
        <p:nvPicPr>
          <p:cNvPr id="4" name="Picture 3">
            <a:extLst>
              <a:ext uri="{FF2B5EF4-FFF2-40B4-BE49-F238E27FC236}">
                <a16:creationId xmlns:a16="http://schemas.microsoft.com/office/drawing/2014/main" id="{E75FBAFB-0F29-ED59-A269-9DE38F5EB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826"/>
            <a:ext cx="12192000" cy="500748"/>
          </a:xfrm>
          <a:prstGeom prst="rect">
            <a:avLst/>
          </a:prstGeom>
        </p:spPr>
      </p:pic>
      <p:pic>
        <p:nvPicPr>
          <p:cNvPr id="8" name="Picture 7">
            <a:extLst>
              <a:ext uri="{FF2B5EF4-FFF2-40B4-BE49-F238E27FC236}">
                <a16:creationId xmlns:a16="http://schemas.microsoft.com/office/drawing/2014/main" id="{6312866B-6F75-8465-C5C1-157E4A4112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8508" y="702050"/>
            <a:ext cx="5437909" cy="5478120"/>
          </a:xfrm>
          <a:prstGeom prst="rect">
            <a:avLst/>
          </a:prstGeom>
          <a:noFill/>
        </p:spPr>
      </p:pic>
    </p:spTree>
    <p:extLst>
      <p:ext uri="{BB962C8B-B14F-4D97-AF65-F5344CB8AC3E}">
        <p14:creationId xmlns:p14="http://schemas.microsoft.com/office/powerpoint/2010/main" val="2662927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4E9F86-644B-325E-BDFA-05A4367F7E12}"/>
              </a:ext>
            </a:extLst>
          </p:cNvPr>
          <p:cNvSpPr txBox="1"/>
          <p:nvPr/>
        </p:nvSpPr>
        <p:spPr>
          <a:xfrm>
            <a:off x="159659" y="55416"/>
            <a:ext cx="7714503" cy="6654835"/>
          </a:xfrm>
          <a:prstGeom prst="rect">
            <a:avLst/>
          </a:prstGeom>
          <a:noFill/>
        </p:spPr>
        <p:txBody>
          <a:bodyPr wrap="square" rtlCol="0">
            <a:spAutoFit/>
          </a:bodyPr>
          <a:lstStyle/>
          <a:p>
            <a:pPr marL="0" marR="0" algn="just">
              <a:lnSpc>
                <a:spcPct val="150000"/>
              </a:lnSpc>
              <a:spcBef>
                <a:spcPts val="0"/>
              </a:spcBef>
              <a:spcAft>
                <a:spcPts val="800"/>
              </a:spcAft>
            </a:pPr>
            <a:r>
              <a:rPr lang="en-US" sz="1400" b="1"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WOMEN’S EMPOWERMENT IN INTERNATIONAL TRADE</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4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Women, especially in rural areas in Cross River State, live in poverty. This can be attributed to certain gender issues such as lack of women engagement in viable economic and leadership positions. However, a collaborative initiative between the government, non-profit organizations, and international trade partners sought to change this narrative by leveraging the potential of women in the agricultural sector. CCAPI keyed into the Cross River State(CRS) strategic objective to enhance agricultural export and promote small and medium scale businesses owned by women and youths. Partnership with government stakeholders like Nigeria Export Promotion Council(NEPC), Ministry of commerce etc., capacity building and registration of small Agric-food businesses for women cooperatives groups among communities in Cross River state were registered. Support provided for beneficiaries on the project ranges from; NAFDAC registration, trademarks acquisition, nurturing collaborations with the Nigerian Export Promotion Council (NEPC), facilitation trainings on Branding and Packaging suitable for export, linkage to loan facilities, among others. Their success went beyond their individual achievements; it uplifted the entire community, inspiring other women to pursue careers in maritime trade. The once male-dominated industry began to embrace gender diversity, recognizing the immense value these women brought. </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4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75FBAFB-0F29-ED59-A269-9DE38F5EB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826"/>
            <a:ext cx="12192000" cy="500748"/>
          </a:xfrm>
          <a:prstGeom prst="rect">
            <a:avLst/>
          </a:prstGeom>
        </p:spPr>
      </p:pic>
      <p:pic>
        <p:nvPicPr>
          <p:cNvPr id="3" name="Picture 2">
            <a:extLst>
              <a:ext uri="{FF2B5EF4-FFF2-40B4-BE49-F238E27FC236}">
                <a16:creationId xmlns:a16="http://schemas.microsoft.com/office/drawing/2014/main" id="{25AAFE28-584E-A8E5-579A-A012D4701D5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Texturizer trans="100000" scaling="0"/>
                    </a14:imgEffect>
                  </a14:imgLayer>
                </a14:imgProps>
              </a:ext>
              <a:ext uri="{28A0092B-C50C-407E-A947-70E740481C1C}">
                <a14:useLocalDpi xmlns:a14="http://schemas.microsoft.com/office/drawing/2010/main" val="0"/>
              </a:ext>
            </a:extLst>
          </a:blip>
          <a:srcRect t="31933" b="31092"/>
          <a:stretch/>
        </p:blipFill>
        <p:spPr bwMode="auto">
          <a:xfrm>
            <a:off x="7874162" y="427883"/>
            <a:ext cx="4271562" cy="5411808"/>
          </a:xfrm>
          <a:prstGeom prst="rect">
            <a:avLst/>
          </a:prstGeom>
          <a:noFill/>
          <a:ln>
            <a:noFill/>
          </a:ln>
          <a:effectLst>
            <a:softEdge rad="3175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245266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4E9F86-644B-325E-BDFA-05A4367F7E12}"/>
              </a:ext>
            </a:extLst>
          </p:cNvPr>
          <p:cNvSpPr txBox="1"/>
          <p:nvPr/>
        </p:nvSpPr>
        <p:spPr>
          <a:xfrm>
            <a:off x="159658" y="304800"/>
            <a:ext cx="4571999" cy="5355312"/>
          </a:xfrm>
          <a:prstGeom prst="rect">
            <a:avLst/>
          </a:prstGeom>
          <a:noFill/>
        </p:spPr>
        <p:txBody>
          <a:bodyPr wrap="square" rtlCol="0">
            <a:spAutoFit/>
          </a:bodyPr>
          <a:lstStyle/>
          <a:p>
            <a:pPr algn="just">
              <a:lnSpc>
                <a:spcPct val="100000"/>
              </a:lnSpc>
              <a:spcBef>
                <a:spcPct val="0"/>
              </a:spcBef>
              <a:buFontTx/>
              <a:buNone/>
            </a:pPr>
            <a:endParaRPr lang="en-GB" altLang="en-US" b="1" dirty="0">
              <a:latin typeface="Bookman Old Style" panose="02050604050505020204" pitchFamily="18" charset="0"/>
            </a:endParaRPr>
          </a:p>
          <a:p>
            <a:pPr algn="just">
              <a:lnSpc>
                <a:spcPct val="100000"/>
              </a:lnSpc>
              <a:spcBef>
                <a:spcPct val="0"/>
              </a:spcBef>
              <a:buFontTx/>
              <a:buNone/>
            </a:pPr>
            <a:r>
              <a:rPr lang="en-GB" altLang="en-US" sz="1800" b="1" dirty="0">
                <a:latin typeface="Bookman Old Style" panose="02050604050505020204" pitchFamily="18" charset="0"/>
              </a:rPr>
              <a:t>Political Empowerment: GADA's Contribution to Female Representation</a:t>
            </a:r>
          </a:p>
          <a:p>
            <a:pPr algn="just">
              <a:lnSpc>
                <a:spcPct val="100000"/>
              </a:lnSpc>
              <a:spcBef>
                <a:spcPct val="0"/>
              </a:spcBef>
              <a:buFontTx/>
              <a:buNone/>
            </a:pPr>
            <a:endParaRPr lang="en-GB" altLang="en-US" sz="1800" dirty="0">
              <a:latin typeface="Bookman Old Style" panose="02050604050505020204" pitchFamily="18" charset="0"/>
            </a:endParaRPr>
          </a:p>
          <a:p>
            <a:pPr algn="just">
              <a:lnSpc>
                <a:spcPct val="100000"/>
              </a:lnSpc>
              <a:spcBef>
                <a:spcPct val="0"/>
              </a:spcBef>
              <a:buFontTx/>
              <a:buNone/>
            </a:pPr>
            <a:r>
              <a:rPr lang="en-GB" altLang="en-US" sz="1800" dirty="0">
                <a:latin typeface="Bookman Old Style" panose="02050604050505020204" pitchFamily="18" charset="0"/>
              </a:rPr>
              <a:t>Through the Women’s Voice and Leadership (WVL) Nigeria project, GADA sought for representation of women in governance through a high level advocacy meeting and interactive session with the Governor's wife, </a:t>
            </a:r>
            <a:r>
              <a:rPr lang="en-GB" altLang="en-US" sz="1800" dirty="0" err="1">
                <a:latin typeface="Bookman Old Style" panose="02050604050505020204" pitchFamily="18" charset="0"/>
              </a:rPr>
              <a:t>Dr.</a:t>
            </a:r>
            <a:r>
              <a:rPr lang="en-GB" altLang="en-US" sz="1800" dirty="0">
                <a:latin typeface="Bookman Old Style" panose="02050604050505020204" pitchFamily="18" charset="0"/>
              </a:rPr>
              <a:t> (Mrs.) Linda </a:t>
            </a:r>
            <a:r>
              <a:rPr lang="en-GB" altLang="en-US" sz="1800" dirty="0" err="1">
                <a:latin typeface="Bookman Old Style" panose="02050604050505020204" pitchFamily="18" charset="0"/>
              </a:rPr>
              <a:t>Ayade</a:t>
            </a:r>
            <a:r>
              <a:rPr lang="en-GB" altLang="en-US" sz="1800" dirty="0">
                <a:latin typeface="Bookman Old Style" panose="02050604050505020204" pitchFamily="18" charset="0"/>
              </a:rPr>
              <a:t>. The outcome of the meeting for women’s Political Participation produced 4 female Chairmen and 12 Vice Chairmen during the Benedict </a:t>
            </a:r>
            <a:r>
              <a:rPr lang="en-GB" altLang="en-US" sz="1800" dirty="0" err="1">
                <a:latin typeface="Bookman Old Style" panose="02050604050505020204" pitchFamily="18" charset="0"/>
              </a:rPr>
              <a:t>Ayade’s</a:t>
            </a:r>
            <a:r>
              <a:rPr lang="en-GB" altLang="en-US" sz="1800" dirty="0">
                <a:latin typeface="Bookman Old Style" panose="02050604050505020204" pitchFamily="18" charset="0"/>
              </a:rPr>
              <a:t> regime in the 2019 Local Government elections in CRS. </a:t>
            </a:r>
          </a:p>
          <a:p>
            <a:pPr algn="just"/>
            <a:endParaRPr lang="en-US" dirty="0">
              <a:latin typeface="Bookman Old Style" panose="02050604050505020204" pitchFamily="18" charset="0"/>
            </a:endParaRPr>
          </a:p>
        </p:txBody>
      </p:sp>
      <p:pic>
        <p:nvPicPr>
          <p:cNvPr id="3" name="Picture 9">
            <a:extLst>
              <a:ext uri="{FF2B5EF4-FFF2-40B4-BE49-F238E27FC236}">
                <a16:creationId xmlns:a16="http://schemas.microsoft.com/office/drawing/2014/main" id="{27ECF312-7BCE-26A1-948E-AF71CB3A55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7430" y="195498"/>
            <a:ext cx="7024912" cy="59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75FBAFB-0F29-ED59-A269-9DE38F5EB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2826"/>
            <a:ext cx="12192000" cy="500748"/>
          </a:xfrm>
          <a:prstGeom prst="rect">
            <a:avLst/>
          </a:prstGeom>
        </p:spPr>
      </p:pic>
    </p:spTree>
    <p:extLst>
      <p:ext uri="{BB962C8B-B14F-4D97-AF65-F5344CB8AC3E}">
        <p14:creationId xmlns:p14="http://schemas.microsoft.com/office/powerpoint/2010/main" val="1089543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B4487E5-94D8-5709-4A85-1259C9B5BF70}"/>
              </a:ext>
            </a:extLst>
          </p:cNvPr>
          <p:cNvSpPr txBox="1">
            <a:spLocks noChangeArrowheads="1"/>
          </p:cNvSpPr>
          <p:nvPr/>
        </p:nvSpPr>
        <p:spPr bwMode="auto">
          <a:xfrm>
            <a:off x="513771" y="177667"/>
            <a:ext cx="349711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C1C1C"/>
                </a:solidFill>
                <a:latin typeface="Auxilia"/>
              </a:defRPr>
            </a:lvl1pPr>
            <a:lvl2pPr marL="742950" indent="-285750">
              <a:lnSpc>
                <a:spcPct val="90000"/>
              </a:lnSpc>
              <a:spcBef>
                <a:spcPts val="500"/>
              </a:spcBef>
              <a:buFont typeface="Arial" panose="020B0604020202020204" pitchFamily="34" charset="0"/>
              <a:buChar char="•"/>
              <a:defRPr sz="2400">
                <a:solidFill>
                  <a:srgbClr val="1C1C1C"/>
                </a:solidFill>
                <a:latin typeface="Auxilia"/>
              </a:defRPr>
            </a:lvl2pPr>
            <a:lvl3pPr marL="1143000" indent="-228600">
              <a:lnSpc>
                <a:spcPct val="90000"/>
              </a:lnSpc>
              <a:spcBef>
                <a:spcPts val="500"/>
              </a:spcBef>
              <a:buFont typeface="Arial" panose="020B0604020202020204" pitchFamily="34" charset="0"/>
              <a:buChar char="•"/>
              <a:defRPr sz="2000">
                <a:solidFill>
                  <a:srgbClr val="1C1C1C"/>
                </a:solidFill>
                <a:latin typeface="Auxilia"/>
              </a:defRPr>
            </a:lvl3pPr>
            <a:lvl4pPr marL="1600200" indent="-228600">
              <a:lnSpc>
                <a:spcPct val="90000"/>
              </a:lnSpc>
              <a:spcBef>
                <a:spcPts val="500"/>
              </a:spcBef>
              <a:buFont typeface="Arial" panose="020B0604020202020204" pitchFamily="34" charset="0"/>
              <a:buChar char="•"/>
              <a:defRPr sz="2000">
                <a:solidFill>
                  <a:srgbClr val="1C1C1C"/>
                </a:solidFill>
                <a:latin typeface="Auxilia"/>
              </a:defRPr>
            </a:lvl4pPr>
            <a:lvl5pPr marL="2057400" indent="-228600">
              <a:lnSpc>
                <a:spcPct val="90000"/>
              </a:lnSpc>
              <a:spcBef>
                <a:spcPts val="500"/>
              </a:spcBef>
              <a:buFont typeface="Arial" panose="020B0604020202020204" pitchFamily="34" charset="0"/>
              <a:buChar char="•"/>
              <a:defRPr sz="2000">
                <a:solidFill>
                  <a:srgbClr val="1C1C1C"/>
                </a:solidFill>
                <a:latin typeface="Auxilia"/>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9pPr>
          </a:lstStyle>
          <a:p>
            <a:pPr algn="ctr">
              <a:lnSpc>
                <a:spcPct val="100000"/>
              </a:lnSpc>
              <a:spcBef>
                <a:spcPct val="0"/>
              </a:spcBef>
              <a:buFontTx/>
              <a:buNone/>
            </a:pPr>
            <a:r>
              <a:rPr lang="en-US" altLang="en-US" sz="2000" b="1" dirty="0">
                <a:solidFill>
                  <a:schemeClr val="tx1"/>
                </a:solidFill>
                <a:latin typeface="Bookman Old Style" panose="02050604050505020204" pitchFamily="18" charset="0"/>
              </a:rPr>
              <a:t>BLESSING ALIM’s HISTORIC VICTORY</a:t>
            </a:r>
            <a:endParaRPr lang="en-GB" altLang="en-US" sz="2000" dirty="0">
              <a:solidFill>
                <a:schemeClr val="tx1"/>
              </a:solidFill>
              <a:latin typeface="Bookman Old Style" panose="02050604050505020204" pitchFamily="18" charset="0"/>
            </a:endParaRPr>
          </a:p>
          <a:p>
            <a:pPr algn="ctr">
              <a:lnSpc>
                <a:spcPct val="100000"/>
              </a:lnSpc>
              <a:spcBef>
                <a:spcPct val="0"/>
              </a:spcBef>
              <a:buFontTx/>
              <a:buNone/>
            </a:pPr>
            <a:endParaRPr lang="en-US" altLang="en-US" sz="2000" dirty="0">
              <a:solidFill>
                <a:schemeClr val="tx1"/>
              </a:solidFill>
              <a:latin typeface="Bookman Old Style" panose="02050604050505020204" pitchFamily="18" charset="0"/>
            </a:endParaRPr>
          </a:p>
          <a:p>
            <a:pPr algn="ctr">
              <a:lnSpc>
                <a:spcPct val="100000"/>
              </a:lnSpc>
              <a:spcBef>
                <a:spcPct val="0"/>
              </a:spcBef>
              <a:buFontTx/>
              <a:buNone/>
            </a:pPr>
            <a:r>
              <a:rPr lang="en-US" altLang="en-US" sz="2000" dirty="0">
                <a:solidFill>
                  <a:schemeClr val="tx1"/>
                </a:solidFill>
                <a:latin typeface="Bookman Old Style" panose="02050604050505020204" pitchFamily="18" charset="0"/>
              </a:rPr>
              <a:t>Through GADA’s support, Blessing Alims made history by winning the election and becoming the first female Student Union Government(SUG) President of the University of Calabar in 49 years, a testament to the power of support, </a:t>
            </a:r>
            <a:r>
              <a:rPr lang="en-US" sz="2000" dirty="0">
                <a:effectLst/>
                <a:latin typeface="Bookman Old Style" panose="02050604050505020204" pitchFamily="18" charset="0"/>
                <a:ea typeface="Calibri" panose="020F0502020204030204" pitchFamily="34" charset="0"/>
              </a:rPr>
              <a:t>breaking barriers and challenging traditional gender norms.</a:t>
            </a:r>
            <a:endParaRPr lang="en-US" altLang="en-US" sz="2000" dirty="0">
              <a:solidFill>
                <a:schemeClr val="tx1"/>
              </a:solidFill>
              <a:latin typeface="Bookman Old Style" panose="02050604050505020204" pitchFamily="18" charset="0"/>
            </a:endParaRPr>
          </a:p>
        </p:txBody>
      </p:sp>
      <p:pic>
        <p:nvPicPr>
          <p:cNvPr id="5" name="Picture 4">
            <a:extLst>
              <a:ext uri="{FF2B5EF4-FFF2-40B4-BE49-F238E27FC236}">
                <a16:creationId xmlns:a16="http://schemas.microsoft.com/office/drawing/2014/main" id="{43C00C84-5E95-31D5-2AFB-FD42E085D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145" y="0"/>
            <a:ext cx="8014855" cy="613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927B424-2E9C-FD2E-A8B8-79B34DEA2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3649267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A690AA67-AE27-7C78-BF98-784393A8BB37}"/>
              </a:ext>
            </a:extLst>
          </p:cNvPr>
          <p:cNvSpPr txBox="1">
            <a:spLocks noChangeArrowheads="1"/>
          </p:cNvSpPr>
          <p:nvPr/>
        </p:nvSpPr>
        <p:spPr bwMode="auto">
          <a:xfrm>
            <a:off x="220663" y="163945"/>
            <a:ext cx="4141789"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C1C1C"/>
                </a:solidFill>
                <a:latin typeface="Auxilia"/>
              </a:defRPr>
            </a:lvl1pPr>
            <a:lvl2pPr marL="742950" indent="-285750">
              <a:lnSpc>
                <a:spcPct val="90000"/>
              </a:lnSpc>
              <a:spcBef>
                <a:spcPts val="500"/>
              </a:spcBef>
              <a:buFont typeface="Arial" panose="020B0604020202020204" pitchFamily="34" charset="0"/>
              <a:buChar char="•"/>
              <a:defRPr sz="2400">
                <a:solidFill>
                  <a:srgbClr val="1C1C1C"/>
                </a:solidFill>
                <a:latin typeface="Auxilia"/>
              </a:defRPr>
            </a:lvl2pPr>
            <a:lvl3pPr marL="1143000" indent="-228600">
              <a:lnSpc>
                <a:spcPct val="90000"/>
              </a:lnSpc>
              <a:spcBef>
                <a:spcPts val="500"/>
              </a:spcBef>
              <a:buFont typeface="Arial" panose="020B0604020202020204" pitchFamily="34" charset="0"/>
              <a:buChar char="•"/>
              <a:defRPr sz="2000">
                <a:solidFill>
                  <a:srgbClr val="1C1C1C"/>
                </a:solidFill>
                <a:latin typeface="Auxilia"/>
              </a:defRPr>
            </a:lvl3pPr>
            <a:lvl4pPr marL="1600200" indent="-228600">
              <a:lnSpc>
                <a:spcPct val="90000"/>
              </a:lnSpc>
              <a:spcBef>
                <a:spcPts val="500"/>
              </a:spcBef>
              <a:buFont typeface="Arial" panose="020B0604020202020204" pitchFamily="34" charset="0"/>
              <a:buChar char="•"/>
              <a:defRPr sz="2000">
                <a:solidFill>
                  <a:srgbClr val="1C1C1C"/>
                </a:solidFill>
                <a:latin typeface="Auxilia"/>
              </a:defRPr>
            </a:lvl4pPr>
            <a:lvl5pPr marL="2057400" indent="-228600">
              <a:lnSpc>
                <a:spcPct val="90000"/>
              </a:lnSpc>
              <a:spcBef>
                <a:spcPts val="500"/>
              </a:spcBef>
              <a:buFont typeface="Arial" panose="020B0604020202020204" pitchFamily="34" charset="0"/>
              <a:buChar char="•"/>
              <a:defRPr sz="2000">
                <a:solidFill>
                  <a:srgbClr val="1C1C1C"/>
                </a:solidFill>
                <a:latin typeface="Auxilia"/>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9pPr>
          </a:lstStyle>
          <a:p>
            <a:pPr algn="just" eaLnBrk="1" hangingPunct="1">
              <a:lnSpc>
                <a:spcPct val="100000"/>
              </a:lnSpc>
              <a:spcBef>
                <a:spcPct val="0"/>
              </a:spcBef>
              <a:buFontTx/>
              <a:buNone/>
            </a:pPr>
            <a:r>
              <a:rPr lang="en-US" altLang="en-US" sz="2000" b="1" dirty="0">
                <a:solidFill>
                  <a:schemeClr val="tx1"/>
                </a:solidFill>
                <a:latin typeface="Bookman Old Style" panose="02050604050505020204" pitchFamily="18" charset="0"/>
              </a:rPr>
              <a:t>Transforming Apathy into Leadership Excellence</a:t>
            </a:r>
            <a:endParaRPr lang="en-US" altLang="en-US" sz="2000" dirty="0">
              <a:solidFill>
                <a:schemeClr val="tx1"/>
              </a:solidFill>
              <a:latin typeface="Bookman Old Style" panose="02050604050505020204" pitchFamily="18" charset="0"/>
            </a:endParaRPr>
          </a:p>
          <a:p>
            <a:pPr algn="just" eaLnBrk="1" hangingPunct="1">
              <a:lnSpc>
                <a:spcPct val="100000"/>
              </a:lnSpc>
              <a:spcBef>
                <a:spcPct val="0"/>
              </a:spcBef>
              <a:buFontTx/>
              <a:buNone/>
            </a:pPr>
            <a:endParaRPr lang="en-US" altLang="en-US" sz="2000" dirty="0">
              <a:solidFill>
                <a:schemeClr val="tx1"/>
              </a:solidFill>
              <a:latin typeface="Bookman Old Style" panose="02050604050505020204" pitchFamily="18" charset="0"/>
            </a:endParaRPr>
          </a:p>
          <a:p>
            <a:pPr algn="just" eaLnBrk="1" hangingPunct="1">
              <a:lnSpc>
                <a:spcPct val="100000"/>
              </a:lnSpc>
              <a:spcBef>
                <a:spcPct val="0"/>
              </a:spcBef>
              <a:buFontTx/>
              <a:buNone/>
            </a:pPr>
            <a:r>
              <a:rPr lang="en-US" altLang="en-US" sz="2000" dirty="0">
                <a:solidFill>
                  <a:schemeClr val="tx1"/>
                </a:solidFill>
                <a:latin typeface="Bookman Old Style" panose="02050604050505020204" pitchFamily="18" charset="0"/>
              </a:rPr>
              <a:t>Out of the 30 young women mentored through targeted capacity building trainings, </a:t>
            </a:r>
            <a:r>
              <a:rPr lang="en-US" altLang="en-US" sz="2000" b="1" dirty="0">
                <a:solidFill>
                  <a:schemeClr val="tx1"/>
                </a:solidFill>
                <a:latin typeface="Bookman Old Style" panose="02050604050505020204" pitchFamily="18" charset="0"/>
              </a:rPr>
              <a:t>17 </a:t>
            </a:r>
            <a:r>
              <a:rPr lang="en-US" altLang="en-US" sz="2000" dirty="0">
                <a:solidFill>
                  <a:schemeClr val="tx1"/>
                </a:solidFill>
                <a:latin typeface="Bookman Old Style" panose="02050604050505020204" pitchFamily="18" charset="0"/>
              </a:rPr>
              <a:t>young women acquired the skills, knowledge, and self-assurance to step into the realm of politics and leadership, taking a stand to run for leadership positions in 3 educational institutions of Cross River State. Against all odds, they emerged victorious in their respective elections, bringing a much-needed wave of change and gender inclusivity to their campuses.</a:t>
            </a:r>
          </a:p>
        </p:txBody>
      </p:sp>
      <p:pic>
        <p:nvPicPr>
          <p:cNvPr id="4" name="Picture 9" descr="C:\Users\ADMIN\Desktop\IMG-20231215-WA0005.jpg">
            <a:extLst>
              <a:ext uri="{FF2B5EF4-FFF2-40B4-BE49-F238E27FC236}">
                <a16:creationId xmlns:a16="http://schemas.microsoft.com/office/drawing/2014/main" id="{1DAFD10D-2FD9-328E-6CF2-E797A4DC8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20782"/>
            <a:ext cx="7677150" cy="610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5EA3DF2-54DE-E8CE-DEFF-78529938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2260188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C5DA40-12D0-D47E-13D7-603082F26FA8}"/>
              </a:ext>
            </a:extLst>
          </p:cNvPr>
          <p:cNvSpPr txBox="1">
            <a:spLocks noChangeArrowheads="1"/>
          </p:cNvSpPr>
          <p:nvPr/>
        </p:nvSpPr>
        <p:spPr bwMode="auto">
          <a:xfrm>
            <a:off x="235969" y="130506"/>
            <a:ext cx="4460720" cy="574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C1C1C"/>
                </a:solidFill>
                <a:latin typeface="Auxilia"/>
              </a:defRPr>
            </a:lvl1pPr>
            <a:lvl2pPr marL="742950" indent="-285750">
              <a:lnSpc>
                <a:spcPct val="90000"/>
              </a:lnSpc>
              <a:spcBef>
                <a:spcPts val="500"/>
              </a:spcBef>
              <a:buFont typeface="Arial" panose="020B0604020202020204" pitchFamily="34" charset="0"/>
              <a:buChar char="•"/>
              <a:defRPr sz="2400">
                <a:solidFill>
                  <a:srgbClr val="1C1C1C"/>
                </a:solidFill>
                <a:latin typeface="Auxilia"/>
              </a:defRPr>
            </a:lvl2pPr>
            <a:lvl3pPr marL="1143000" indent="-228600">
              <a:lnSpc>
                <a:spcPct val="90000"/>
              </a:lnSpc>
              <a:spcBef>
                <a:spcPts val="500"/>
              </a:spcBef>
              <a:buFont typeface="Arial" panose="020B0604020202020204" pitchFamily="34" charset="0"/>
              <a:buChar char="•"/>
              <a:defRPr sz="2000">
                <a:solidFill>
                  <a:srgbClr val="1C1C1C"/>
                </a:solidFill>
                <a:latin typeface="Auxilia"/>
              </a:defRPr>
            </a:lvl3pPr>
            <a:lvl4pPr marL="1600200" indent="-228600">
              <a:lnSpc>
                <a:spcPct val="90000"/>
              </a:lnSpc>
              <a:spcBef>
                <a:spcPts val="500"/>
              </a:spcBef>
              <a:buFont typeface="Arial" panose="020B0604020202020204" pitchFamily="34" charset="0"/>
              <a:buChar char="•"/>
              <a:defRPr sz="2000">
                <a:solidFill>
                  <a:srgbClr val="1C1C1C"/>
                </a:solidFill>
                <a:latin typeface="Auxilia"/>
              </a:defRPr>
            </a:lvl4pPr>
            <a:lvl5pPr marL="2057400" indent="-228600">
              <a:lnSpc>
                <a:spcPct val="90000"/>
              </a:lnSpc>
              <a:spcBef>
                <a:spcPts val="500"/>
              </a:spcBef>
              <a:buFont typeface="Arial" panose="020B0604020202020204" pitchFamily="34" charset="0"/>
              <a:buChar char="•"/>
              <a:defRPr sz="2000">
                <a:solidFill>
                  <a:srgbClr val="1C1C1C"/>
                </a:solidFill>
                <a:latin typeface="Auxilia"/>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9pPr>
          </a:lstStyle>
          <a:p>
            <a:pPr algn="just" eaLnBrk="1" hangingPunct="1">
              <a:lnSpc>
                <a:spcPct val="100000"/>
              </a:lnSpc>
              <a:spcBef>
                <a:spcPct val="0"/>
              </a:spcBef>
              <a:buFontTx/>
              <a:buNone/>
            </a:pPr>
            <a:r>
              <a:rPr lang="en-US" altLang="en-US" sz="1800" b="1" dirty="0">
                <a:solidFill>
                  <a:srgbClr val="FF0000"/>
                </a:solidFill>
                <a:latin typeface="Bookman Old Style" panose="02050604050505020204" pitchFamily="18" charset="0"/>
              </a:rPr>
              <a:t>Transforming Apathy into Leadership Excellence</a:t>
            </a:r>
            <a:endParaRPr lang="en-US" altLang="en-US" sz="1800" dirty="0">
              <a:solidFill>
                <a:srgbClr val="FF0000"/>
              </a:solidFill>
              <a:latin typeface="Bookman Old Style" panose="02050604050505020204" pitchFamily="18" charset="0"/>
            </a:endParaRPr>
          </a:p>
          <a:p>
            <a:pPr algn="just" eaLnBrk="1" hangingPunct="1">
              <a:lnSpc>
                <a:spcPct val="100000"/>
              </a:lnSpc>
              <a:spcBef>
                <a:spcPct val="0"/>
              </a:spcBef>
              <a:buFontTx/>
              <a:buNone/>
            </a:pPr>
            <a:endParaRPr lang="en-US" altLang="en-US" sz="1800" dirty="0">
              <a:solidFill>
                <a:srgbClr val="FF0000"/>
              </a:solidFill>
              <a:latin typeface="Bookman Old Style" panose="02050604050505020204" pitchFamily="18" charset="0"/>
            </a:endParaRPr>
          </a:p>
          <a:p>
            <a:pPr algn="just">
              <a:lnSpc>
                <a:spcPct val="107000"/>
              </a:lnSpc>
              <a:spcBef>
                <a:spcPts val="0"/>
              </a:spcBef>
              <a:spcAft>
                <a:spcPts val="800"/>
              </a:spcAft>
              <a:buNone/>
            </a:pPr>
            <a:r>
              <a:rPr lang="en-US" sz="1800" dirty="0">
                <a:effectLst/>
                <a:latin typeface="Bookman Old Style" panose="02050604050505020204" pitchFamily="18" charset="0"/>
                <a:ea typeface="Calibri" panose="020F0502020204030204" pitchFamily="34" charset="0"/>
              </a:rPr>
              <a:t>Out of the 80 grassroots women of Akpabuyo and Odukpani trained </a:t>
            </a:r>
            <a:r>
              <a:rPr lang="en-US" sz="1800" dirty="0">
                <a:latin typeface="Bookman Old Style" panose="02050604050505020204" pitchFamily="18" charset="0"/>
                <a:ea typeface="Calibri" panose="020F0502020204030204" pitchFamily="34" charset="0"/>
              </a:rPr>
              <a:t>on political education and </a:t>
            </a:r>
            <a:r>
              <a:rPr lang="en-US" sz="1800" dirty="0">
                <a:effectLst/>
                <a:latin typeface="Bookman Old Style" panose="02050604050505020204" pitchFamily="18" charset="0"/>
                <a:ea typeface="Calibri" panose="020F0502020204030204" pitchFamily="34" charset="0"/>
              </a:rPr>
              <a:t> capacity building, </a:t>
            </a:r>
            <a:r>
              <a:rPr lang="en-US" sz="1800" b="1" dirty="0">
                <a:effectLst/>
                <a:latin typeface="Bookman Old Style" panose="02050604050505020204" pitchFamily="18" charset="0"/>
                <a:ea typeface="Calibri" panose="020F0502020204030204" pitchFamily="34" charset="0"/>
              </a:rPr>
              <a:t>18</a:t>
            </a:r>
            <a:r>
              <a:rPr lang="en-US" sz="1800" dirty="0">
                <a:effectLst/>
                <a:latin typeface="Bookman Old Style" panose="02050604050505020204" pitchFamily="18" charset="0"/>
                <a:ea typeface="Calibri" panose="020F0502020204030204" pitchFamily="34" charset="0"/>
              </a:rPr>
              <a:t> women have stood strong, stepping  down trainings to others, improved their communication skills and networked among others. The project has equipped these </a:t>
            </a:r>
            <a:r>
              <a:rPr lang="en-GB" sz="1800" dirty="0">
                <a:latin typeface="Bookman Old Style" panose="02050604050505020204" pitchFamily="18" charset="0"/>
              </a:rPr>
              <a:t> women with the skills and confidence to assume leadership roles, thereby fostering generational leadership development.</a:t>
            </a:r>
            <a:endParaRPr lang="en-GB" sz="1800" dirty="0">
              <a:effectLst/>
              <a:latin typeface="Bookman Old Style" panose="02050604050505020204" pitchFamily="18" charset="0"/>
              <a:ea typeface="Calibri" panose="020F0502020204030204" pitchFamily="34" charset="0"/>
            </a:endParaRPr>
          </a:p>
          <a:p>
            <a:pPr algn="just">
              <a:lnSpc>
                <a:spcPct val="107000"/>
              </a:lnSpc>
              <a:spcBef>
                <a:spcPts val="0"/>
              </a:spcBef>
              <a:spcAft>
                <a:spcPts val="800"/>
              </a:spcAft>
              <a:buNone/>
            </a:pPr>
            <a:r>
              <a:rPr lang="en-GB" sz="1800" dirty="0">
                <a:latin typeface="Bookman Old Style" panose="02050604050505020204" pitchFamily="18" charset="0"/>
              </a:rPr>
              <a:t>GADA's holistic approach to women's empowerment has also strengthened their voices and influence in decision-making processes.</a:t>
            </a:r>
            <a:endParaRPr lang="en-US" sz="1800" dirty="0">
              <a:effectLst/>
              <a:latin typeface="Bookman Old Style" panose="020506040505050202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93F34C27-7D0F-702E-0C65-91B78801CCE2}"/>
              </a:ext>
            </a:extLst>
          </p:cNvPr>
          <p:cNvPicPr>
            <a:picLocks noChangeAspect="1"/>
          </p:cNvPicPr>
          <p:nvPr/>
        </p:nvPicPr>
        <p:blipFill>
          <a:blip r:embed="rId2"/>
          <a:stretch>
            <a:fillRect/>
          </a:stretch>
        </p:blipFill>
        <p:spPr>
          <a:xfrm>
            <a:off x="4950373" y="0"/>
            <a:ext cx="7241627" cy="6151418"/>
          </a:xfrm>
          <a:prstGeom prst="rect">
            <a:avLst/>
          </a:prstGeom>
        </p:spPr>
      </p:pic>
      <p:pic>
        <p:nvPicPr>
          <p:cNvPr id="5" name="Picture 4">
            <a:extLst>
              <a:ext uri="{FF2B5EF4-FFF2-40B4-BE49-F238E27FC236}">
                <a16:creationId xmlns:a16="http://schemas.microsoft.com/office/drawing/2014/main" id="{6B9360C4-CCA1-5BFB-7C88-72F337817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2775044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35451F-EBC0-C7FC-6221-EC9758FC1388}"/>
              </a:ext>
            </a:extLst>
          </p:cNvPr>
          <p:cNvSpPr txBox="1"/>
          <p:nvPr/>
        </p:nvSpPr>
        <p:spPr>
          <a:xfrm>
            <a:off x="167927" y="207818"/>
            <a:ext cx="3655928" cy="5016758"/>
          </a:xfrm>
          <a:prstGeom prst="rect">
            <a:avLst/>
          </a:prstGeom>
          <a:noFill/>
        </p:spPr>
        <p:txBody>
          <a:bodyPr wrap="square" rtlCol="0">
            <a:spAutoFit/>
          </a:bodyPr>
          <a:lstStyle/>
          <a:p>
            <a:pPr>
              <a:spcBef>
                <a:spcPct val="0"/>
              </a:spcBef>
            </a:pPr>
            <a:r>
              <a:rPr lang="en-US" altLang="en-US" sz="2000" b="1" dirty="0">
                <a:latin typeface="Bookman Old Style" panose="02050604050505020204" pitchFamily="18" charset="0"/>
              </a:rPr>
              <a:t>From Registration to Revolution: Women Shaping Tomorrow’s Future</a:t>
            </a:r>
          </a:p>
          <a:p>
            <a:pPr>
              <a:spcBef>
                <a:spcPct val="0"/>
              </a:spcBef>
            </a:pPr>
            <a:endParaRPr lang="en-US" altLang="en-US" sz="2000" dirty="0">
              <a:latin typeface="Bookman Old Style" panose="02050604050505020204" pitchFamily="18" charset="0"/>
            </a:endParaRPr>
          </a:p>
          <a:p>
            <a:pPr algn="just">
              <a:spcBef>
                <a:spcPct val="0"/>
              </a:spcBef>
            </a:pPr>
            <a:r>
              <a:rPr lang="en-US" altLang="en-US" sz="2000" dirty="0">
                <a:latin typeface="Bookman Old Style" panose="02050604050505020204" pitchFamily="18" charset="0"/>
              </a:rPr>
              <a:t>The impact of GADA’s ‘Register and Vote Campaign’ was transformative. A total of </a:t>
            </a:r>
            <a:r>
              <a:rPr lang="en-US" altLang="en-US" sz="2000" b="1" dirty="0">
                <a:latin typeface="Bookman Old Style" panose="02050604050505020204" pitchFamily="18" charset="0"/>
              </a:rPr>
              <a:t>690</a:t>
            </a:r>
            <a:r>
              <a:rPr lang="en-US" altLang="en-US" sz="2000" dirty="0">
                <a:latin typeface="Bookman Old Style" panose="02050604050505020204" pitchFamily="18" charset="0"/>
              </a:rPr>
              <a:t> women, inspired and empowered by our campaign, successfully registered and exercised their right to vote in the 2023 elections including first time voters.</a:t>
            </a:r>
          </a:p>
        </p:txBody>
      </p:sp>
      <p:pic>
        <p:nvPicPr>
          <p:cNvPr id="4" name="Picture 3">
            <a:extLst>
              <a:ext uri="{FF2B5EF4-FFF2-40B4-BE49-F238E27FC236}">
                <a16:creationId xmlns:a16="http://schemas.microsoft.com/office/drawing/2014/main" id="{FDA3A330-F622-2A68-900E-7548EA1C6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855" y="39652"/>
            <a:ext cx="8329157" cy="602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5C3A835-7BD7-2A02-3695-236B1D7E9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3276633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999622-5091-6967-A8E9-D994434B2AF2}"/>
              </a:ext>
            </a:extLst>
          </p:cNvPr>
          <p:cNvSpPr txBox="1"/>
          <p:nvPr/>
        </p:nvSpPr>
        <p:spPr>
          <a:xfrm>
            <a:off x="187035" y="332289"/>
            <a:ext cx="5205580" cy="4832092"/>
          </a:xfrm>
          <a:prstGeom prst="rect">
            <a:avLst/>
          </a:prstGeom>
          <a:noFill/>
        </p:spPr>
        <p:txBody>
          <a:bodyPr wrap="square" rtlCol="0">
            <a:spAutoFit/>
          </a:bodyPr>
          <a:lstStyle/>
          <a:p>
            <a:r>
              <a:rPr lang="en-US" altLang="en-US" sz="2200" b="1" dirty="0">
                <a:latin typeface="Bookman Old Style" panose="02050604050505020204" pitchFamily="18" charset="0"/>
                <a:ea typeface="Calibri" panose="020F0502020204030204" pitchFamily="34" charset="0"/>
                <a:cs typeface="Times New Roman" panose="02020603050405020304" pitchFamily="18" charset="0"/>
              </a:rPr>
              <a:t>Amplifying Women’s Rights with Unity: </a:t>
            </a:r>
          </a:p>
          <a:p>
            <a:endParaRPr lang="en-US" altLang="en-US" sz="2200" b="1" dirty="0">
              <a:latin typeface="Bookman Old Style" panose="02050604050505020204" pitchFamily="18" charset="0"/>
              <a:ea typeface="Calibri" panose="020F0502020204030204" pitchFamily="34" charset="0"/>
              <a:cs typeface="Times New Roman" panose="02020603050405020304" pitchFamily="18" charset="0"/>
            </a:endParaRPr>
          </a:p>
          <a:p>
            <a:r>
              <a:rPr lang="en-US" altLang="en-US" sz="2200" dirty="0">
                <a:latin typeface="Bookman Old Style" panose="02050604050505020204" pitchFamily="18" charset="0"/>
                <a:ea typeface="Calibri" panose="020F0502020204030204" pitchFamily="34" charset="0"/>
                <a:cs typeface="Times New Roman" panose="02020603050405020304" pitchFamily="18" charset="0"/>
              </a:rPr>
              <a:t>A formidable coalition involving GADA, CCAPI, NCF and other women's rights organizations in the state, united to advocate for the domestication of the VAPP Act</a:t>
            </a:r>
            <a:r>
              <a:rPr lang="en-US" altLang="en-US" sz="2200" b="1" dirty="0">
                <a:latin typeface="Bookman Old Style" panose="02050604050505020204" pitchFamily="18" charset="0"/>
                <a:ea typeface="Calibri" panose="020F0502020204030204" pitchFamily="34" charset="0"/>
                <a:cs typeface="Times New Roman" panose="02020603050405020304" pitchFamily="18" charset="0"/>
              </a:rPr>
              <a:t>. </a:t>
            </a:r>
            <a:r>
              <a:rPr lang="en-US" altLang="en-US" sz="2200" dirty="0">
                <a:latin typeface="Bookman Old Style" panose="02050604050505020204" pitchFamily="18" charset="0"/>
                <a:ea typeface="Calibri" panose="020F0502020204030204" pitchFamily="34" charset="0"/>
                <a:cs typeface="Times New Roman" panose="02020603050405020304" pitchFamily="18" charset="0"/>
              </a:rPr>
              <a:t>The result of the collective efforts was remarkable and in December 2022, the Cross River State House of Assembly passed and enacted the VAPP Act into law.</a:t>
            </a:r>
            <a:endParaRPr lang="en-US" altLang="en-US" sz="2200" dirty="0">
              <a:latin typeface="Bookman Old Style" panose="02050604050505020204" pitchFamily="18" charset="0"/>
              <a:ea typeface="Calibri" panose="020F0502020204030204" pitchFamily="34" charset="0"/>
            </a:endParaRPr>
          </a:p>
          <a:p>
            <a:endParaRPr lang="en-GB" sz="2200" dirty="0">
              <a:latin typeface="Bookman Old Style" panose="02050604050505020204" pitchFamily="18" charset="0"/>
            </a:endParaRPr>
          </a:p>
        </p:txBody>
      </p:sp>
      <p:pic>
        <p:nvPicPr>
          <p:cNvPr id="4" name="Picture 3">
            <a:extLst>
              <a:ext uri="{FF2B5EF4-FFF2-40B4-BE49-F238E27FC236}">
                <a16:creationId xmlns:a16="http://schemas.microsoft.com/office/drawing/2014/main" id="{975953A0-86F2-BFE3-EE47-43209DA17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77" y="0"/>
            <a:ext cx="6564923" cy="613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DB4C494-3996-293E-36F3-342D29FF3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
        <p:nvSpPr>
          <p:cNvPr id="2" name="TextBox 1">
            <a:extLst>
              <a:ext uri="{FF2B5EF4-FFF2-40B4-BE49-F238E27FC236}">
                <a16:creationId xmlns:a16="http://schemas.microsoft.com/office/drawing/2014/main" id="{4C772B65-84DD-2DB6-E441-F59CD6E55E9C}"/>
              </a:ext>
            </a:extLst>
          </p:cNvPr>
          <p:cNvSpPr txBox="1"/>
          <p:nvPr/>
        </p:nvSpPr>
        <p:spPr>
          <a:xfrm>
            <a:off x="5908431" y="5416063"/>
            <a:ext cx="5767754" cy="646331"/>
          </a:xfrm>
          <a:prstGeom prst="rect">
            <a:avLst/>
          </a:prstGeom>
          <a:noFill/>
        </p:spPr>
        <p:txBody>
          <a:bodyPr wrap="square" rtlCol="0">
            <a:spAutoFit/>
          </a:bodyPr>
          <a:lstStyle/>
          <a:p>
            <a:r>
              <a:rPr lang="en-US" b="1" dirty="0">
                <a:solidFill>
                  <a:schemeClr val="bg1"/>
                </a:solidFill>
                <a:latin typeface="Bookman Old Style" panose="02050604050505020204" pitchFamily="18" charset="0"/>
              </a:rPr>
              <a:t>Advocacy to former speaker of the CRS House of Assembly- Rt. Hon. </a:t>
            </a:r>
            <a:r>
              <a:rPr lang="en-US" b="1" dirty="0" err="1">
                <a:solidFill>
                  <a:schemeClr val="bg1"/>
                </a:solidFill>
                <a:latin typeface="Bookman Old Style" panose="02050604050505020204" pitchFamily="18" charset="0"/>
              </a:rPr>
              <a:t>Eteng</a:t>
            </a:r>
            <a:r>
              <a:rPr lang="en-US" b="1" dirty="0">
                <a:solidFill>
                  <a:schemeClr val="bg1"/>
                </a:solidFill>
                <a:latin typeface="Bookman Old Style" panose="02050604050505020204" pitchFamily="18" charset="0"/>
              </a:rPr>
              <a:t>  Jonas-William</a:t>
            </a:r>
          </a:p>
        </p:txBody>
      </p:sp>
    </p:spTree>
    <p:extLst>
      <p:ext uri="{BB962C8B-B14F-4D97-AF65-F5344CB8AC3E}">
        <p14:creationId xmlns:p14="http://schemas.microsoft.com/office/powerpoint/2010/main" val="4223829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51EB1-EB3D-8E9E-B62D-8E4C64A05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61" y="74832"/>
            <a:ext cx="3867808" cy="298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E62B5C2-7B52-0781-13F1-86393EB6E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810" y="74832"/>
            <a:ext cx="3867808" cy="298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3FA6A8A-1D8D-480D-7886-46F15CCA0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62" y="3227387"/>
            <a:ext cx="3867808"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D6E99A5-382B-242B-DE11-FEA7D51A8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2760" y="3227387"/>
            <a:ext cx="3867808"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3D034781-49BA-C60F-6A69-2F882BB5E74B}"/>
              </a:ext>
            </a:extLst>
          </p:cNvPr>
          <p:cNvSpPr txBox="1">
            <a:spLocks noChangeArrowheads="1"/>
          </p:cNvSpPr>
          <p:nvPr/>
        </p:nvSpPr>
        <p:spPr bwMode="auto">
          <a:xfrm>
            <a:off x="8083059" y="217488"/>
            <a:ext cx="3867808" cy="630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C1C1C"/>
                </a:solidFill>
                <a:latin typeface="Auxilia"/>
              </a:defRPr>
            </a:lvl1pPr>
            <a:lvl2pPr marL="742950" indent="-285750">
              <a:lnSpc>
                <a:spcPct val="90000"/>
              </a:lnSpc>
              <a:spcBef>
                <a:spcPts val="500"/>
              </a:spcBef>
              <a:buFont typeface="Arial" panose="020B0604020202020204" pitchFamily="34" charset="0"/>
              <a:buChar char="•"/>
              <a:defRPr sz="2400">
                <a:solidFill>
                  <a:srgbClr val="1C1C1C"/>
                </a:solidFill>
                <a:latin typeface="Auxilia"/>
              </a:defRPr>
            </a:lvl2pPr>
            <a:lvl3pPr marL="1143000" indent="-228600">
              <a:lnSpc>
                <a:spcPct val="90000"/>
              </a:lnSpc>
              <a:spcBef>
                <a:spcPts val="500"/>
              </a:spcBef>
              <a:buFont typeface="Arial" panose="020B0604020202020204" pitchFamily="34" charset="0"/>
              <a:buChar char="•"/>
              <a:defRPr sz="2000">
                <a:solidFill>
                  <a:srgbClr val="1C1C1C"/>
                </a:solidFill>
                <a:latin typeface="Auxilia"/>
              </a:defRPr>
            </a:lvl3pPr>
            <a:lvl4pPr marL="1600200" indent="-228600">
              <a:lnSpc>
                <a:spcPct val="90000"/>
              </a:lnSpc>
              <a:spcBef>
                <a:spcPts val="500"/>
              </a:spcBef>
              <a:buFont typeface="Arial" panose="020B0604020202020204" pitchFamily="34" charset="0"/>
              <a:buChar char="•"/>
              <a:defRPr sz="2000">
                <a:solidFill>
                  <a:srgbClr val="1C1C1C"/>
                </a:solidFill>
                <a:latin typeface="Auxilia"/>
              </a:defRPr>
            </a:lvl4pPr>
            <a:lvl5pPr marL="2057400" indent="-228600">
              <a:lnSpc>
                <a:spcPct val="90000"/>
              </a:lnSpc>
              <a:spcBef>
                <a:spcPts val="500"/>
              </a:spcBef>
              <a:buFont typeface="Arial" panose="020B0604020202020204" pitchFamily="34" charset="0"/>
              <a:buChar char="•"/>
              <a:defRPr sz="2000">
                <a:solidFill>
                  <a:srgbClr val="1C1C1C"/>
                </a:solidFill>
                <a:latin typeface="Auxilia"/>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rgbClr val="1C1C1C"/>
                </a:solidFill>
                <a:latin typeface="Auxilia"/>
              </a:defRPr>
            </a:lvl9pPr>
          </a:lstStyle>
          <a:p>
            <a:pPr algn="just" eaLnBrk="1" hangingPunct="1">
              <a:lnSpc>
                <a:spcPct val="107000"/>
              </a:lnSpc>
              <a:spcBef>
                <a:spcPct val="0"/>
              </a:spcBef>
              <a:spcAft>
                <a:spcPts val="800"/>
              </a:spcAft>
              <a:buFontTx/>
              <a:buNone/>
            </a:pPr>
            <a:r>
              <a:rPr lang="en-US" altLang="en-US" sz="1800" b="1" dirty="0">
                <a:solidFill>
                  <a:schemeClr val="tx1"/>
                </a:solidFill>
                <a:latin typeface="Bookman Old Style" panose="02050604050505020204" pitchFamily="18" charset="0"/>
                <a:ea typeface="Calibri" panose="020F0502020204030204" pitchFamily="34" charset="0"/>
                <a:cs typeface="Times New Roman" panose="02020603050405020304" pitchFamily="18" charset="0"/>
              </a:rPr>
              <a:t>The Orange Show: A dedicated and transformative radio talk show.</a:t>
            </a:r>
            <a:endParaRPr lang="en-US" altLang="en-US" sz="1800" dirty="0">
              <a:solidFill>
                <a:schemeClr val="tx1"/>
              </a:solidFill>
              <a:latin typeface="Bookman Old Style" panose="020506040505050202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 typeface="Arial" panose="020B0604020202020204" pitchFamily="34" charset="0"/>
              <a:buNone/>
            </a:pPr>
            <a:r>
              <a:rPr lang="en-US" altLang="en-US" sz="1800" dirty="0">
                <a:solidFill>
                  <a:schemeClr val="tx1"/>
                </a:solidFill>
                <a:latin typeface="Bookman Old Style" panose="02050604050505020204" pitchFamily="18" charset="0"/>
                <a:ea typeface="Calibri" panose="020F0502020204030204" pitchFamily="34" charset="0"/>
                <a:cs typeface="Times New Roman" panose="02020603050405020304" pitchFamily="18" charset="0"/>
              </a:rPr>
              <a:t>The WVL project produced a transformative radio talk show which emerged as a champion of gender equality, using the power of radio to inspire change. It became </a:t>
            </a:r>
            <a:r>
              <a:rPr lang="en-US" altLang="en-US" sz="1800" b="1" dirty="0">
                <a:solidFill>
                  <a:schemeClr val="tx1"/>
                </a:solidFill>
                <a:latin typeface="Bookman Old Style" panose="02050604050505020204" pitchFamily="18" charset="0"/>
                <a:ea typeface="Calibri" panose="020F0502020204030204" pitchFamily="34" charset="0"/>
                <a:cs typeface="Times New Roman" panose="02020603050405020304" pitchFamily="18" charset="0"/>
              </a:rPr>
              <a:t>the first gender-exclusive radio show in Cross River State, Nigeria</a:t>
            </a:r>
            <a:r>
              <a:rPr lang="en-US" altLang="en-US" sz="1800" dirty="0">
                <a:solidFill>
                  <a:schemeClr val="tx1"/>
                </a:solidFill>
                <a:latin typeface="Bookman Old Style" panose="02050604050505020204" pitchFamily="18" charset="0"/>
                <a:ea typeface="Calibri" panose="020F0502020204030204" pitchFamily="34" charset="0"/>
                <a:cs typeface="Times New Roman" panose="02020603050405020304" pitchFamily="18" charset="0"/>
              </a:rPr>
              <a:t> in advancing gender equality. The show continues to run till date </a:t>
            </a:r>
            <a:r>
              <a:rPr lang="en-US" altLang="en-US" sz="1800" dirty="0">
                <a:latin typeface="Bookman Old Style" panose="02050604050505020204" pitchFamily="18" charset="0"/>
                <a:ea typeface="Calibri" panose="020F0502020204030204" pitchFamily="34" charset="0"/>
              </a:rPr>
              <a:t>in amplifying women's voices, fostering discussions on gender-related topics in achieving the Sustainable Development Goal 5 - Gender Equality.</a:t>
            </a:r>
            <a:endParaRPr lang="en-GB" altLang="en-US" sz="1800" dirty="0">
              <a:latin typeface="Bookman Old Style" panose="02050604050505020204" pitchFamily="18" charset="0"/>
              <a:ea typeface="Calibri" panose="020F0502020204030204" pitchFamily="34" charset="0"/>
            </a:endParaRPr>
          </a:p>
          <a:p>
            <a:pPr algn="just" eaLnBrk="1" hangingPunct="1">
              <a:lnSpc>
                <a:spcPct val="107000"/>
              </a:lnSpc>
              <a:spcBef>
                <a:spcPct val="0"/>
              </a:spcBef>
              <a:spcAft>
                <a:spcPts val="800"/>
              </a:spcAft>
              <a:buFontTx/>
              <a:buNone/>
            </a:pPr>
            <a:endParaRPr lang="en-US" altLang="en-US" sz="1800" dirty="0">
              <a:solidFill>
                <a:schemeClr val="tx1"/>
              </a:solidFill>
              <a:latin typeface="Bookman Old Style" panose="02050604050505020204" pitchFamily="18" charset="0"/>
              <a:ea typeface="Calibri" panose="020F0502020204030204" pitchFamily="34" charset="0"/>
              <a:cs typeface="Times New Roman" panose="02020603050405020304" pitchFamily="18" charset="0"/>
            </a:endParaRPr>
          </a:p>
          <a:p>
            <a:pPr eaLnBrk="1" hangingPunct="1">
              <a:lnSpc>
                <a:spcPct val="100000"/>
              </a:lnSpc>
              <a:spcBef>
                <a:spcPct val="0"/>
              </a:spcBef>
              <a:buFontTx/>
              <a:buNone/>
            </a:pPr>
            <a:endParaRPr lang="en-US" altLang="en-US" sz="1800" dirty="0">
              <a:solidFill>
                <a:schemeClr val="tx1"/>
              </a:solidFill>
              <a:latin typeface="Bookman Old Style" panose="020506040505050202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967FFEB1-AF75-8062-CECD-76A4E557C5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9618" y="5798124"/>
            <a:ext cx="4232382" cy="672938"/>
          </a:xfrm>
          <a:prstGeom prst="rect">
            <a:avLst/>
          </a:prstGeom>
        </p:spPr>
      </p:pic>
    </p:spTree>
    <p:extLst>
      <p:ext uri="{BB962C8B-B14F-4D97-AF65-F5344CB8AC3E}">
        <p14:creationId xmlns:p14="http://schemas.microsoft.com/office/powerpoint/2010/main" val="1792778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DEBCF2-A8A2-153F-62A9-F399701166DF}"/>
              </a:ext>
            </a:extLst>
          </p:cNvPr>
          <p:cNvSpPr txBox="1"/>
          <p:nvPr/>
        </p:nvSpPr>
        <p:spPr>
          <a:xfrm>
            <a:off x="270164" y="103910"/>
            <a:ext cx="4532168" cy="5016758"/>
          </a:xfrm>
          <a:prstGeom prst="rect">
            <a:avLst/>
          </a:prstGeom>
          <a:noFill/>
        </p:spPr>
        <p:txBody>
          <a:bodyPr wrap="square" rtlCol="0">
            <a:spAutoFit/>
          </a:bodyPr>
          <a:lstStyle/>
          <a:p>
            <a:pPr algn="just"/>
            <a:r>
              <a:rPr lang="x-none" sz="2000" b="1" dirty="0">
                <a:latin typeface="Bookman Old Style" panose="02050604050505020204" pitchFamily="18" charset="0"/>
              </a:rPr>
              <a:t>Empowering Women During a Pandemic</a:t>
            </a:r>
            <a:endParaRPr lang="en-GB" sz="2000" b="1" dirty="0">
              <a:latin typeface="Bookman Old Style" panose="02050604050505020204" pitchFamily="18" charset="0"/>
            </a:endParaRPr>
          </a:p>
          <a:p>
            <a:pPr algn="just"/>
            <a:endParaRPr lang="en-US" altLang="en-US" sz="2000" dirty="0">
              <a:latin typeface="Bookman Old Style" panose="02050604050505020204" pitchFamily="18" charset="0"/>
              <a:cs typeface="Calibri" panose="020F0502020204030204" pitchFamily="34" charset="0"/>
            </a:endParaRPr>
          </a:p>
          <a:p>
            <a:pPr algn="just"/>
            <a:r>
              <a:rPr lang="en-US" altLang="en-US" sz="2000" dirty="0">
                <a:latin typeface="Bookman Old Style" panose="02050604050505020204" pitchFamily="18" charset="0"/>
                <a:cs typeface="Calibri" panose="020F0502020204030204" pitchFamily="34" charset="0"/>
              </a:rPr>
              <a:t>Training of 120 Women on Proper  Saving Culture, and Skill Acquisition on Production of Soap and Hand Sanitizer</a:t>
            </a:r>
            <a:r>
              <a:rPr lang="en-US" altLang="en-US" sz="2000" dirty="0">
                <a:latin typeface="Bookman Old Style" panose="02050604050505020204" pitchFamily="18" charset="0"/>
              </a:rPr>
              <a:t> </a:t>
            </a:r>
            <a:r>
              <a:rPr lang="en-GB" altLang="en-US" sz="2000" dirty="0">
                <a:latin typeface="Bookman Old Style" panose="02050604050505020204" pitchFamily="18" charset="0"/>
              </a:rPr>
              <a:t>with start-up grants of N5000 each </a:t>
            </a:r>
            <a:r>
              <a:rPr lang="en-US" altLang="en-US" sz="2000" dirty="0">
                <a:latin typeface="Bookman Old Style" panose="02050604050505020204" pitchFamily="18" charset="0"/>
              </a:rPr>
              <a:t>boosted their economic resources during the Covid-19 pandemic. </a:t>
            </a:r>
            <a:r>
              <a:rPr lang="en-GB" altLang="en-US" sz="2000" dirty="0">
                <a:latin typeface="Bookman Old Style" panose="02050604050505020204" pitchFamily="18" charset="0"/>
              </a:rPr>
              <a:t>Two–third (80) of the trainees are now entrepreneurs, self-reliant and share their success stories as a motivation to other women in their communities.</a:t>
            </a:r>
            <a:endParaRPr lang="en-US" altLang="en-US" sz="2000" dirty="0">
              <a:latin typeface="Bookman Old Style" panose="02050604050505020204" pitchFamily="18" charset="0"/>
            </a:endParaRPr>
          </a:p>
          <a:p>
            <a:pPr algn="just"/>
            <a:endParaRPr lang="en-GB" sz="2000" dirty="0">
              <a:latin typeface="Bookman Old Style" panose="02050604050505020204" pitchFamily="18" charset="0"/>
            </a:endParaRPr>
          </a:p>
        </p:txBody>
      </p:sp>
      <p:graphicFrame>
        <p:nvGraphicFramePr>
          <p:cNvPr id="4" name="Content Placeholder 2">
            <a:extLst>
              <a:ext uri="{FF2B5EF4-FFF2-40B4-BE49-F238E27FC236}">
                <a16:creationId xmlns:a16="http://schemas.microsoft.com/office/drawing/2014/main" id="{A4EE7D16-AFDF-249E-F52B-927949351A14}"/>
              </a:ext>
            </a:extLst>
          </p:cNvPr>
          <p:cNvGraphicFramePr>
            <a:graphicFrameLocks/>
          </p:cNvGraphicFramePr>
          <p:nvPr>
            <p:extLst>
              <p:ext uri="{D42A27DB-BD31-4B8C-83A1-F6EECF244321}">
                <p14:modId xmlns:p14="http://schemas.microsoft.com/office/powerpoint/2010/main" val="3375854335"/>
              </p:ext>
            </p:extLst>
          </p:nvPr>
        </p:nvGraphicFramePr>
        <p:xfrm>
          <a:off x="5174673" y="41563"/>
          <a:ext cx="7041213" cy="6130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5B40EC3F-FBE9-45DF-9A38-6825888D16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1611799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2B3B59-ED99-46F0-4B29-74093B9F6DB4}"/>
              </a:ext>
            </a:extLst>
          </p:cNvPr>
          <p:cNvSpPr txBox="1"/>
          <p:nvPr/>
        </p:nvSpPr>
        <p:spPr>
          <a:xfrm>
            <a:off x="398585" y="234462"/>
            <a:ext cx="11605846" cy="6606424"/>
          </a:xfrm>
          <a:prstGeom prst="rect">
            <a:avLst/>
          </a:prstGeom>
          <a:noFill/>
        </p:spPr>
        <p:txBody>
          <a:bodyPr wrap="square" numCol="2" rtlCol="0">
            <a:spAutoFit/>
          </a:bodyPr>
          <a:lstStyle/>
          <a:p>
            <a:pPr marL="0" marR="0" algn="ctr">
              <a:lnSpc>
                <a:spcPct val="115000"/>
              </a:lnSpc>
              <a:spcBef>
                <a:spcPts val="0"/>
              </a:spcBef>
              <a:spcAft>
                <a:spcPts val="0"/>
              </a:spcAft>
            </a:pPr>
            <a:endParaRPr lang="en-GB" sz="1700" b="1" dirty="0">
              <a:solidFill>
                <a:srgbClr val="FF0000"/>
              </a:solidFill>
              <a:latin typeface="Bookman Old Style" panose="02050604050505020204" pitchFamily="18" charset="0"/>
              <a:ea typeface="Arial" panose="020B0604020202020204" pitchFamily="34" charset="0"/>
            </a:endParaRPr>
          </a:p>
          <a:p>
            <a:pPr marL="0" marR="0" algn="ctr">
              <a:lnSpc>
                <a:spcPct val="115000"/>
              </a:lnSpc>
              <a:spcBef>
                <a:spcPts val="0"/>
              </a:spcBef>
              <a:spcAft>
                <a:spcPts val="0"/>
              </a:spcAft>
            </a:pPr>
            <a:endParaRPr lang="en-GB" sz="1700" b="1" dirty="0">
              <a:solidFill>
                <a:srgbClr val="FF0000"/>
              </a:solidFill>
              <a:latin typeface="Bookman Old Style" panose="02050604050505020204" pitchFamily="18" charset="0"/>
              <a:ea typeface="Arial" panose="020B0604020202020204" pitchFamily="34" charset="0"/>
            </a:endParaRPr>
          </a:p>
          <a:p>
            <a:pPr marL="0" marR="0" algn="ctr">
              <a:lnSpc>
                <a:spcPct val="115000"/>
              </a:lnSpc>
              <a:spcBef>
                <a:spcPts val="0"/>
              </a:spcBef>
              <a:spcAft>
                <a:spcPts val="0"/>
              </a:spcAft>
            </a:pPr>
            <a:endParaRPr lang="en-GB" sz="1700" b="1" dirty="0">
              <a:solidFill>
                <a:srgbClr val="FF0000"/>
              </a:solidFill>
              <a:latin typeface="Bookman Old Style" panose="02050604050505020204" pitchFamily="18" charset="0"/>
              <a:ea typeface="Arial" panose="020B0604020202020204" pitchFamily="34" charset="0"/>
            </a:endParaRPr>
          </a:p>
          <a:p>
            <a:pPr marL="0" marR="0" algn="ctr">
              <a:lnSpc>
                <a:spcPct val="115000"/>
              </a:lnSpc>
              <a:spcBef>
                <a:spcPts val="0"/>
              </a:spcBef>
              <a:spcAft>
                <a:spcPts val="0"/>
              </a:spcAft>
            </a:pPr>
            <a:endParaRPr lang="en-GB" sz="1700" b="1" dirty="0">
              <a:solidFill>
                <a:srgbClr val="FF0000"/>
              </a:solidFill>
              <a:latin typeface="Bookman Old Style" panose="02050604050505020204" pitchFamily="18" charset="0"/>
              <a:ea typeface="Arial" panose="020B0604020202020204" pitchFamily="34" charset="0"/>
            </a:endParaRPr>
          </a:p>
          <a:p>
            <a:pPr marL="0" marR="0" algn="ctr">
              <a:lnSpc>
                <a:spcPct val="115000"/>
              </a:lnSpc>
              <a:spcBef>
                <a:spcPts val="0"/>
              </a:spcBef>
              <a:spcAft>
                <a:spcPts val="0"/>
              </a:spcAft>
            </a:pPr>
            <a:endParaRPr lang="en-GB" sz="1700" b="1" dirty="0">
              <a:solidFill>
                <a:srgbClr val="FF0000"/>
              </a:solidFill>
              <a:latin typeface="Bookman Old Style" panose="02050604050505020204" pitchFamily="18" charset="0"/>
              <a:ea typeface="Arial" panose="020B0604020202020204" pitchFamily="34" charset="0"/>
            </a:endParaRPr>
          </a:p>
          <a:p>
            <a:pPr marL="0" marR="0" algn="ctr">
              <a:lnSpc>
                <a:spcPct val="115000"/>
              </a:lnSpc>
              <a:spcBef>
                <a:spcPts val="0"/>
              </a:spcBef>
              <a:spcAft>
                <a:spcPts val="0"/>
              </a:spcAft>
            </a:pPr>
            <a:r>
              <a:rPr lang="en-GB" sz="1700" b="1" dirty="0">
                <a:solidFill>
                  <a:srgbClr val="FF0000"/>
                </a:solidFill>
                <a:latin typeface="Bookman Old Style" panose="02050604050505020204" pitchFamily="18" charset="0"/>
                <a:ea typeface="Arial" panose="020B0604020202020204" pitchFamily="34" charset="0"/>
              </a:rPr>
              <a:t>Executive Summary</a:t>
            </a:r>
            <a:endParaRPr lang="en-US" sz="1700" b="1" dirty="0">
              <a:solidFill>
                <a:srgbClr val="FF0000"/>
              </a:solidFill>
              <a:latin typeface="Bookman Old Style" panose="02050604050505020204" pitchFamily="18" charset="0"/>
              <a:ea typeface="Arial" panose="020B0604020202020204" pitchFamily="34" charset="0"/>
            </a:endParaRPr>
          </a:p>
          <a:p>
            <a:r>
              <a:rPr lang="en-GB" sz="1700" dirty="0">
                <a:effectLst/>
                <a:latin typeface="Bookman Old Style" panose="02050604050505020204" pitchFamily="18" charset="0"/>
                <a:ea typeface="Arial" panose="020B0604020202020204" pitchFamily="34" charset="0"/>
              </a:rPr>
              <a:t>The Women's Voice and Leadership Nigeria (WVL-N) project is managed by ActionAid Nigeria and implemented by Child Care and Adult Protection Initiative (CCAPI), Gender And Development Action (GADA), and Neighbourhood Care-Well Foundation (NCF) with support from 12 community-based organizations in Cross River State. The project is a five-year Global Affairs Canada development assistance with the goal to support the capacity and activities of local and women’s rights organizations and movements, seeking to empower women and girls, advance the protection  of women and girls’ rights and achieve gender equality. The project which is in its final year has provided technical support to 15 Local </a:t>
            </a:r>
            <a:r>
              <a:rPr lang="en-GB" sz="1700" dirty="0">
                <a:latin typeface="Bookman Old Style" panose="02050604050505020204" pitchFamily="18" charset="0"/>
                <a:ea typeface="Arial" panose="020B0604020202020204" pitchFamily="34" charset="0"/>
              </a:rPr>
              <a:t>W</a:t>
            </a:r>
            <a:r>
              <a:rPr lang="en-GB" sz="1700" dirty="0">
                <a:effectLst/>
                <a:latin typeface="Bookman Old Style" panose="02050604050505020204" pitchFamily="18" charset="0"/>
                <a:ea typeface="Arial" panose="020B0604020202020204" pitchFamily="34" charset="0"/>
              </a:rPr>
              <a:t>omen’s </a:t>
            </a:r>
            <a:r>
              <a:rPr lang="en-GB" sz="1700" dirty="0">
                <a:latin typeface="Bookman Old Style" panose="02050604050505020204" pitchFamily="18" charset="0"/>
                <a:ea typeface="Arial" panose="020B0604020202020204" pitchFamily="34" charset="0"/>
              </a:rPr>
              <a:t>R</a:t>
            </a:r>
            <a:r>
              <a:rPr lang="en-GB" sz="1700" dirty="0">
                <a:effectLst/>
                <a:latin typeface="Bookman Old Style" panose="02050604050505020204" pitchFamily="18" charset="0"/>
                <a:ea typeface="Arial" panose="020B0604020202020204" pitchFamily="34" charset="0"/>
              </a:rPr>
              <a:t>ights </a:t>
            </a:r>
            <a:r>
              <a:rPr lang="en-GB" sz="1700" dirty="0">
                <a:latin typeface="Bookman Old Style" panose="02050604050505020204" pitchFamily="18" charset="0"/>
                <a:ea typeface="Arial" panose="020B0604020202020204" pitchFamily="34" charset="0"/>
              </a:rPr>
              <a:t>O</a:t>
            </a:r>
            <a:r>
              <a:rPr lang="en-GB" sz="1700" dirty="0">
                <a:effectLst/>
                <a:latin typeface="Bookman Old Style" panose="02050604050505020204" pitchFamily="18" charset="0"/>
                <a:ea typeface="Arial" panose="020B0604020202020204" pitchFamily="34" charset="0"/>
              </a:rPr>
              <a:t>rganizations (LWROs) and Community Based </a:t>
            </a:r>
            <a:r>
              <a:rPr lang="en-GB" sz="1700" dirty="0">
                <a:latin typeface="Bookman Old Style" panose="02050604050505020204" pitchFamily="18" charset="0"/>
                <a:ea typeface="Arial" panose="020B0604020202020204" pitchFamily="34" charset="0"/>
              </a:rPr>
              <a:t>O</a:t>
            </a:r>
            <a:r>
              <a:rPr lang="en-GB" sz="1700" dirty="0">
                <a:effectLst/>
                <a:latin typeface="Bookman Old Style" panose="02050604050505020204" pitchFamily="18" charset="0"/>
                <a:ea typeface="Arial" panose="020B0604020202020204" pitchFamily="34" charset="0"/>
              </a:rPr>
              <a:t>rganizations(CBOs) across the 3 </a:t>
            </a:r>
          </a:p>
          <a:p>
            <a:endParaRPr lang="en-GB" sz="1700" dirty="0">
              <a:latin typeface="Bookman Old Style" panose="02050604050505020204" pitchFamily="18" charset="0"/>
              <a:ea typeface="Arial" panose="020B0604020202020204" pitchFamily="34" charset="0"/>
            </a:endParaRPr>
          </a:p>
          <a:p>
            <a:endParaRPr lang="en-GB" sz="1700" dirty="0">
              <a:effectLst/>
              <a:latin typeface="Bookman Old Style" panose="02050604050505020204" pitchFamily="18" charset="0"/>
              <a:ea typeface="Arial" panose="020B0604020202020204" pitchFamily="34" charset="0"/>
            </a:endParaRPr>
          </a:p>
          <a:p>
            <a:endParaRPr lang="en-GB" sz="1700" dirty="0">
              <a:latin typeface="Bookman Old Style" panose="02050604050505020204" pitchFamily="18" charset="0"/>
              <a:ea typeface="Arial" panose="020B0604020202020204" pitchFamily="34" charset="0"/>
            </a:endParaRPr>
          </a:p>
          <a:p>
            <a:endParaRPr lang="en-GB" sz="1700" dirty="0">
              <a:latin typeface="Bookman Old Style" panose="02050604050505020204" pitchFamily="18" charset="0"/>
              <a:ea typeface="Arial" panose="020B0604020202020204" pitchFamily="34" charset="0"/>
            </a:endParaRPr>
          </a:p>
          <a:p>
            <a:r>
              <a:rPr lang="en-GB" sz="1700" dirty="0">
                <a:effectLst/>
                <a:latin typeface="Bookman Old Style" panose="02050604050505020204" pitchFamily="18" charset="0"/>
                <a:ea typeface="Arial" panose="020B0604020202020204" pitchFamily="34" charset="0"/>
              </a:rPr>
              <a:t>senatorial districts of Cross River State. </a:t>
            </a:r>
            <a:r>
              <a:rPr lang="en-US" sz="1700" dirty="0">
                <a:effectLst/>
                <a:latin typeface="Bookman Old Style" panose="02050604050505020204" pitchFamily="18" charset="0"/>
                <a:ea typeface="Arial Unicode MS"/>
              </a:rPr>
              <a:t>The project covers three thematic areas such as Women Economic Empowerment, Women Political Participation, Leadership &amp; Decision-making and Protecting Women and Girls from Gender Based Violence. A total sum of </a:t>
            </a:r>
            <a:r>
              <a:rPr lang="en-US" sz="1700" b="1" dirty="0">
                <a:effectLst/>
                <a:latin typeface="Bookman Old Style" panose="02050604050505020204" pitchFamily="18" charset="0"/>
                <a:ea typeface="Arial Unicode MS"/>
              </a:rPr>
              <a:t>N310,345,279.99</a:t>
            </a:r>
            <a:r>
              <a:rPr lang="en-US" sz="1700" dirty="0">
                <a:effectLst/>
                <a:latin typeface="Bookman Old Style" panose="02050604050505020204" pitchFamily="18" charset="0"/>
                <a:ea typeface="Arial Unicode MS"/>
              </a:rPr>
              <a:t> (Three Hundred and Ten Million, Three Hundred and Forty-Five Thousand, Two Hundred and Seventy-Nine Naira, Ninety-Nine Kobo) only, has been spent by the funders from 2019 to date to implement the WVL-N project in Cross River State. The project has yielded laudable results from the past 5 years of its implementation in Cross River State.  Based on our factsheet, we have an overall direct reach of </a:t>
            </a:r>
            <a:r>
              <a:rPr lang="en-US" sz="1700" b="1" dirty="0">
                <a:effectLst/>
                <a:latin typeface="Bookman Old Style" panose="02050604050505020204" pitchFamily="18" charset="0"/>
                <a:ea typeface="Arial Unicode MS"/>
              </a:rPr>
              <a:t>148,153</a:t>
            </a:r>
            <a:r>
              <a:rPr lang="en-US" sz="1700" dirty="0">
                <a:solidFill>
                  <a:srgbClr val="FF0000"/>
                </a:solidFill>
                <a:effectLst/>
                <a:latin typeface="Bookman Old Style" panose="02050604050505020204" pitchFamily="18" charset="0"/>
                <a:ea typeface="Arial Unicode MS"/>
              </a:rPr>
              <a:t> </a:t>
            </a:r>
            <a:r>
              <a:rPr lang="en-US" sz="1700" dirty="0">
                <a:effectLst/>
                <a:latin typeface="Bookman Old Style" panose="02050604050505020204" pitchFamily="18" charset="0"/>
                <a:ea typeface="Arial Unicode MS"/>
              </a:rPr>
              <a:t>women and girls and indirect reach of </a:t>
            </a:r>
            <a:r>
              <a:rPr lang="en-US" sz="1700" b="1" dirty="0">
                <a:effectLst/>
                <a:latin typeface="Bookman Old Style" panose="02050604050505020204" pitchFamily="18" charset="0"/>
                <a:ea typeface="Arial Unicode MS"/>
              </a:rPr>
              <a:t>6, 350, 024</a:t>
            </a:r>
            <a:r>
              <a:rPr lang="en-US" sz="1700" dirty="0">
                <a:effectLst/>
                <a:latin typeface="Bookman Old Style" panose="02050604050505020204" pitchFamily="18" charset="0"/>
                <a:ea typeface="Arial Unicode MS"/>
              </a:rPr>
              <a:t> from the 12 LGAs in Cross River State which includes; </a:t>
            </a:r>
            <a:r>
              <a:rPr lang="en-US" sz="1700" dirty="0" err="1">
                <a:effectLst/>
                <a:latin typeface="Bookman Old Style" panose="02050604050505020204" pitchFamily="18" charset="0"/>
                <a:ea typeface="Arial Unicode MS"/>
              </a:rPr>
              <a:t>Odukpani</a:t>
            </a:r>
            <a:r>
              <a:rPr lang="en-US" sz="1700" dirty="0">
                <a:effectLst/>
                <a:latin typeface="Bookman Old Style" panose="02050604050505020204" pitchFamily="18" charset="0"/>
                <a:ea typeface="Arial Unicode MS"/>
              </a:rPr>
              <a:t>, Akpabuyo, Calabar Municipality and Calabar South. We also worked with 12 women Community Based Organizations in six Local Government Areas which includes Calabar South, Bakassi and </a:t>
            </a:r>
            <a:r>
              <a:rPr lang="en-US" sz="1700" dirty="0" err="1">
                <a:effectLst/>
                <a:latin typeface="Bookman Old Style" panose="02050604050505020204" pitchFamily="18" charset="0"/>
                <a:ea typeface="Arial Unicode MS"/>
              </a:rPr>
              <a:t>Obudu</a:t>
            </a:r>
            <a:r>
              <a:rPr lang="en-US" sz="1700" dirty="0">
                <a:effectLst/>
                <a:latin typeface="Bookman Old Style" panose="02050604050505020204" pitchFamily="18" charset="0"/>
                <a:ea typeface="Arial Unicode MS"/>
              </a:rPr>
              <a:t>.</a:t>
            </a:r>
            <a:endParaRPr lang="en-US" sz="1700" dirty="0">
              <a:latin typeface="Bookman Old Style" panose="02050604050505020204" pitchFamily="18" charset="0"/>
            </a:endParaRPr>
          </a:p>
        </p:txBody>
      </p:sp>
      <p:pic>
        <p:nvPicPr>
          <p:cNvPr id="4" name="Picture 3">
            <a:extLst>
              <a:ext uri="{FF2B5EF4-FFF2-40B4-BE49-F238E27FC236}">
                <a16:creationId xmlns:a16="http://schemas.microsoft.com/office/drawing/2014/main" id="{288216C4-A914-2F99-D6BC-94928A263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8" y="-537029"/>
            <a:ext cx="3150717" cy="2946399"/>
          </a:xfrm>
          <a:prstGeom prst="rect">
            <a:avLst/>
          </a:prstGeom>
        </p:spPr>
      </p:pic>
      <p:pic>
        <p:nvPicPr>
          <p:cNvPr id="5" name="Picture 4">
            <a:extLst>
              <a:ext uri="{FF2B5EF4-FFF2-40B4-BE49-F238E27FC236}">
                <a16:creationId xmlns:a16="http://schemas.microsoft.com/office/drawing/2014/main" id="{9F5F4EC0-816B-8A48-A1CE-4A8201185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2" y="6270171"/>
            <a:ext cx="12308112" cy="587830"/>
          </a:xfrm>
          <a:prstGeom prst="rect">
            <a:avLst/>
          </a:prstGeom>
        </p:spPr>
      </p:pic>
    </p:spTree>
    <p:extLst>
      <p:ext uri="{BB962C8B-B14F-4D97-AF65-F5344CB8AC3E}">
        <p14:creationId xmlns:p14="http://schemas.microsoft.com/office/powerpoint/2010/main" val="3849761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DEBCF2-A8A2-153F-62A9-F399701166DF}"/>
              </a:ext>
            </a:extLst>
          </p:cNvPr>
          <p:cNvSpPr txBox="1"/>
          <p:nvPr/>
        </p:nvSpPr>
        <p:spPr>
          <a:xfrm>
            <a:off x="270163" y="103910"/>
            <a:ext cx="5825837" cy="6635150"/>
          </a:xfrm>
          <a:prstGeom prst="rect">
            <a:avLst/>
          </a:prstGeom>
          <a:noFill/>
        </p:spPr>
        <p:txBody>
          <a:bodyPr wrap="square" rtlCol="0">
            <a:spAutoFit/>
          </a:bodyPr>
          <a:lstStyle/>
          <a:p>
            <a:pPr marL="0" marR="0">
              <a:lnSpc>
                <a:spcPct val="107000"/>
              </a:lnSpc>
              <a:spcBef>
                <a:spcPts val="0"/>
              </a:spcBef>
              <a:spcAft>
                <a:spcPts val="800"/>
              </a:spcAft>
            </a:pPr>
            <a:r>
              <a:rPr lang="en-GB" sz="1800" b="1"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CHAMPIONING ADVOCATES FOR POLICY REFORMS</a:t>
            </a:r>
          </a:p>
          <a:p>
            <a:pPr marL="0" marR="0">
              <a:lnSpc>
                <a:spcPct val="107000"/>
              </a:lnSpc>
              <a:spcBef>
                <a:spcPts val="0"/>
              </a:spcBef>
              <a:spcAft>
                <a:spcPts val="800"/>
              </a:spcAft>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Neighbourhood Care-Well Foundation (NCF) advocacy efforts have encouraged greater participation of women in community governance and decision-making processes. By promoting gender equality and highlighting the importance of women's rights, the foundation has facilitated women's representation in key local committees and councils. These women leaders have become prominent advocates for policy reforms and legal protections, significantly impacting local policies to better support women's rights and ensure inclusive development. Through mentorship programs and showcasing success stories, NCF continues to inspire and empower the next generation of women leaders, fostering a supportive environment where women thrive and lead with confidence and determination.</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endParaRPr lang="en-GB" sz="2000" dirty="0">
              <a:latin typeface="Bookman Old Style" panose="02050604050505020204" pitchFamily="18" charset="0"/>
            </a:endParaRPr>
          </a:p>
        </p:txBody>
      </p:sp>
      <p:pic>
        <p:nvPicPr>
          <p:cNvPr id="5" name="Picture 4">
            <a:extLst>
              <a:ext uri="{FF2B5EF4-FFF2-40B4-BE49-F238E27FC236}">
                <a16:creationId xmlns:a16="http://schemas.microsoft.com/office/drawing/2014/main" id="{5B40EC3F-FBE9-45DF-9A38-6825888D1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pic>
        <p:nvPicPr>
          <p:cNvPr id="6" name="Picture 5">
            <a:extLst>
              <a:ext uri="{FF2B5EF4-FFF2-40B4-BE49-F238E27FC236}">
                <a16:creationId xmlns:a16="http://schemas.microsoft.com/office/drawing/2014/main" id="{20D84675-B0AD-4D2A-9798-7751AD067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8940"/>
            <a:ext cx="6096000" cy="5741533"/>
          </a:xfrm>
          <a:prstGeom prst="rect">
            <a:avLst/>
          </a:prstGeom>
        </p:spPr>
      </p:pic>
    </p:spTree>
    <p:extLst>
      <p:ext uri="{BB962C8B-B14F-4D97-AF65-F5344CB8AC3E}">
        <p14:creationId xmlns:p14="http://schemas.microsoft.com/office/powerpoint/2010/main" val="3930873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4C0A170-49FC-DDEB-7F7E-9CF41E9C7DAB}"/>
              </a:ext>
            </a:extLst>
          </p:cNvPr>
          <p:cNvGrpSpPr/>
          <p:nvPr/>
        </p:nvGrpSpPr>
        <p:grpSpPr>
          <a:xfrm>
            <a:off x="5789903" y="-14628"/>
            <a:ext cx="5724680" cy="6219640"/>
            <a:chOff x="7203068" y="-14628"/>
            <a:chExt cx="5724680" cy="6219640"/>
          </a:xfrm>
        </p:grpSpPr>
        <p:sp>
          <p:nvSpPr>
            <p:cNvPr id="6" name="Triangle 10">
              <a:extLst>
                <a:ext uri="{FF2B5EF4-FFF2-40B4-BE49-F238E27FC236}">
                  <a16:creationId xmlns:a16="http://schemas.microsoft.com/office/drawing/2014/main" id="{2761913E-6B87-B04D-3FE5-7CE514C14E8C}"/>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11">
              <a:extLst>
                <a:ext uri="{FF2B5EF4-FFF2-40B4-BE49-F238E27FC236}">
                  <a16:creationId xmlns:a16="http://schemas.microsoft.com/office/drawing/2014/main" id="{56003DC2-F381-576B-D1E0-365CC9B71EDB}"/>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12">
              <a:extLst>
                <a:ext uri="{FF2B5EF4-FFF2-40B4-BE49-F238E27FC236}">
                  <a16:creationId xmlns:a16="http://schemas.microsoft.com/office/drawing/2014/main" id="{9E534735-0E6A-14A3-BC02-6555D9906D1C}"/>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3">
              <a:extLst>
                <a:ext uri="{FF2B5EF4-FFF2-40B4-BE49-F238E27FC236}">
                  <a16:creationId xmlns:a16="http://schemas.microsoft.com/office/drawing/2014/main" id="{4C8A33AF-74AB-95D1-247C-BAC845C54D94}"/>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14">
              <a:extLst>
                <a:ext uri="{FF2B5EF4-FFF2-40B4-BE49-F238E27FC236}">
                  <a16:creationId xmlns:a16="http://schemas.microsoft.com/office/drawing/2014/main" id="{444045EF-9CFD-E216-6300-043823054AB8}"/>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5">
              <a:extLst>
                <a:ext uri="{FF2B5EF4-FFF2-40B4-BE49-F238E27FC236}">
                  <a16:creationId xmlns:a16="http://schemas.microsoft.com/office/drawing/2014/main" id="{402DEF76-C0A7-DF3C-8595-8579BE721A70}"/>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6">
              <a:extLst>
                <a:ext uri="{FF2B5EF4-FFF2-40B4-BE49-F238E27FC236}">
                  <a16:creationId xmlns:a16="http://schemas.microsoft.com/office/drawing/2014/main" id="{F953B910-DAC5-36FA-C109-501D66FE194A}"/>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7">
              <a:extLst>
                <a:ext uri="{FF2B5EF4-FFF2-40B4-BE49-F238E27FC236}">
                  <a16:creationId xmlns:a16="http://schemas.microsoft.com/office/drawing/2014/main" id="{2F662FD7-A23A-71F7-797E-E78C51E720C2}"/>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8">
              <a:extLst>
                <a:ext uri="{FF2B5EF4-FFF2-40B4-BE49-F238E27FC236}">
                  <a16:creationId xmlns:a16="http://schemas.microsoft.com/office/drawing/2014/main" id="{61464693-07A0-6E09-E54D-98E9B70B9F41}"/>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9">
              <a:extLst>
                <a:ext uri="{FF2B5EF4-FFF2-40B4-BE49-F238E27FC236}">
                  <a16:creationId xmlns:a16="http://schemas.microsoft.com/office/drawing/2014/main" id="{38E24995-4320-7BE0-176D-65F95F04F8F6}"/>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0">
              <a:extLst>
                <a:ext uri="{FF2B5EF4-FFF2-40B4-BE49-F238E27FC236}">
                  <a16:creationId xmlns:a16="http://schemas.microsoft.com/office/drawing/2014/main" id="{83AF1420-70BC-FFD2-FDEF-A0F8BF9A7546}"/>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1">
              <a:extLst>
                <a:ext uri="{FF2B5EF4-FFF2-40B4-BE49-F238E27FC236}">
                  <a16:creationId xmlns:a16="http://schemas.microsoft.com/office/drawing/2014/main" id="{BBE01D72-BAE6-BA1D-B257-205A4D0236E7}"/>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22">
              <a:extLst>
                <a:ext uri="{FF2B5EF4-FFF2-40B4-BE49-F238E27FC236}">
                  <a16:creationId xmlns:a16="http://schemas.microsoft.com/office/drawing/2014/main" id="{A62BE7F0-88C6-AEE0-6654-3EF30B13142E}"/>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23">
              <a:extLst>
                <a:ext uri="{FF2B5EF4-FFF2-40B4-BE49-F238E27FC236}">
                  <a16:creationId xmlns:a16="http://schemas.microsoft.com/office/drawing/2014/main" id="{6D88A0EB-37D3-0FC8-41A0-ABEB503B56CE}"/>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24">
              <a:extLst>
                <a:ext uri="{FF2B5EF4-FFF2-40B4-BE49-F238E27FC236}">
                  <a16:creationId xmlns:a16="http://schemas.microsoft.com/office/drawing/2014/main" id="{A2911718-DB71-27D1-852C-437CC42C557F}"/>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5">
              <a:extLst>
                <a:ext uri="{FF2B5EF4-FFF2-40B4-BE49-F238E27FC236}">
                  <a16:creationId xmlns:a16="http://schemas.microsoft.com/office/drawing/2014/main" id="{82D28050-6A9E-E107-A0A5-FA300E2D3801}"/>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6">
              <a:extLst>
                <a:ext uri="{FF2B5EF4-FFF2-40B4-BE49-F238E27FC236}">
                  <a16:creationId xmlns:a16="http://schemas.microsoft.com/office/drawing/2014/main" id="{C698AF26-7C75-D24A-9AE0-C0E862DD238F}"/>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7">
              <a:extLst>
                <a:ext uri="{FF2B5EF4-FFF2-40B4-BE49-F238E27FC236}">
                  <a16:creationId xmlns:a16="http://schemas.microsoft.com/office/drawing/2014/main" id="{8F839A98-701E-A04E-8F0A-70E9547910CF}"/>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8">
              <a:extLst>
                <a:ext uri="{FF2B5EF4-FFF2-40B4-BE49-F238E27FC236}">
                  <a16:creationId xmlns:a16="http://schemas.microsoft.com/office/drawing/2014/main" id="{1CA9B79B-BD1C-962E-152F-34DB8092D4A1}"/>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9">
              <a:extLst>
                <a:ext uri="{FF2B5EF4-FFF2-40B4-BE49-F238E27FC236}">
                  <a16:creationId xmlns:a16="http://schemas.microsoft.com/office/drawing/2014/main" id="{38A31282-FC76-560A-F964-6874527F950C}"/>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30">
              <a:extLst>
                <a:ext uri="{FF2B5EF4-FFF2-40B4-BE49-F238E27FC236}">
                  <a16:creationId xmlns:a16="http://schemas.microsoft.com/office/drawing/2014/main" id="{F3A9A6CC-AE3A-48B8-B291-8ACE5C3C7CEF}"/>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31">
              <a:extLst>
                <a:ext uri="{FF2B5EF4-FFF2-40B4-BE49-F238E27FC236}">
                  <a16:creationId xmlns:a16="http://schemas.microsoft.com/office/drawing/2014/main" id="{DDAB0CC3-E4F5-0FE2-1665-3ECE8A18032A}"/>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32">
              <a:extLst>
                <a:ext uri="{FF2B5EF4-FFF2-40B4-BE49-F238E27FC236}">
                  <a16:creationId xmlns:a16="http://schemas.microsoft.com/office/drawing/2014/main" id="{D406BD30-D111-FDDE-A64C-7684B986FD4F}"/>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33">
              <a:extLst>
                <a:ext uri="{FF2B5EF4-FFF2-40B4-BE49-F238E27FC236}">
                  <a16:creationId xmlns:a16="http://schemas.microsoft.com/office/drawing/2014/main" id="{AED90590-9AE4-87AA-E09D-D9347D7AA2E4}"/>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34">
              <a:extLst>
                <a:ext uri="{FF2B5EF4-FFF2-40B4-BE49-F238E27FC236}">
                  <a16:creationId xmlns:a16="http://schemas.microsoft.com/office/drawing/2014/main" id="{F9EC4EBA-2A53-FBC5-17B5-F4F7C61FC922}"/>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5">
              <a:extLst>
                <a:ext uri="{FF2B5EF4-FFF2-40B4-BE49-F238E27FC236}">
                  <a16:creationId xmlns:a16="http://schemas.microsoft.com/office/drawing/2014/main" id="{85E91A41-6ECD-FC2D-9E61-EDF6F8E59B35}"/>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6">
              <a:extLst>
                <a:ext uri="{FF2B5EF4-FFF2-40B4-BE49-F238E27FC236}">
                  <a16:creationId xmlns:a16="http://schemas.microsoft.com/office/drawing/2014/main" id="{7EE28997-01E2-D732-E6B1-75126338000F}"/>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9650C695-6B0B-6ED0-6260-A75254BE765D}"/>
              </a:ext>
            </a:extLst>
          </p:cNvPr>
          <p:cNvSpPr txBox="1"/>
          <p:nvPr/>
        </p:nvSpPr>
        <p:spPr>
          <a:xfrm>
            <a:off x="1475509" y="457200"/>
            <a:ext cx="9684327" cy="584775"/>
          </a:xfrm>
          <a:prstGeom prst="rect">
            <a:avLst/>
          </a:prstGeom>
          <a:noFill/>
        </p:spPr>
        <p:txBody>
          <a:bodyPr wrap="square" rtlCol="0">
            <a:spAutoFit/>
          </a:bodyPr>
          <a:lstStyle/>
          <a:p>
            <a:pPr algn="ctr"/>
            <a:r>
              <a:rPr lang="en-GB" sz="3200" b="1" dirty="0">
                <a:solidFill>
                  <a:srgbClr val="FF0000"/>
                </a:solidFill>
                <a:latin typeface="Bradley Hand ITC" panose="03070402050302030203" pitchFamily="66" charset="0"/>
                <a:ea typeface="Arial" panose="020B0604020202020204" pitchFamily="34" charset="0"/>
              </a:rPr>
              <a:t>Sustainability Measures</a:t>
            </a:r>
            <a:endParaRPr lang="en-US" sz="3200" b="1" dirty="0"/>
          </a:p>
        </p:txBody>
      </p:sp>
      <p:sp>
        <p:nvSpPr>
          <p:cNvPr id="3" name="TextBox 2">
            <a:extLst>
              <a:ext uri="{FF2B5EF4-FFF2-40B4-BE49-F238E27FC236}">
                <a16:creationId xmlns:a16="http://schemas.microsoft.com/office/drawing/2014/main" id="{9C54AAFE-427D-DDE7-4EE4-105B09EA82BD}"/>
              </a:ext>
            </a:extLst>
          </p:cNvPr>
          <p:cNvSpPr txBox="1"/>
          <p:nvPr/>
        </p:nvSpPr>
        <p:spPr>
          <a:xfrm>
            <a:off x="665018" y="1041975"/>
            <a:ext cx="11055927" cy="6186309"/>
          </a:xfrm>
          <a:prstGeom prst="rect">
            <a:avLst/>
          </a:prstGeom>
          <a:noFill/>
        </p:spPr>
        <p:txBody>
          <a:bodyPr wrap="square" rtlCol="0">
            <a:spAutoFit/>
          </a:bodyPr>
          <a:lstStyle/>
          <a:p>
            <a:pPr marL="342900" marR="0" lvl="0" indent="-342900" algn="just">
              <a:lnSpc>
                <a:spcPct val="150000"/>
              </a:lnSpc>
              <a:spcBef>
                <a:spcPts val="0"/>
              </a:spcBef>
              <a:spcAft>
                <a:spcPts val="0"/>
              </a:spcAft>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Training local partners and communities to sustain project activities and ensure ownership.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Establishing community-led structures to continue advocacy and support for women's economic empowerment.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Collaborating with government, private sector, and civil society organizations to leverage resources and support.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Identifying new funding opportunities and developing sustainable financing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Documenting and sharing project lessons, best practices, and research findings to inform future initiatives.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Influencing policy decisions and legislation to create an enabling environment for women's economic empowerment.</a:t>
            </a:r>
          </a:p>
          <a:p>
            <a:pPr marL="342900" indent="-342900" algn="just">
              <a:lnSpc>
                <a:spcPct val="150000"/>
              </a:lnSpc>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Building a network of organizations and stakeholders to amplify impact and leverage resources.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170EE6E8-73EC-D29C-C35F-352C86B2B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2757796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F95F03-9BBD-8234-C0F4-7A74FC5CE458}"/>
              </a:ext>
            </a:extLst>
          </p:cNvPr>
          <p:cNvGrpSpPr/>
          <p:nvPr/>
        </p:nvGrpSpPr>
        <p:grpSpPr>
          <a:xfrm>
            <a:off x="5727559" y="-14628"/>
            <a:ext cx="5724680" cy="6219640"/>
            <a:chOff x="7203068" y="-14628"/>
            <a:chExt cx="5724680" cy="6219640"/>
          </a:xfrm>
        </p:grpSpPr>
        <p:sp>
          <p:nvSpPr>
            <p:cNvPr id="5" name="Triangle 10">
              <a:extLst>
                <a:ext uri="{FF2B5EF4-FFF2-40B4-BE49-F238E27FC236}">
                  <a16:creationId xmlns:a16="http://schemas.microsoft.com/office/drawing/2014/main" id="{074D915F-9FA3-E3BF-B4B3-8311D4BBF129}"/>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11">
              <a:extLst>
                <a:ext uri="{FF2B5EF4-FFF2-40B4-BE49-F238E27FC236}">
                  <a16:creationId xmlns:a16="http://schemas.microsoft.com/office/drawing/2014/main" id="{83134751-754C-9939-E9F4-D550A884B397}"/>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12">
              <a:extLst>
                <a:ext uri="{FF2B5EF4-FFF2-40B4-BE49-F238E27FC236}">
                  <a16:creationId xmlns:a16="http://schemas.microsoft.com/office/drawing/2014/main" id="{3A960994-3C6A-C6CF-8E01-D1110EB606C9}"/>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13">
              <a:extLst>
                <a:ext uri="{FF2B5EF4-FFF2-40B4-BE49-F238E27FC236}">
                  <a16:creationId xmlns:a16="http://schemas.microsoft.com/office/drawing/2014/main" id="{B1C7881C-21A0-E974-49F0-06919FE33FDE}"/>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4">
              <a:extLst>
                <a:ext uri="{FF2B5EF4-FFF2-40B4-BE49-F238E27FC236}">
                  <a16:creationId xmlns:a16="http://schemas.microsoft.com/office/drawing/2014/main" id="{1FF7BC5A-F086-9B06-65D0-E1144C4B7282}"/>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15">
              <a:extLst>
                <a:ext uri="{FF2B5EF4-FFF2-40B4-BE49-F238E27FC236}">
                  <a16:creationId xmlns:a16="http://schemas.microsoft.com/office/drawing/2014/main" id="{4EEF2AA3-C16C-D734-D407-015AFAD8BC72}"/>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6">
              <a:extLst>
                <a:ext uri="{FF2B5EF4-FFF2-40B4-BE49-F238E27FC236}">
                  <a16:creationId xmlns:a16="http://schemas.microsoft.com/office/drawing/2014/main" id="{884B86A8-92C1-5762-6AB5-AFAD89E8881E}"/>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7">
              <a:extLst>
                <a:ext uri="{FF2B5EF4-FFF2-40B4-BE49-F238E27FC236}">
                  <a16:creationId xmlns:a16="http://schemas.microsoft.com/office/drawing/2014/main" id="{FD6A65E2-FF0F-BF84-06E0-CB436F6634CD}"/>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8">
              <a:extLst>
                <a:ext uri="{FF2B5EF4-FFF2-40B4-BE49-F238E27FC236}">
                  <a16:creationId xmlns:a16="http://schemas.microsoft.com/office/drawing/2014/main" id="{86E1C92A-E2E3-4D21-5B4A-8186845420C1}"/>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9">
              <a:extLst>
                <a:ext uri="{FF2B5EF4-FFF2-40B4-BE49-F238E27FC236}">
                  <a16:creationId xmlns:a16="http://schemas.microsoft.com/office/drawing/2014/main" id="{4C05814A-9203-51F2-45D1-FCD3B329767F}"/>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20">
              <a:extLst>
                <a:ext uri="{FF2B5EF4-FFF2-40B4-BE49-F238E27FC236}">
                  <a16:creationId xmlns:a16="http://schemas.microsoft.com/office/drawing/2014/main" id="{668B9B1A-7C3C-5255-F0D4-7ECC7C5C2E68}"/>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1">
              <a:extLst>
                <a:ext uri="{FF2B5EF4-FFF2-40B4-BE49-F238E27FC236}">
                  <a16:creationId xmlns:a16="http://schemas.microsoft.com/office/drawing/2014/main" id="{38617241-9FA2-558A-0749-39BAB4E33295}"/>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2">
              <a:extLst>
                <a:ext uri="{FF2B5EF4-FFF2-40B4-BE49-F238E27FC236}">
                  <a16:creationId xmlns:a16="http://schemas.microsoft.com/office/drawing/2014/main" id="{E2D4170A-422F-C0A2-9170-25D30DA34A70}"/>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23">
              <a:extLst>
                <a:ext uri="{FF2B5EF4-FFF2-40B4-BE49-F238E27FC236}">
                  <a16:creationId xmlns:a16="http://schemas.microsoft.com/office/drawing/2014/main" id="{389B5FC1-713B-AECA-2798-ABAC73D5B284}"/>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24">
              <a:extLst>
                <a:ext uri="{FF2B5EF4-FFF2-40B4-BE49-F238E27FC236}">
                  <a16:creationId xmlns:a16="http://schemas.microsoft.com/office/drawing/2014/main" id="{37F4931E-709C-815C-78A5-04D1063EB7ED}"/>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25">
              <a:extLst>
                <a:ext uri="{FF2B5EF4-FFF2-40B4-BE49-F238E27FC236}">
                  <a16:creationId xmlns:a16="http://schemas.microsoft.com/office/drawing/2014/main" id="{E34474C0-FE2A-46F6-5CE4-8DFF56D433D7}"/>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6">
              <a:extLst>
                <a:ext uri="{FF2B5EF4-FFF2-40B4-BE49-F238E27FC236}">
                  <a16:creationId xmlns:a16="http://schemas.microsoft.com/office/drawing/2014/main" id="{4E17BB56-2993-B216-6958-5C2C38657EB0}"/>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7">
              <a:extLst>
                <a:ext uri="{FF2B5EF4-FFF2-40B4-BE49-F238E27FC236}">
                  <a16:creationId xmlns:a16="http://schemas.microsoft.com/office/drawing/2014/main" id="{A759247D-53A2-F6ED-DE46-7EF3990EA313}"/>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8">
              <a:extLst>
                <a:ext uri="{FF2B5EF4-FFF2-40B4-BE49-F238E27FC236}">
                  <a16:creationId xmlns:a16="http://schemas.microsoft.com/office/drawing/2014/main" id="{4802AEB4-E692-2B76-1D66-F25DFACA68AA}"/>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9">
              <a:extLst>
                <a:ext uri="{FF2B5EF4-FFF2-40B4-BE49-F238E27FC236}">
                  <a16:creationId xmlns:a16="http://schemas.microsoft.com/office/drawing/2014/main" id="{FFB890C0-167E-9C44-B7D1-52736AB16098}"/>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30">
              <a:extLst>
                <a:ext uri="{FF2B5EF4-FFF2-40B4-BE49-F238E27FC236}">
                  <a16:creationId xmlns:a16="http://schemas.microsoft.com/office/drawing/2014/main" id="{F85523D8-2EA5-51B4-5ED3-4842E673DF60}"/>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31">
              <a:extLst>
                <a:ext uri="{FF2B5EF4-FFF2-40B4-BE49-F238E27FC236}">
                  <a16:creationId xmlns:a16="http://schemas.microsoft.com/office/drawing/2014/main" id="{0A1DF181-B55F-A4D9-996D-41CF9B92DC7B}"/>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32">
              <a:extLst>
                <a:ext uri="{FF2B5EF4-FFF2-40B4-BE49-F238E27FC236}">
                  <a16:creationId xmlns:a16="http://schemas.microsoft.com/office/drawing/2014/main" id="{0533688A-3B0E-0103-8FE7-F229A6812C77}"/>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33">
              <a:extLst>
                <a:ext uri="{FF2B5EF4-FFF2-40B4-BE49-F238E27FC236}">
                  <a16:creationId xmlns:a16="http://schemas.microsoft.com/office/drawing/2014/main" id="{43D67E36-246A-07E3-AAEF-D60BEF93C44C}"/>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34">
              <a:extLst>
                <a:ext uri="{FF2B5EF4-FFF2-40B4-BE49-F238E27FC236}">
                  <a16:creationId xmlns:a16="http://schemas.microsoft.com/office/drawing/2014/main" id="{59443EA9-7062-4CD0-FEB1-4B3787EA7C97}"/>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35">
              <a:extLst>
                <a:ext uri="{FF2B5EF4-FFF2-40B4-BE49-F238E27FC236}">
                  <a16:creationId xmlns:a16="http://schemas.microsoft.com/office/drawing/2014/main" id="{DE0E054C-581B-AD5A-A438-DA63F27F7157}"/>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6">
              <a:extLst>
                <a:ext uri="{FF2B5EF4-FFF2-40B4-BE49-F238E27FC236}">
                  <a16:creationId xmlns:a16="http://schemas.microsoft.com/office/drawing/2014/main" id="{DE1C7C06-E5C8-6AA2-3483-2FC1D33BAF62}"/>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9A91207B-C7D2-CDA8-87F6-50093EE28578}"/>
              </a:ext>
            </a:extLst>
          </p:cNvPr>
          <p:cNvSpPr txBox="1"/>
          <p:nvPr/>
        </p:nvSpPr>
        <p:spPr>
          <a:xfrm>
            <a:off x="706577" y="270161"/>
            <a:ext cx="9746673" cy="6230232"/>
          </a:xfrm>
          <a:prstGeom prst="rect">
            <a:avLst/>
          </a:prstGeom>
          <a:noFill/>
        </p:spPr>
        <p:txBody>
          <a:bodyPr wrap="square" rtlCol="0">
            <a:spAutoFit/>
          </a:bodyPr>
          <a:lstStyle/>
          <a:p>
            <a:pPr marL="342900" marR="0" lvl="0" indent="-342900" algn="just">
              <a:lnSpc>
                <a:spcPct val="150000"/>
              </a:lnSpc>
              <a:spcBef>
                <a:spcPts val="0"/>
              </a:spcBef>
              <a:spcAft>
                <a:spcPts val="0"/>
              </a:spcAft>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Gradually transferring project responsibilities to local partners and communities, ensuring a smooth transition.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Establishing a system to track progress, assess impact, and make data-driven decisions.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Identifying opportunities to expand project reach and impact, replicating successful models and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Handover of resources that will guide stakeholders involved to ensure a smooth transfer such as human and infrastructural resources.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Establishment of clear communication with stakeholders to ensure continuous address of questions, concerns, issues om the project after the transfer emphasizing the benefits of the project continuation under local leadership and address concerns or questions from the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Facilitate the transfer of knowledge and best practices to stakeholders and share project documentation, lessons learned, and successful strategies to ensure continuity.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Wingdings" panose="05000000000000000000" pitchFamily="2" charset="2"/>
              <a:buChar char=""/>
            </a:pP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Integrate the Women's Voice and Leadership Nigeria project into existing programs and initiatives of the stakeholders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US" dirty="0"/>
          </a:p>
        </p:txBody>
      </p:sp>
      <p:pic>
        <p:nvPicPr>
          <p:cNvPr id="3" name="Picture 2">
            <a:extLst>
              <a:ext uri="{FF2B5EF4-FFF2-40B4-BE49-F238E27FC236}">
                <a16:creationId xmlns:a16="http://schemas.microsoft.com/office/drawing/2014/main" id="{5A2E1F4B-8D7F-7063-3EC7-A908E1D61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1658575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79B2FA-D216-529C-66BC-6B54115D2E3A}"/>
              </a:ext>
            </a:extLst>
          </p:cNvPr>
          <p:cNvGrpSpPr/>
          <p:nvPr/>
        </p:nvGrpSpPr>
        <p:grpSpPr>
          <a:xfrm>
            <a:off x="6039286" y="-14628"/>
            <a:ext cx="5724680" cy="6219640"/>
            <a:chOff x="7203068" y="-14628"/>
            <a:chExt cx="5724680" cy="6219640"/>
          </a:xfrm>
        </p:grpSpPr>
        <p:sp>
          <p:nvSpPr>
            <p:cNvPr id="6" name="Triangle 10">
              <a:extLst>
                <a:ext uri="{FF2B5EF4-FFF2-40B4-BE49-F238E27FC236}">
                  <a16:creationId xmlns:a16="http://schemas.microsoft.com/office/drawing/2014/main" id="{AA4B344E-6D5A-EAC0-B1BE-2A6C3CDCF4D5}"/>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11">
              <a:extLst>
                <a:ext uri="{FF2B5EF4-FFF2-40B4-BE49-F238E27FC236}">
                  <a16:creationId xmlns:a16="http://schemas.microsoft.com/office/drawing/2014/main" id="{EAAE6CA3-CB5F-F227-85A0-E3DF53FAC7F7}"/>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12">
              <a:extLst>
                <a:ext uri="{FF2B5EF4-FFF2-40B4-BE49-F238E27FC236}">
                  <a16:creationId xmlns:a16="http://schemas.microsoft.com/office/drawing/2014/main" id="{40F3E652-75A6-5538-725A-AE18CCBAB251}"/>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3">
              <a:extLst>
                <a:ext uri="{FF2B5EF4-FFF2-40B4-BE49-F238E27FC236}">
                  <a16:creationId xmlns:a16="http://schemas.microsoft.com/office/drawing/2014/main" id="{F69373DE-A488-918C-105D-325F64883165}"/>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14">
              <a:extLst>
                <a:ext uri="{FF2B5EF4-FFF2-40B4-BE49-F238E27FC236}">
                  <a16:creationId xmlns:a16="http://schemas.microsoft.com/office/drawing/2014/main" id="{692764BB-CC9E-770F-9AA1-76992BA6952C}"/>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5">
              <a:extLst>
                <a:ext uri="{FF2B5EF4-FFF2-40B4-BE49-F238E27FC236}">
                  <a16:creationId xmlns:a16="http://schemas.microsoft.com/office/drawing/2014/main" id="{EC7488EC-F7ED-FAF2-E901-7D83051F7183}"/>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6">
              <a:extLst>
                <a:ext uri="{FF2B5EF4-FFF2-40B4-BE49-F238E27FC236}">
                  <a16:creationId xmlns:a16="http://schemas.microsoft.com/office/drawing/2014/main" id="{4FC494C5-83B7-7A5C-BDE6-FBCD8BB31B68}"/>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7">
              <a:extLst>
                <a:ext uri="{FF2B5EF4-FFF2-40B4-BE49-F238E27FC236}">
                  <a16:creationId xmlns:a16="http://schemas.microsoft.com/office/drawing/2014/main" id="{5302D719-0182-0A06-BE86-ACC7072365CB}"/>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8">
              <a:extLst>
                <a:ext uri="{FF2B5EF4-FFF2-40B4-BE49-F238E27FC236}">
                  <a16:creationId xmlns:a16="http://schemas.microsoft.com/office/drawing/2014/main" id="{01D9FDA4-D22E-BD56-A2B0-735D185A0BC6}"/>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9">
              <a:extLst>
                <a:ext uri="{FF2B5EF4-FFF2-40B4-BE49-F238E27FC236}">
                  <a16:creationId xmlns:a16="http://schemas.microsoft.com/office/drawing/2014/main" id="{DBF8E79C-0576-A262-6CC2-59CBAA188B23}"/>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0">
              <a:extLst>
                <a:ext uri="{FF2B5EF4-FFF2-40B4-BE49-F238E27FC236}">
                  <a16:creationId xmlns:a16="http://schemas.microsoft.com/office/drawing/2014/main" id="{26AF7A6E-294B-143E-83A0-3F960EFC6D3B}"/>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1">
              <a:extLst>
                <a:ext uri="{FF2B5EF4-FFF2-40B4-BE49-F238E27FC236}">
                  <a16:creationId xmlns:a16="http://schemas.microsoft.com/office/drawing/2014/main" id="{46016E81-559B-3173-C37E-90A4F49A289C}"/>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22">
              <a:extLst>
                <a:ext uri="{FF2B5EF4-FFF2-40B4-BE49-F238E27FC236}">
                  <a16:creationId xmlns:a16="http://schemas.microsoft.com/office/drawing/2014/main" id="{D31AD9D3-E36A-5A18-2142-D13BCACF3CF1}"/>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23">
              <a:extLst>
                <a:ext uri="{FF2B5EF4-FFF2-40B4-BE49-F238E27FC236}">
                  <a16:creationId xmlns:a16="http://schemas.microsoft.com/office/drawing/2014/main" id="{AD87C097-FF45-5B2C-955E-9E427C2AC0EB}"/>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24">
              <a:extLst>
                <a:ext uri="{FF2B5EF4-FFF2-40B4-BE49-F238E27FC236}">
                  <a16:creationId xmlns:a16="http://schemas.microsoft.com/office/drawing/2014/main" id="{D9591E0C-DECC-9F2F-4CAC-DB1B0F9ED671}"/>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5">
              <a:extLst>
                <a:ext uri="{FF2B5EF4-FFF2-40B4-BE49-F238E27FC236}">
                  <a16:creationId xmlns:a16="http://schemas.microsoft.com/office/drawing/2014/main" id="{D41CB0B3-2A12-FEEC-6984-930F07205151}"/>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6">
              <a:extLst>
                <a:ext uri="{FF2B5EF4-FFF2-40B4-BE49-F238E27FC236}">
                  <a16:creationId xmlns:a16="http://schemas.microsoft.com/office/drawing/2014/main" id="{DACCD58B-A0A0-6116-295E-17241726BDA3}"/>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7">
              <a:extLst>
                <a:ext uri="{FF2B5EF4-FFF2-40B4-BE49-F238E27FC236}">
                  <a16:creationId xmlns:a16="http://schemas.microsoft.com/office/drawing/2014/main" id="{5FA26B45-C78C-4203-F123-C3B66AF9FA0B}"/>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8">
              <a:extLst>
                <a:ext uri="{FF2B5EF4-FFF2-40B4-BE49-F238E27FC236}">
                  <a16:creationId xmlns:a16="http://schemas.microsoft.com/office/drawing/2014/main" id="{946B06CE-40D1-5FA4-FFBC-4F47EB28DBD0}"/>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9">
              <a:extLst>
                <a:ext uri="{FF2B5EF4-FFF2-40B4-BE49-F238E27FC236}">
                  <a16:creationId xmlns:a16="http://schemas.microsoft.com/office/drawing/2014/main" id="{C21DC669-ABCA-CC44-41CE-67188D54DF2D}"/>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30">
              <a:extLst>
                <a:ext uri="{FF2B5EF4-FFF2-40B4-BE49-F238E27FC236}">
                  <a16:creationId xmlns:a16="http://schemas.microsoft.com/office/drawing/2014/main" id="{B5C36B73-E639-216F-551C-BF3CC0C3F036}"/>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31">
              <a:extLst>
                <a:ext uri="{FF2B5EF4-FFF2-40B4-BE49-F238E27FC236}">
                  <a16:creationId xmlns:a16="http://schemas.microsoft.com/office/drawing/2014/main" id="{85ED2154-5760-4AC4-443A-BA76DEC62508}"/>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32">
              <a:extLst>
                <a:ext uri="{FF2B5EF4-FFF2-40B4-BE49-F238E27FC236}">
                  <a16:creationId xmlns:a16="http://schemas.microsoft.com/office/drawing/2014/main" id="{F14E03DF-84A2-23DC-C50B-B15D02398F4A}"/>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33">
              <a:extLst>
                <a:ext uri="{FF2B5EF4-FFF2-40B4-BE49-F238E27FC236}">
                  <a16:creationId xmlns:a16="http://schemas.microsoft.com/office/drawing/2014/main" id="{8DF44278-5389-6AD1-46DB-EF9D9866B587}"/>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34">
              <a:extLst>
                <a:ext uri="{FF2B5EF4-FFF2-40B4-BE49-F238E27FC236}">
                  <a16:creationId xmlns:a16="http://schemas.microsoft.com/office/drawing/2014/main" id="{4AC22133-BC30-71D0-858D-8C4E432AAB98}"/>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5">
              <a:extLst>
                <a:ext uri="{FF2B5EF4-FFF2-40B4-BE49-F238E27FC236}">
                  <a16:creationId xmlns:a16="http://schemas.microsoft.com/office/drawing/2014/main" id="{9A677785-B25D-5427-962D-68F941B9B641}"/>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6">
              <a:extLst>
                <a:ext uri="{FF2B5EF4-FFF2-40B4-BE49-F238E27FC236}">
                  <a16:creationId xmlns:a16="http://schemas.microsoft.com/office/drawing/2014/main" id="{DB6D654E-8991-9318-AC07-C75D0A60E655}"/>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5F242487-E813-9EB0-61AB-1B988EC89BA0}"/>
              </a:ext>
            </a:extLst>
          </p:cNvPr>
          <p:cNvSpPr txBox="1"/>
          <p:nvPr/>
        </p:nvSpPr>
        <p:spPr>
          <a:xfrm>
            <a:off x="1475509" y="581891"/>
            <a:ext cx="10183091" cy="584775"/>
          </a:xfrm>
          <a:prstGeom prst="rect">
            <a:avLst/>
          </a:prstGeom>
          <a:noFill/>
        </p:spPr>
        <p:txBody>
          <a:bodyPr wrap="square" rtlCol="0">
            <a:spAutoFit/>
          </a:bodyPr>
          <a:lstStyle/>
          <a:p>
            <a:pPr algn="ctr"/>
            <a:r>
              <a:rPr lang="en-GB" sz="3200" b="1" dirty="0">
                <a:solidFill>
                  <a:srgbClr val="FF0000"/>
                </a:solidFill>
                <a:latin typeface="Bradley Hand ITC" panose="03070402050302030203" pitchFamily="66" charset="0"/>
                <a:ea typeface="Arial" panose="020B0604020202020204" pitchFamily="34" charset="0"/>
              </a:rPr>
              <a:t>Conclusion</a:t>
            </a:r>
            <a:endParaRPr lang="en-US" sz="3200" dirty="0"/>
          </a:p>
        </p:txBody>
      </p:sp>
      <p:sp>
        <p:nvSpPr>
          <p:cNvPr id="3" name="TextBox 2">
            <a:extLst>
              <a:ext uri="{FF2B5EF4-FFF2-40B4-BE49-F238E27FC236}">
                <a16:creationId xmlns:a16="http://schemas.microsoft.com/office/drawing/2014/main" id="{CC6796F3-707B-BE87-EB51-24BDFF2654E4}"/>
              </a:ext>
            </a:extLst>
          </p:cNvPr>
          <p:cNvSpPr txBox="1"/>
          <p:nvPr/>
        </p:nvSpPr>
        <p:spPr>
          <a:xfrm>
            <a:off x="561108" y="1267691"/>
            <a:ext cx="8205026" cy="4247317"/>
          </a:xfrm>
          <a:prstGeom prst="rect">
            <a:avLst/>
          </a:prstGeom>
          <a:noFill/>
        </p:spPr>
        <p:txBody>
          <a:bodyPr wrap="square" rtlCol="0">
            <a:spAutoFit/>
          </a:bodyPr>
          <a:lstStyle/>
          <a:p>
            <a:r>
              <a:rPr lang="en-GB" sz="1800" dirty="0">
                <a:effectLst/>
                <a:latin typeface="Bookman Old Style" panose="02050604050505020204" pitchFamily="18" charset="0"/>
                <a:ea typeface="Arial" panose="020B0604020202020204" pitchFamily="34" charset="0"/>
              </a:rPr>
              <a:t>The Women’s Voice and Leadership Nigeria project has been impactful in Cross River State, guided by stakeholder engagement, capacity building, and a strong policy framework, </a:t>
            </a:r>
            <a:r>
              <a:rPr lang="en-GB" dirty="0">
                <a:latin typeface="Bookman Old Style" panose="02050604050505020204" pitchFamily="18" charset="0"/>
                <a:ea typeface="Arial" panose="020B0604020202020204" pitchFamily="34" charset="0"/>
              </a:rPr>
              <a:t>have </a:t>
            </a:r>
            <a:r>
              <a:rPr lang="en-GB" sz="1800" dirty="0">
                <a:effectLst/>
                <a:latin typeface="Bookman Old Style" panose="02050604050505020204" pitchFamily="18" charset="0"/>
                <a:ea typeface="Arial" panose="020B0604020202020204" pitchFamily="34" charset="0"/>
              </a:rPr>
              <a:t>ensured the continued success of women economic empowerment, women's political participation and prevention of gender based violence against women and girls in </a:t>
            </a:r>
            <a:r>
              <a:rPr lang="en-GB" dirty="0">
                <a:latin typeface="Bookman Old Style" panose="02050604050505020204" pitchFamily="18" charset="0"/>
                <a:ea typeface="Arial" panose="020B0604020202020204" pitchFamily="34" charset="0"/>
              </a:rPr>
              <a:t>the </a:t>
            </a:r>
            <a:r>
              <a:rPr lang="en-GB" sz="1800" dirty="0">
                <a:effectLst/>
                <a:latin typeface="Bookman Old Style" panose="02050604050505020204" pitchFamily="18" charset="0"/>
                <a:ea typeface="Arial" panose="020B0604020202020204" pitchFamily="34" charset="0"/>
              </a:rPr>
              <a:t>State. </a:t>
            </a:r>
            <a:endParaRPr lang="en-US" sz="1800" dirty="0">
              <a:effectLst/>
              <a:latin typeface="Bookman Old Style" panose="02050604050505020204" pitchFamily="18" charset="0"/>
              <a:ea typeface="Arial" panose="020B0604020202020204" pitchFamily="34" charset="0"/>
            </a:endParaRPr>
          </a:p>
          <a:p>
            <a:pPr algn="just"/>
            <a:r>
              <a:rPr lang="en-GB" sz="1800" dirty="0">
                <a:effectLst/>
                <a:latin typeface="Bookman Old Style" panose="02050604050505020204" pitchFamily="18" charset="0"/>
                <a:ea typeface="Arial" panose="020B0604020202020204" pitchFamily="34" charset="0"/>
              </a:rPr>
              <a:t>Investing in capacity building, policy enhancement, community engagement, and monitoring mechanisms are needed to sustain the project. The winding down of the WVL project is not an end to itself but a transition to a new phase of </a:t>
            </a:r>
            <a:r>
              <a:rPr lang="en-GB" dirty="0">
                <a:latin typeface="Bookman Old Style" panose="02050604050505020204" pitchFamily="18" charset="0"/>
                <a:ea typeface="Arial" panose="020B0604020202020204" pitchFamily="34" charset="0"/>
              </a:rPr>
              <a:t>major impact. </a:t>
            </a:r>
            <a:r>
              <a:rPr lang="en-GB" sz="1800" dirty="0">
                <a:effectLst/>
                <a:latin typeface="Bookman Old Style" panose="02050604050505020204" pitchFamily="18" charset="0"/>
                <a:ea typeface="Arial" panose="020B0604020202020204" pitchFamily="34" charset="0"/>
              </a:rPr>
              <a:t>By prioritizing this initiative, Cross River State can continue to empower women, promote gender equality, and foster a more inclusive political landscape. The sustainability of the project will contribute to the long-term development and empowerment of women in Cross River State.</a:t>
            </a:r>
            <a:endParaRPr lang="en-US" sz="1800" dirty="0">
              <a:effectLst/>
              <a:latin typeface="Bookman Old Style" panose="02050604050505020204" pitchFamily="18" charset="0"/>
              <a:ea typeface="Arial" panose="020B0604020202020204" pitchFamily="34" charset="0"/>
            </a:endParaRPr>
          </a:p>
          <a:p>
            <a:endParaRPr lang="en-US" dirty="0">
              <a:latin typeface="Bookman Old Style" panose="02050604050505020204" pitchFamily="18" charset="0"/>
            </a:endParaRPr>
          </a:p>
        </p:txBody>
      </p:sp>
      <p:pic>
        <p:nvPicPr>
          <p:cNvPr id="4" name="Picture 3">
            <a:extLst>
              <a:ext uri="{FF2B5EF4-FFF2-40B4-BE49-F238E27FC236}">
                <a16:creationId xmlns:a16="http://schemas.microsoft.com/office/drawing/2014/main" id="{06C77500-0CC8-DA69-1B41-C9FB75986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2302454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A7406C6-6898-1BC9-B2F0-0D4AEAA3E9C0}"/>
              </a:ext>
            </a:extLst>
          </p:cNvPr>
          <p:cNvGrpSpPr/>
          <p:nvPr/>
        </p:nvGrpSpPr>
        <p:grpSpPr>
          <a:xfrm>
            <a:off x="5873034" y="-14628"/>
            <a:ext cx="5724680" cy="6219640"/>
            <a:chOff x="7203068" y="-14628"/>
            <a:chExt cx="5724680" cy="6219640"/>
          </a:xfrm>
        </p:grpSpPr>
        <p:sp>
          <p:nvSpPr>
            <p:cNvPr id="5" name="Triangle 10">
              <a:extLst>
                <a:ext uri="{FF2B5EF4-FFF2-40B4-BE49-F238E27FC236}">
                  <a16:creationId xmlns:a16="http://schemas.microsoft.com/office/drawing/2014/main" id="{08BC3F37-8F22-A30A-E37F-82D483EFF24E}"/>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11">
              <a:extLst>
                <a:ext uri="{FF2B5EF4-FFF2-40B4-BE49-F238E27FC236}">
                  <a16:creationId xmlns:a16="http://schemas.microsoft.com/office/drawing/2014/main" id="{540FA0ED-4958-887F-17F7-49A855BCF05D}"/>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12">
              <a:extLst>
                <a:ext uri="{FF2B5EF4-FFF2-40B4-BE49-F238E27FC236}">
                  <a16:creationId xmlns:a16="http://schemas.microsoft.com/office/drawing/2014/main" id="{3764E49E-3B70-B17E-35B1-EEC031C85F89}"/>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13">
              <a:extLst>
                <a:ext uri="{FF2B5EF4-FFF2-40B4-BE49-F238E27FC236}">
                  <a16:creationId xmlns:a16="http://schemas.microsoft.com/office/drawing/2014/main" id="{1B1FF983-85C6-0E33-5627-39228ECEEFC4}"/>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4">
              <a:extLst>
                <a:ext uri="{FF2B5EF4-FFF2-40B4-BE49-F238E27FC236}">
                  <a16:creationId xmlns:a16="http://schemas.microsoft.com/office/drawing/2014/main" id="{4EAC5578-8590-65CC-1D5C-2C927FE07205}"/>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15">
              <a:extLst>
                <a:ext uri="{FF2B5EF4-FFF2-40B4-BE49-F238E27FC236}">
                  <a16:creationId xmlns:a16="http://schemas.microsoft.com/office/drawing/2014/main" id="{5C03D8FA-26C8-C0B8-29CE-A60CAC88CEDB}"/>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6">
              <a:extLst>
                <a:ext uri="{FF2B5EF4-FFF2-40B4-BE49-F238E27FC236}">
                  <a16:creationId xmlns:a16="http://schemas.microsoft.com/office/drawing/2014/main" id="{686A93AF-6F76-4A4F-737D-EDC72375B358}"/>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7">
              <a:extLst>
                <a:ext uri="{FF2B5EF4-FFF2-40B4-BE49-F238E27FC236}">
                  <a16:creationId xmlns:a16="http://schemas.microsoft.com/office/drawing/2014/main" id="{4DF8DE8C-8A62-97BE-1680-58773B5DE246}"/>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8">
              <a:extLst>
                <a:ext uri="{FF2B5EF4-FFF2-40B4-BE49-F238E27FC236}">
                  <a16:creationId xmlns:a16="http://schemas.microsoft.com/office/drawing/2014/main" id="{B2D4E1A7-C95A-C899-E9A3-129802BB6A6D}"/>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9">
              <a:extLst>
                <a:ext uri="{FF2B5EF4-FFF2-40B4-BE49-F238E27FC236}">
                  <a16:creationId xmlns:a16="http://schemas.microsoft.com/office/drawing/2014/main" id="{192247E3-F7B0-5B44-A03D-9326618037F1}"/>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20">
              <a:extLst>
                <a:ext uri="{FF2B5EF4-FFF2-40B4-BE49-F238E27FC236}">
                  <a16:creationId xmlns:a16="http://schemas.microsoft.com/office/drawing/2014/main" id="{A12C5E04-B29A-4B36-9E0D-E1D1613A2BE4}"/>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1">
              <a:extLst>
                <a:ext uri="{FF2B5EF4-FFF2-40B4-BE49-F238E27FC236}">
                  <a16:creationId xmlns:a16="http://schemas.microsoft.com/office/drawing/2014/main" id="{9764354B-ED88-3633-C226-A96CEF6B5CFD}"/>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2">
              <a:extLst>
                <a:ext uri="{FF2B5EF4-FFF2-40B4-BE49-F238E27FC236}">
                  <a16:creationId xmlns:a16="http://schemas.microsoft.com/office/drawing/2014/main" id="{B8CCA0A8-CE71-D966-2E5A-E0008F1705F9}"/>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23">
              <a:extLst>
                <a:ext uri="{FF2B5EF4-FFF2-40B4-BE49-F238E27FC236}">
                  <a16:creationId xmlns:a16="http://schemas.microsoft.com/office/drawing/2014/main" id="{331DA4CC-D765-7021-FD3B-D95F2B36D93C}"/>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24">
              <a:extLst>
                <a:ext uri="{FF2B5EF4-FFF2-40B4-BE49-F238E27FC236}">
                  <a16:creationId xmlns:a16="http://schemas.microsoft.com/office/drawing/2014/main" id="{02477910-C05A-43A7-D76A-8E7F9DE745A4}"/>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25">
              <a:extLst>
                <a:ext uri="{FF2B5EF4-FFF2-40B4-BE49-F238E27FC236}">
                  <a16:creationId xmlns:a16="http://schemas.microsoft.com/office/drawing/2014/main" id="{34C6063F-C576-1850-C236-0DF5BA5BD487}"/>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6">
              <a:extLst>
                <a:ext uri="{FF2B5EF4-FFF2-40B4-BE49-F238E27FC236}">
                  <a16:creationId xmlns:a16="http://schemas.microsoft.com/office/drawing/2014/main" id="{C2739BE4-1C2F-6200-D7C3-241403CC903B}"/>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7">
              <a:extLst>
                <a:ext uri="{FF2B5EF4-FFF2-40B4-BE49-F238E27FC236}">
                  <a16:creationId xmlns:a16="http://schemas.microsoft.com/office/drawing/2014/main" id="{1F94CE75-BB91-4ABA-FFF1-69F29494BE89}"/>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8">
              <a:extLst>
                <a:ext uri="{FF2B5EF4-FFF2-40B4-BE49-F238E27FC236}">
                  <a16:creationId xmlns:a16="http://schemas.microsoft.com/office/drawing/2014/main" id="{9CD0E8C3-811A-8A72-82C0-7D6AFE5DEAB9}"/>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9">
              <a:extLst>
                <a:ext uri="{FF2B5EF4-FFF2-40B4-BE49-F238E27FC236}">
                  <a16:creationId xmlns:a16="http://schemas.microsoft.com/office/drawing/2014/main" id="{89907F78-D6C4-D382-1CB9-F975EC825233}"/>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30">
              <a:extLst>
                <a:ext uri="{FF2B5EF4-FFF2-40B4-BE49-F238E27FC236}">
                  <a16:creationId xmlns:a16="http://schemas.microsoft.com/office/drawing/2014/main" id="{BFDC370A-2DBC-50F4-9547-C689701AA95C}"/>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31">
              <a:extLst>
                <a:ext uri="{FF2B5EF4-FFF2-40B4-BE49-F238E27FC236}">
                  <a16:creationId xmlns:a16="http://schemas.microsoft.com/office/drawing/2014/main" id="{CD3A6452-CAEF-B6C1-78C6-359BEC359319}"/>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32">
              <a:extLst>
                <a:ext uri="{FF2B5EF4-FFF2-40B4-BE49-F238E27FC236}">
                  <a16:creationId xmlns:a16="http://schemas.microsoft.com/office/drawing/2014/main" id="{1CF94665-6A8D-D262-6826-18202EFC3B04}"/>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33">
              <a:extLst>
                <a:ext uri="{FF2B5EF4-FFF2-40B4-BE49-F238E27FC236}">
                  <a16:creationId xmlns:a16="http://schemas.microsoft.com/office/drawing/2014/main" id="{35BDFFAA-9C77-BDDA-200C-927F895D8B7B}"/>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34">
              <a:extLst>
                <a:ext uri="{FF2B5EF4-FFF2-40B4-BE49-F238E27FC236}">
                  <a16:creationId xmlns:a16="http://schemas.microsoft.com/office/drawing/2014/main" id="{E0FCCB99-7C2C-7C9B-1F18-C1B639C8C325}"/>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35">
              <a:extLst>
                <a:ext uri="{FF2B5EF4-FFF2-40B4-BE49-F238E27FC236}">
                  <a16:creationId xmlns:a16="http://schemas.microsoft.com/office/drawing/2014/main" id="{F65A8C61-CD10-4CF3-EDDD-B3CE8A20D6BC}"/>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6">
              <a:extLst>
                <a:ext uri="{FF2B5EF4-FFF2-40B4-BE49-F238E27FC236}">
                  <a16:creationId xmlns:a16="http://schemas.microsoft.com/office/drawing/2014/main" id="{3A1AEC39-3B53-FD4C-D881-742885786F23}"/>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428E16EF-BDD9-5986-E159-C9F52F097829}"/>
              </a:ext>
            </a:extLst>
          </p:cNvPr>
          <p:cNvSpPr txBox="1"/>
          <p:nvPr/>
        </p:nvSpPr>
        <p:spPr>
          <a:xfrm>
            <a:off x="1330036" y="207815"/>
            <a:ext cx="7502237" cy="584775"/>
          </a:xfrm>
          <a:prstGeom prst="rect">
            <a:avLst/>
          </a:prstGeom>
          <a:noFill/>
        </p:spPr>
        <p:txBody>
          <a:bodyPr wrap="square" rtlCol="0">
            <a:spAutoFit/>
          </a:bodyPr>
          <a:lstStyle/>
          <a:p>
            <a:pPr algn="ctr"/>
            <a:r>
              <a:rPr lang="en-GB" sz="3200" b="1" dirty="0">
                <a:solidFill>
                  <a:srgbClr val="FF0000"/>
                </a:solidFill>
                <a:latin typeface="Bradley Hand ITC" panose="03070402050302030203" pitchFamily="66" charset="0"/>
              </a:rPr>
              <a:t>Appendices</a:t>
            </a:r>
            <a:endParaRPr lang="en-US" sz="3200" dirty="0"/>
          </a:p>
        </p:txBody>
      </p:sp>
      <p:pic>
        <p:nvPicPr>
          <p:cNvPr id="3" name="Picture 2">
            <a:extLst>
              <a:ext uri="{FF2B5EF4-FFF2-40B4-BE49-F238E27FC236}">
                <a16:creationId xmlns:a16="http://schemas.microsoft.com/office/drawing/2014/main" id="{44E7EFB9-B2E9-5043-7EAB-6C3C939B7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pic>
        <p:nvPicPr>
          <p:cNvPr id="33" name="Picture 32">
            <a:extLst>
              <a:ext uri="{FF2B5EF4-FFF2-40B4-BE49-F238E27FC236}">
                <a16:creationId xmlns:a16="http://schemas.microsoft.com/office/drawing/2014/main" id="{4E9060E9-6303-05DB-4C9E-8493F3D49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20" y="843149"/>
            <a:ext cx="5047859" cy="2585851"/>
          </a:xfrm>
          <a:prstGeom prst="rect">
            <a:avLst/>
          </a:prstGeom>
        </p:spPr>
      </p:pic>
      <p:pic>
        <p:nvPicPr>
          <p:cNvPr id="37" name="Picture 36">
            <a:extLst>
              <a:ext uri="{FF2B5EF4-FFF2-40B4-BE49-F238E27FC236}">
                <a16:creationId xmlns:a16="http://schemas.microsoft.com/office/drawing/2014/main" id="{1FFC8855-8BCA-7B0E-0410-15E694BBF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809" y="889795"/>
            <a:ext cx="5229646" cy="2521022"/>
          </a:xfrm>
          <a:prstGeom prst="rect">
            <a:avLst/>
          </a:prstGeom>
        </p:spPr>
      </p:pic>
      <p:pic>
        <p:nvPicPr>
          <p:cNvPr id="41" name="Picture 40">
            <a:extLst>
              <a:ext uri="{FF2B5EF4-FFF2-40B4-BE49-F238E27FC236}">
                <a16:creationId xmlns:a16="http://schemas.microsoft.com/office/drawing/2014/main" id="{0A9096BB-B64B-7627-CA96-D8A5A3747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973" y="3531344"/>
            <a:ext cx="4988878" cy="2536946"/>
          </a:xfrm>
          <a:prstGeom prst="rect">
            <a:avLst/>
          </a:prstGeom>
        </p:spPr>
      </p:pic>
      <p:pic>
        <p:nvPicPr>
          <p:cNvPr id="42" name="Picture 41">
            <a:extLst>
              <a:ext uri="{FF2B5EF4-FFF2-40B4-BE49-F238E27FC236}">
                <a16:creationId xmlns:a16="http://schemas.microsoft.com/office/drawing/2014/main" id="{7995B7CC-530E-8D25-29B0-4C659BE65E04}"/>
              </a:ext>
            </a:extLst>
          </p:cNvPr>
          <p:cNvPicPr/>
          <p:nvPr/>
        </p:nvPicPr>
        <p:blipFill>
          <a:blip r:embed="rId6" cstate="print"/>
          <a:srcRect/>
          <a:stretch/>
        </p:blipFill>
        <p:spPr>
          <a:xfrm>
            <a:off x="5921809" y="3551068"/>
            <a:ext cx="5229646" cy="2488400"/>
          </a:xfrm>
          <a:prstGeom prst="rect">
            <a:avLst/>
          </a:prstGeom>
          <a:ln>
            <a:noFill/>
          </a:ln>
        </p:spPr>
      </p:pic>
    </p:spTree>
    <p:extLst>
      <p:ext uri="{BB962C8B-B14F-4D97-AF65-F5344CB8AC3E}">
        <p14:creationId xmlns:p14="http://schemas.microsoft.com/office/powerpoint/2010/main" val="2289417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E442EF-0822-C96E-58FC-7DBBBE5A77B2}"/>
              </a:ext>
            </a:extLst>
          </p:cNvPr>
          <p:cNvPicPr>
            <a:picLocks noChangeAspect="1"/>
          </p:cNvPicPr>
          <p:nvPr/>
        </p:nvPicPr>
        <p:blipFill>
          <a:blip r:embed="rId2"/>
          <a:stretch>
            <a:fillRect/>
          </a:stretch>
        </p:blipFill>
        <p:spPr>
          <a:xfrm>
            <a:off x="6404148" y="194684"/>
            <a:ext cx="4591050" cy="2943371"/>
          </a:xfrm>
          <a:prstGeom prst="rect">
            <a:avLst/>
          </a:prstGeom>
        </p:spPr>
      </p:pic>
      <p:pic>
        <p:nvPicPr>
          <p:cNvPr id="3" name="Picture 2">
            <a:extLst>
              <a:ext uri="{FF2B5EF4-FFF2-40B4-BE49-F238E27FC236}">
                <a16:creationId xmlns:a16="http://schemas.microsoft.com/office/drawing/2014/main" id="{60CC5275-62EA-9A48-3874-B6CD754ADC39}"/>
              </a:ext>
            </a:extLst>
          </p:cNvPr>
          <p:cNvPicPr>
            <a:picLocks noChangeAspect="1"/>
          </p:cNvPicPr>
          <p:nvPr/>
        </p:nvPicPr>
        <p:blipFill>
          <a:blip r:embed="rId3"/>
          <a:stretch>
            <a:fillRect/>
          </a:stretch>
        </p:blipFill>
        <p:spPr>
          <a:xfrm>
            <a:off x="6404148" y="3286312"/>
            <a:ext cx="4591050" cy="2733404"/>
          </a:xfrm>
          <a:prstGeom prst="rect">
            <a:avLst/>
          </a:prstGeom>
        </p:spPr>
      </p:pic>
      <p:pic>
        <p:nvPicPr>
          <p:cNvPr id="5" name="Picture 4">
            <a:extLst>
              <a:ext uri="{FF2B5EF4-FFF2-40B4-BE49-F238E27FC236}">
                <a16:creationId xmlns:a16="http://schemas.microsoft.com/office/drawing/2014/main" id="{538D7F18-B521-A176-46AC-C14BDF6D4054}"/>
              </a:ext>
            </a:extLst>
          </p:cNvPr>
          <p:cNvPicPr>
            <a:picLocks noChangeAspect="1"/>
          </p:cNvPicPr>
          <p:nvPr/>
        </p:nvPicPr>
        <p:blipFill>
          <a:blip r:embed="rId4"/>
          <a:stretch>
            <a:fillRect/>
          </a:stretch>
        </p:blipFill>
        <p:spPr>
          <a:xfrm>
            <a:off x="1562100" y="194684"/>
            <a:ext cx="4842048" cy="3091627"/>
          </a:xfrm>
          <a:prstGeom prst="rect">
            <a:avLst/>
          </a:prstGeom>
          <a:effectLst>
            <a:softEdge rad="228600"/>
          </a:effectLst>
        </p:spPr>
      </p:pic>
      <p:pic>
        <p:nvPicPr>
          <p:cNvPr id="6" name="Picture 5">
            <a:extLst>
              <a:ext uri="{FF2B5EF4-FFF2-40B4-BE49-F238E27FC236}">
                <a16:creationId xmlns:a16="http://schemas.microsoft.com/office/drawing/2014/main" id="{8D35589A-3E08-52F0-6B14-F0E9BE8D6D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7599" y="3314106"/>
            <a:ext cx="4591050" cy="2733403"/>
          </a:xfrm>
          <a:prstGeom prst="rect">
            <a:avLst/>
          </a:prstGeom>
          <a:noFill/>
          <a:ln>
            <a:noFill/>
          </a:ln>
        </p:spPr>
      </p:pic>
      <p:pic>
        <p:nvPicPr>
          <p:cNvPr id="4" name="Picture 3">
            <a:extLst>
              <a:ext uri="{FF2B5EF4-FFF2-40B4-BE49-F238E27FC236}">
                <a16:creationId xmlns:a16="http://schemas.microsoft.com/office/drawing/2014/main" id="{9763BE3E-C7F6-12E4-6D99-8C6A13C4D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Tree>
    <p:extLst>
      <p:ext uri="{BB962C8B-B14F-4D97-AF65-F5344CB8AC3E}">
        <p14:creationId xmlns:p14="http://schemas.microsoft.com/office/powerpoint/2010/main" val="4117411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2506A2E0-0983-C4A5-CFE2-EA10F7740E7E}"/>
              </a:ext>
            </a:extLst>
          </p:cNvPr>
          <p:cNvPicPr>
            <a:picLocks noChangeAspect="1"/>
          </p:cNvPicPr>
          <p:nvPr/>
        </p:nvPicPr>
        <p:blipFill>
          <a:blip r:embed="rId2"/>
          <a:stretch>
            <a:fillRect/>
          </a:stretch>
        </p:blipFill>
        <p:spPr>
          <a:xfrm>
            <a:off x="7107105" y="255512"/>
            <a:ext cx="4997547" cy="6042008"/>
          </a:xfrm>
          <a:prstGeom prst="rect">
            <a:avLst/>
          </a:prstGeom>
        </p:spPr>
      </p:pic>
      <p:pic>
        <p:nvPicPr>
          <p:cNvPr id="2" name="Picture 1">
            <a:extLst>
              <a:ext uri="{FF2B5EF4-FFF2-40B4-BE49-F238E27FC236}">
                <a16:creationId xmlns:a16="http://schemas.microsoft.com/office/drawing/2014/main" id="{6F6D41D8-232A-F92A-0945-A0B63B9E5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
        <p:nvSpPr>
          <p:cNvPr id="7" name="TextBox 6">
            <a:extLst>
              <a:ext uri="{FF2B5EF4-FFF2-40B4-BE49-F238E27FC236}">
                <a16:creationId xmlns:a16="http://schemas.microsoft.com/office/drawing/2014/main" id="{5B062941-CDC5-3AA9-D74B-7679999CED57}"/>
              </a:ext>
            </a:extLst>
          </p:cNvPr>
          <p:cNvSpPr txBox="1"/>
          <p:nvPr/>
        </p:nvSpPr>
        <p:spPr>
          <a:xfrm>
            <a:off x="540327" y="33644"/>
            <a:ext cx="11492346" cy="6669518"/>
          </a:xfrm>
          <a:prstGeom prst="rect">
            <a:avLst/>
          </a:prstGeom>
          <a:noFill/>
        </p:spPr>
        <p:txBody>
          <a:bodyPr wrap="square" rtlCol="0">
            <a:spAutoFit/>
          </a:bodyPr>
          <a:lstStyle/>
          <a:p>
            <a:pPr algn="ctr">
              <a:lnSpc>
                <a:spcPct val="115000"/>
              </a:lnSpc>
            </a:pPr>
            <a:r>
              <a:rPr lang="en-GB" sz="3200" b="1" dirty="0">
                <a:solidFill>
                  <a:srgbClr val="FF0000"/>
                </a:solidFill>
                <a:latin typeface="Bradley Hand ITC" panose="03070402050302030203" pitchFamily="66" charset="0"/>
                <a:ea typeface="Arial" panose="020B0604020202020204" pitchFamily="34" charset="0"/>
              </a:rPr>
              <a:t>Acknowledgement:</a:t>
            </a:r>
            <a:endParaRPr lang="en-GB" sz="3200" dirty="0">
              <a:effectLst/>
              <a:latin typeface="Bradley Hand ITC" panose="03070402050302030203" pitchFamily="66" charset="0"/>
              <a:ea typeface="Arial" panose="020B0604020202020204" pitchFamily="34" charset="0"/>
            </a:endParaRPr>
          </a:p>
          <a:p>
            <a:pPr marL="0" marR="0" algn="just">
              <a:lnSpc>
                <a:spcPct val="115000"/>
              </a:lnSpc>
              <a:spcBef>
                <a:spcPts val="0"/>
              </a:spcBef>
              <a:spcAft>
                <a:spcPts val="0"/>
              </a:spcAft>
            </a:pPr>
            <a:r>
              <a:rPr lang="en-GB" sz="1800" dirty="0">
                <a:effectLst/>
                <a:latin typeface="Bookman Old Style" panose="02050604050505020204" pitchFamily="18" charset="0"/>
                <a:ea typeface="Arial" panose="020B0604020202020204" pitchFamily="34" charset="0"/>
              </a:rPr>
              <a:t>We express our sincere gratitude to the donors of the WVL-Nigeria project, Global Affairs Canada (GAC). The implementation of interventions with the grant from the WVL-Nigeria project has indeed contributed towards the enjoyment of Women and Girls and the advancement of Gender Equality in Nigeria  at different degrees and among a range of diverse populations even beyond the project’s focal states. Thank you.</a:t>
            </a:r>
            <a:endParaRPr lang="en-US" sz="1800" dirty="0">
              <a:effectLst/>
              <a:latin typeface="Bookman Old Style" panose="02050604050505020204" pitchFamily="18" charset="0"/>
              <a:ea typeface="Arial" panose="020B0604020202020204" pitchFamily="34" charset="0"/>
            </a:endParaRPr>
          </a:p>
          <a:p>
            <a:pPr marL="0" marR="0" algn="just">
              <a:lnSpc>
                <a:spcPct val="115000"/>
              </a:lnSpc>
              <a:spcBef>
                <a:spcPts val="0"/>
              </a:spcBef>
              <a:spcAft>
                <a:spcPts val="0"/>
              </a:spcAft>
            </a:pPr>
            <a:r>
              <a:rPr lang="en-GB" sz="1800" dirty="0">
                <a:effectLst/>
                <a:latin typeface="Bookman Old Style" panose="02050604050505020204" pitchFamily="18" charset="0"/>
                <a:ea typeface="Arial" panose="020B0604020202020204" pitchFamily="34" charset="0"/>
              </a:rPr>
              <a:t> </a:t>
            </a:r>
            <a:endParaRPr lang="en-US" sz="1800" dirty="0">
              <a:effectLst/>
              <a:latin typeface="Bookman Old Style" panose="02050604050505020204" pitchFamily="18" charset="0"/>
              <a:ea typeface="Arial" panose="020B0604020202020204" pitchFamily="34" charset="0"/>
            </a:endParaRPr>
          </a:p>
          <a:p>
            <a:pPr marL="0" marR="0" algn="just">
              <a:lnSpc>
                <a:spcPct val="115000"/>
              </a:lnSpc>
              <a:spcBef>
                <a:spcPts val="0"/>
              </a:spcBef>
              <a:spcAft>
                <a:spcPts val="0"/>
              </a:spcAft>
            </a:pPr>
            <a:r>
              <a:rPr lang="en-GB" sz="1800" dirty="0">
                <a:effectLst/>
                <a:latin typeface="Bookman Old Style" panose="02050604050505020204" pitchFamily="18" charset="0"/>
                <a:ea typeface="Arial" panose="020B0604020202020204" pitchFamily="34" charset="0"/>
              </a:rPr>
              <a:t>We acknowledge and appreciate the leadership and guidance of the ActionAid Nigeria team throughout the past 5 years. Nkechi </a:t>
            </a:r>
            <a:r>
              <a:rPr lang="en-GB" sz="1800" dirty="0" err="1">
                <a:effectLst/>
                <a:latin typeface="Bookman Old Style" panose="02050604050505020204" pitchFamily="18" charset="0"/>
                <a:ea typeface="Arial" panose="020B0604020202020204" pitchFamily="34" charset="0"/>
              </a:rPr>
              <a:t>Ilochi-Kanny</a:t>
            </a:r>
            <a:r>
              <a:rPr lang="en-GB" sz="1800" dirty="0">
                <a:effectLst/>
                <a:latin typeface="Bookman Old Style" panose="02050604050505020204" pitchFamily="18" charset="0"/>
                <a:ea typeface="Arial" panose="020B0604020202020204" pitchFamily="34" charset="0"/>
              </a:rPr>
              <a:t> former ActionAid Women’s Rights Programme Manager/WVL-Nigeria Project Manager and current Director, Resource Mobilization and Innovation Directorate who started this journey with us and laid a solid foundation for us all. </a:t>
            </a:r>
            <a:r>
              <a:rPr lang="en-GB" sz="1800" dirty="0" err="1">
                <a:effectLst/>
                <a:latin typeface="Bookman Old Style" panose="02050604050505020204" pitchFamily="18" charset="0"/>
                <a:ea typeface="Arial" panose="020B0604020202020204" pitchFamily="34" charset="0"/>
              </a:rPr>
              <a:t>Niri</a:t>
            </a:r>
            <a:r>
              <a:rPr lang="en-GB" sz="1800" dirty="0">
                <a:effectLst/>
                <a:latin typeface="Bookman Old Style" panose="02050604050505020204" pitchFamily="18" charset="0"/>
                <a:ea typeface="Arial" panose="020B0604020202020204" pitchFamily="34" charset="0"/>
              </a:rPr>
              <a:t> </a:t>
            </a:r>
            <a:r>
              <a:rPr lang="en-GB" sz="1800" dirty="0" err="1">
                <a:effectLst/>
                <a:latin typeface="Bookman Old Style" panose="02050604050505020204" pitchFamily="18" charset="0"/>
                <a:ea typeface="Arial" panose="020B0604020202020204" pitchFamily="34" charset="0"/>
              </a:rPr>
              <a:t>Goyit</a:t>
            </a:r>
            <a:r>
              <a:rPr lang="en-GB" sz="1800" dirty="0">
                <a:effectLst/>
                <a:latin typeface="Bookman Old Style" panose="02050604050505020204" pitchFamily="18" charset="0"/>
                <a:ea typeface="Arial" panose="020B0604020202020204" pitchFamily="34" charset="0"/>
              </a:rPr>
              <a:t> the current Women’s Rights Programme Manager and manger of the WVL-Nigeria project who built a firm structure on the foundation laid by her predecessor deepening and consolidating on the gains. Vivian </a:t>
            </a:r>
            <a:r>
              <a:rPr lang="en-GB" sz="1800" dirty="0" err="1">
                <a:effectLst/>
                <a:latin typeface="Bookman Old Style" panose="02050604050505020204" pitchFamily="18" charset="0"/>
                <a:ea typeface="Arial" panose="020B0604020202020204" pitchFamily="34" charset="0"/>
              </a:rPr>
              <a:t>Efem</a:t>
            </a:r>
            <a:r>
              <a:rPr lang="en-GB" sz="1800" dirty="0">
                <a:effectLst/>
                <a:latin typeface="Bookman Old Style" panose="02050604050505020204" pitchFamily="18" charset="0"/>
                <a:ea typeface="Arial" panose="020B0604020202020204" pitchFamily="34" charset="0"/>
              </a:rPr>
              <a:t>-Bassey, the Manager Projects &amp; Lagos office who also coordinates WVL partners in the Southern region, her consistent wide range of capacity building efforts, technical and moral support has contributed immensely in shaping us to the credible, effective and sustainable organizations that we are today.</a:t>
            </a:r>
            <a:endParaRPr lang="en-US" sz="1800" dirty="0">
              <a:effectLst/>
              <a:latin typeface="Bookman Old Style" panose="02050604050505020204" pitchFamily="18" charset="0"/>
              <a:ea typeface="Arial" panose="020B0604020202020204" pitchFamily="34" charset="0"/>
            </a:endParaRPr>
          </a:p>
          <a:p>
            <a:pPr marL="0" marR="0" algn="just">
              <a:lnSpc>
                <a:spcPct val="115000"/>
              </a:lnSpc>
              <a:spcBef>
                <a:spcPts val="0"/>
              </a:spcBef>
              <a:spcAft>
                <a:spcPts val="0"/>
              </a:spcAft>
            </a:pPr>
            <a:r>
              <a:rPr lang="en-GB" sz="1800" dirty="0">
                <a:effectLst/>
                <a:latin typeface="Bookman Old Style" panose="02050604050505020204" pitchFamily="18" charset="0"/>
                <a:ea typeface="Arial" panose="020B0604020202020204" pitchFamily="34" charset="0"/>
              </a:rPr>
              <a:t> </a:t>
            </a:r>
            <a:endParaRPr lang="en-US" sz="1800" dirty="0">
              <a:effectLst/>
              <a:latin typeface="Bookman Old Style" panose="02050604050505020204" pitchFamily="18" charset="0"/>
              <a:ea typeface="Arial" panose="020B0604020202020204" pitchFamily="34" charset="0"/>
            </a:endParaRPr>
          </a:p>
          <a:p>
            <a:pPr marL="0" marR="0" algn="just">
              <a:lnSpc>
                <a:spcPct val="115000"/>
              </a:lnSpc>
              <a:spcBef>
                <a:spcPts val="0"/>
              </a:spcBef>
              <a:spcAft>
                <a:spcPts val="0"/>
              </a:spcAft>
            </a:pPr>
            <a:r>
              <a:rPr lang="en-GB" sz="1800" dirty="0">
                <a:effectLst/>
                <a:latin typeface="Bookman Old Style" panose="02050604050505020204" pitchFamily="18" charset="0"/>
                <a:ea typeface="Arial" panose="020B0604020202020204" pitchFamily="34" charset="0"/>
              </a:rPr>
              <a:t> </a:t>
            </a:r>
            <a:endParaRPr lang="en-US" sz="1800" dirty="0">
              <a:effectLst/>
              <a:latin typeface="Bookman Old Style" panose="02050604050505020204" pitchFamily="18" charset="0"/>
              <a:ea typeface="Arial" panose="020B0604020202020204" pitchFamily="34" charset="0"/>
            </a:endParaRPr>
          </a:p>
          <a:p>
            <a:pPr algn="just"/>
            <a:endParaRPr lang="en-US" dirty="0">
              <a:latin typeface="Bookman Old Style" panose="02050604050505020204" pitchFamily="18" charset="0"/>
            </a:endParaRPr>
          </a:p>
        </p:txBody>
      </p:sp>
    </p:spTree>
    <p:extLst>
      <p:ext uri="{BB962C8B-B14F-4D97-AF65-F5344CB8AC3E}">
        <p14:creationId xmlns:p14="http://schemas.microsoft.com/office/powerpoint/2010/main" val="2885519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AE8829E1-B8E1-7458-0E66-61294300BD6D}"/>
              </a:ext>
            </a:extLst>
          </p:cNvPr>
          <p:cNvPicPr>
            <a:picLocks noChangeAspect="1"/>
          </p:cNvPicPr>
          <p:nvPr/>
        </p:nvPicPr>
        <p:blipFill>
          <a:blip r:embed="rId2"/>
          <a:stretch>
            <a:fillRect/>
          </a:stretch>
        </p:blipFill>
        <p:spPr>
          <a:xfrm>
            <a:off x="7107105" y="255512"/>
            <a:ext cx="4997547" cy="6042008"/>
          </a:xfrm>
          <a:prstGeom prst="rect">
            <a:avLst/>
          </a:prstGeom>
        </p:spPr>
      </p:pic>
      <p:sp>
        <p:nvSpPr>
          <p:cNvPr id="2" name="TextBox 1">
            <a:extLst>
              <a:ext uri="{FF2B5EF4-FFF2-40B4-BE49-F238E27FC236}">
                <a16:creationId xmlns:a16="http://schemas.microsoft.com/office/drawing/2014/main" id="{415B4A1E-CB83-1AB7-DC63-4389DB4B7890}"/>
              </a:ext>
            </a:extLst>
          </p:cNvPr>
          <p:cNvSpPr txBox="1"/>
          <p:nvPr/>
        </p:nvSpPr>
        <p:spPr>
          <a:xfrm>
            <a:off x="1288473" y="644236"/>
            <a:ext cx="10058400" cy="5147563"/>
          </a:xfrm>
          <a:prstGeom prst="rect">
            <a:avLst/>
          </a:prstGeom>
          <a:noFill/>
        </p:spPr>
        <p:txBody>
          <a:bodyPr wrap="square" rtlCol="0">
            <a:spAutoFit/>
          </a:bodyPr>
          <a:lstStyle/>
          <a:p>
            <a:pPr algn="just">
              <a:lnSpc>
                <a:spcPct val="115000"/>
              </a:lnSpc>
            </a:pPr>
            <a:r>
              <a:rPr lang="en-GB" sz="1800" dirty="0">
                <a:effectLst/>
                <a:latin typeface="Bookman Old Style" panose="02050604050505020204" pitchFamily="18" charset="0"/>
                <a:ea typeface="Arial" panose="020B0604020202020204" pitchFamily="34" charset="0"/>
              </a:rPr>
              <a:t>The entire WVL-Nigeria team ranging from those in Programmes, Communications, Finance, Monitoring, Evaluation and Learning, including the Senior Management Team of ActionAid Nigeria, your efforts are acknowledged and appreciated.</a:t>
            </a:r>
            <a:endParaRPr lang="en-US" sz="1800" dirty="0">
              <a:effectLst/>
              <a:latin typeface="Bookman Old Style" panose="02050604050505020204" pitchFamily="18" charset="0"/>
              <a:ea typeface="Arial" panose="020B0604020202020204" pitchFamily="34" charset="0"/>
            </a:endParaRPr>
          </a:p>
          <a:p>
            <a:pPr marL="0" marR="0" algn="just">
              <a:lnSpc>
                <a:spcPct val="115000"/>
              </a:lnSpc>
              <a:spcBef>
                <a:spcPts val="0"/>
              </a:spcBef>
              <a:spcAft>
                <a:spcPts val="0"/>
              </a:spcAft>
            </a:pPr>
            <a:endParaRPr lang="en-GB" sz="1800" dirty="0">
              <a:effectLst/>
              <a:latin typeface="Bookman Old Style" panose="02050604050505020204" pitchFamily="18" charset="0"/>
              <a:ea typeface="Arial" panose="020B0604020202020204" pitchFamily="34" charset="0"/>
            </a:endParaRPr>
          </a:p>
          <a:p>
            <a:pPr marL="0" marR="0" algn="just">
              <a:lnSpc>
                <a:spcPct val="115000"/>
              </a:lnSpc>
              <a:spcBef>
                <a:spcPts val="0"/>
              </a:spcBef>
              <a:spcAft>
                <a:spcPts val="0"/>
              </a:spcAft>
            </a:pPr>
            <a:r>
              <a:rPr lang="en-GB" sz="1800" dirty="0">
                <a:effectLst/>
                <a:latin typeface="Bookman Old Style" panose="02050604050505020204" pitchFamily="18" charset="0"/>
                <a:ea typeface="Arial" panose="020B0604020202020204" pitchFamily="34" charset="0"/>
              </a:rPr>
              <a:t>We also extend our sincere appreciation to the Government of Cross River State, Local Governments of Cross River State, the Ministry of Women Affairs, various stakeholders including traditional and religious leaders, civil society organisations, political parties, State Actors and community leaders etc., for their cooperation and support throughout the project. Their involvement was crucial in implementing policies and creating an enabling environment for women. Their commitment and collaboration have laid a strong foundation for sustained progress in women's empowerment and gender equality.</a:t>
            </a:r>
            <a:endParaRPr lang="en-US" sz="1800" dirty="0">
              <a:effectLst/>
              <a:latin typeface="Bookman Old Style" panose="02050604050505020204" pitchFamily="18" charset="0"/>
              <a:ea typeface="Arial" panose="020B0604020202020204" pitchFamily="34" charset="0"/>
            </a:endParaRPr>
          </a:p>
          <a:p>
            <a:pPr marL="0" marR="0" algn="just">
              <a:lnSpc>
                <a:spcPct val="115000"/>
              </a:lnSpc>
              <a:spcBef>
                <a:spcPts val="0"/>
              </a:spcBef>
              <a:spcAft>
                <a:spcPts val="0"/>
              </a:spcAft>
            </a:pPr>
            <a:r>
              <a:rPr lang="en-GB" sz="1800" dirty="0">
                <a:effectLst/>
                <a:latin typeface="Bookman Old Style" panose="02050604050505020204" pitchFamily="18" charset="0"/>
                <a:ea typeface="Arial" panose="020B0604020202020204" pitchFamily="34" charset="0"/>
              </a:rPr>
              <a:t> </a:t>
            </a:r>
            <a:endParaRPr lang="en-US" sz="1800" dirty="0">
              <a:effectLst/>
              <a:latin typeface="Bookman Old Style" panose="02050604050505020204" pitchFamily="18" charset="0"/>
              <a:ea typeface="Arial" panose="020B0604020202020204" pitchFamily="34" charset="0"/>
            </a:endParaRPr>
          </a:p>
          <a:p>
            <a:pPr marL="0" marR="0" algn="just">
              <a:lnSpc>
                <a:spcPct val="115000"/>
              </a:lnSpc>
              <a:spcBef>
                <a:spcPts val="0"/>
              </a:spcBef>
              <a:spcAft>
                <a:spcPts val="0"/>
              </a:spcAft>
            </a:pPr>
            <a:r>
              <a:rPr lang="en-GB" sz="1800" dirty="0">
                <a:effectLst/>
                <a:latin typeface="Bookman Old Style" panose="02050604050505020204" pitchFamily="18" charset="0"/>
                <a:ea typeface="Arial" panose="020B0604020202020204" pitchFamily="34" charset="0"/>
              </a:rPr>
              <a:t>Thank you all for your dedication and support in making the Women's Voice and Leadership Nigeria project in Cross River State a success.</a:t>
            </a:r>
            <a:endParaRPr lang="en-US" sz="1800" dirty="0">
              <a:effectLst/>
              <a:latin typeface="Bookman Old Style" panose="02050604050505020204" pitchFamily="18" charset="0"/>
              <a:ea typeface="Arial" panose="020B0604020202020204" pitchFamily="34" charset="0"/>
            </a:endParaRPr>
          </a:p>
          <a:p>
            <a:pPr algn="just"/>
            <a:endParaRPr lang="en-US" dirty="0">
              <a:latin typeface="Bookman Old Style" panose="02050604050505020204" pitchFamily="18" charset="0"/>
            </a:endParaRPr>
          </a:p>
        </p:txBody>
      </p:sp>
      <p:pic>
        <p:nvPicPr>
          <p:cNvPr id="3" name="Picture 2">
            <a:extLst>
              <a:ext uri="{FF2B5EF4-FFF2-40B4-BE49-F238E27FC236}">
                <a16:creationId xmlns:a16="http://schemas.microsoft.com/office/drawing/2014/main" id="{30375BEE-63B4-23E3-C8D0-BAB62366A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12192000" cy="672938"/>
          </a:xfrm>
          <a:prstGeom prst="rect">
            <a:avLst/>
          </a:prstGeom>
        </p:spPr>
      </p:pic>
    </p:spTree>
    <p:extLst>
      <p:ext uri="{BB962C8B-B14F-4D97-AF65-F5344CB8AC3E}">
        <p14:creationId xmlns:p14="http://schemas.microsoft.com/office/powerpoint/2010/main" val="2871746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B3463A6B-2F80-D7E0-8380-4EBB02CC1D19}"/>
              </a:ext>
            </a:extLst>
          </p:cNvPr>
          <p:cNvPicPr>
            <a:picLocks noChangeAspect="1"/>
          </p:cNvPicPr>
          <p:nvPr/>
        </p:nvPicPr>
        <p:blipFill>
          <a:blip r:embed="rId2">
            <a:alphaModFix amt="60000"/>
          </a:blip>
          <a:stretch>
            <a:fillRect/>
          </a:stretch>
        </p:blipFill>
        <p:spPr>
          <a:xfrm>
            <a:off x="5694218" y="0"/>
            <a:ext cx="6082891" cy="6042008"/>
          </a:xfrm>
          <a:prstGeom prst="rect">
            <a:avLst/>
          </a:prstGeom>
        </p:spPr>
      </p:pic>
      <p:pic>
        <p:nvPicPr>
          <p:cNvPr id="3" name="Picture 2">
            <a:extLst>
              <a:ext uri="{FF2B5EF4-FFF2-40B4-BE49-F238E27FC236}">
                <a16:creationId xmlns:a16="http://schemas.microsoft.com/office/drawing/2014/main" id="{FE3598A4-C991-5DCB-3A08-F74B8FD8C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418"/>
            <a:ext cx="12192000" cy="672938"/>
          </a:xfrm>
          <a:prstGeom prst="rect">
            <a:avLst/>
          </a:prstGeom>
        </p:spPr>
      </p:pic>
      <p:sp>
        <p:nvSpPr>
          <p:cNvPr id="4" name="TextBox 3">
            <a:extLst>
              <a:ext uri="{FF2B5EF4-FFF2-40B4-BE49-F238E27FC236}">
                <a16:creationId xmlns:a16="http://schemas.microsoft.com/office/drawing/2014/main" id="{4AD4DBFE-B142-026A-D1D4-D892C9154405}"/>
              </a:ext>
            </a:extLst>
          </p:cNvPr>
          <p:cNvSpPr txBox="1"/>
          <p:nvPr/>
        </p:nvSpPr>
        <p:spPr>
          <a:xfrm>
            <a:off x="1496290" y="1828793"/>
            <a:ext cx="9621982" cy="3046988"/>
          </a:xfrm>
          <a:prstGeom prst="rect">
            <a:avLst/>
          </a:prstGeom>
          <a:noFill/>
        </p:spPr>
        <p:txBody>
          <a:bodyPr wrap="square" rtlCol="0">
            <a:spAutoFit/>
          </a:bodyPr>
          <a:lstStyle/>
          <a:p>
            <a:r>
              <a:rPr lang="en-US" sz="9600" dirty="0">
                <a:latin typeface="Bookman Old Style" panose="02050604050505020204" pitchFamily="18" charset="0"/>
              </a:rPr>
              <a:t>THANK YOU!</a:t>
            </a:r>
          </a:p>
          <a:p>
            <a:r>
              <a:rPr lang="en-US" sz="9600" dirty="0">
                <a:latin typeface="Bookman Old Style" panose="02050604050505020204" pitchFamily="18" charset="0"/>
              </a:rPr>
              <a:t>SOSONG OOO!</a:t>
            </a:r>
          </a:p>
        </p:txBody>
      </p:sp>
    </p:spTree>
    <p:extLst>
      <p:ext uri="{BB962C8B-B14F-4D97-AF65-F5344CB8AC3E}">
        <p14:creationId xmlns:p14="http://schemas.microsoft.com/office/powerpoint/2010/main" val="746682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4E18AE-1383-D34C-F72A-AEAC2E9853CE}"/>
              </a:ext>
            </a:extLst>
          </p:cNvPr>
          <p:cNvSpPr txBox="1"/>
          <p:nvPr/>
        </p:nvSpPr>
        <p:spPr>
          <a:xfrm>
            <a:off x="493486" y="58057"/>
            <a:ext cx="6154057" cy="6241709"/>
          </a:xfrm>
          <a:prstGeom prst="rect">
            <a:avLst/>
          </a:prstGeom>
          <a:noFill/>
        </p:spPr>
        <p:txBody>
          <a:bodyPr wrap="square" numCol="1" rtlCol="0">
            <a:spAutoFit/>
          </a:bodyPr>
          <a:lstStyle/>
          <a:p>
            <a:pPr algn="ctr"/>
            <a:r>
              <a:rPr lang="en-GB" sz="3200" b="1" dirty="0">
                <a:solidFill>
                  <a:srgbClr val="FF0000"/>
                </a:solidFill>
                <a:latin typeface="Bradley Hand ITC" panose="03070402050302030203" pitchFamily="66" charset="0"/>
                <a:ea typeface="Arial" panose="020B0604020202020204" pitchFamily="34" charset="0"/>
              </a:rPr>
              <a:t>Introduction</a:t>
            </a:r>
            <a:endParaRPr lang="en-US" sz="3200" b="1" dirty="0">
              <a:effectLst/>
              <a:latin typeface="Century Gothic" panose="020B0502020202020204" pitchFamily="34" charset="0"/>
              <a:ea typeface="Arial" panose="020B0604020202020204" pitchFamily="34" charset="0"/>
            </a:endParaRPr>
          </a:p>
          <a:p>
            <a:pPr marL="0" marR="0" algn="just">
              <a:lnSpc>
                <a:spcPct val="115000"/>
              </a:lnSpc>
              <a:spcBef>
                <a:spcPts val="0"/>
              </a:spcBef>
              <a:spcAft>
                <a:spcPts val="0"/>
              </a:spcAft>
            </a:pPr>
            <a:r>
              <a:rPr lang="en-GB" sz="1600" dirty="0">
                <a:effectLst/>
                <a:latin typeface="Bookman Old Style" panose="02050604050505020204" pitchFamily="18" charset="0"/>
                <a:ea typeface="Arial" panose="020B0604020202020204" pitchFamily="34" charset="0"/>
              </a:rPr>
              <a:t>The Women's Voice and Leadership Nigeria Project (WVL) in Cross River State has played a pivotal role in e</a:t>
            </a:r>
            <a:r>
              <a:rPr lang="en-US" sz="1600" dirty="0">
                <a:solidFill>
                  <a:srgbClr val="000000"/>
                </a:solidFill>
                <a:effectLst/>
                <a:latin typeface="Bookman Old Style" panose="02050604050505020204" pitchFamily="18" charset="0"/>
                <a:ea typeface="Calibri" panose="020F0502020204030204" pitchFamily="34" charset="0"/>
              </a:rPr>
              <a:t>empowering women through financial </a:t>
            </a:r>
            <a:r>
              <a:rPr lang="en-US" sz="1600" dirty="0">
                <a:solidFill>
                  <a:srgbClr val="000000"/>
                </a:solidFill>
                <a:latin typeface="Bookman Old Style" panose="02050604050505020204" pitchFamily="18" charset="0"/>
                <a:ea typeface="Calibri" panose="020F0502020204030204" pitchFamily="34" charset="0"/>
              </a:rPr>
              <a:t>i</a:t>
            </a:r>
            <a:r>
              <a:rPr lang="en-US" sz="1600" dirty="0">
                <a:solidFill>
                  <a:srgbClr val="000000"/>
                </a:solidFill>
                <a:effectLst/>
                <a:latin typeface="Bookman Old Style" panose="02050604050505020204" pitchFamily="18" charset="0"/>
                <a:ea typeface="Calibri" panose="020F0502020204030204" pitchFamily="34" charset="0"/>
              </a:rPr>
              <a:t>ndependence </a:t>
            </a:r>
            <a:r>
              <a:rPr lang="en-US" sz="1600" dirty="0">
                <a:solidFill>
                  <a:srgbClr val="000000"/>
                </a:solidFill>
                <a:effectLst/>
                <a:highlight>
                  <a:srgbClr val="FFFFFF"/>
                </a:highlight>
                <a:latin typeface="Bookman Old Style" panose="02050604050505020204" pitchFamily="18" charset="0"/>
                <a:ea typeface="Calibri" panose="020F0502020204030204" pitchFamily="34" charset="0"/>
              </a:rPr>
              <a:t>to reduce </a:t>
            </a:r>
            <a:r>
              <a:rPr lang="en-US" sz="1600" dirty="0">
                <a:solidFill>
                  <a:srgbClr val="000000"/>
                </a:solidFill>
                <a:highlight>
                  <a:srgbClr val="FFFFFF"/>
                </a:highlight>
                <a:latin typeface="Bookman Old Style" panose="02050604050505020204" pitchFamily="18" charset="0"/>
                <a:ea typeface="Calibri" panose="020F0502020204030204" pitchFamily="34" charset="0"/>
              </a:rPr>
              <a:t>v</a:t>
            </a:r>
            <a:r>
              <a:rPr lang="en-US" sz="1600" dirty="0">
                <a:solidFill>
                  <a:srgbClr val="000000"/>
                </a:solidFill>
                <a:effectLst/>
                <a:highlight>
                  <a:srgbClr val="FFFFFF"/>
                </a:highlight>
                <a:latin typeface="Bookman Old Style" panose="02050604050505020204" pitchFamily="18" charset="0"/>
                <a:ea typeface="Calibri" panose="020F0502020204030204" pitchFamily="34" charset="0"/>
              </a:rPr>
              <a:t>ulnerability, </a:t>
            </a:r>
            <a:r>
              <a:rPr lang="en-GB" sz="1600" dirty="0">
                <a:effectLst/>
                <a:latin typeface="Bookman Old Style" panose="02050604050505020204" pitchFamily="18" charset="0"/>
                <a:ea typeface="Arial" panose="020B0604020202020204" pitchFamily="34" charset="0"/>
              </a:rPr>
              <a:t>promoting women's political participation and </a:t>
            </a:r>
            <a:r>
              <a:rPr lang="en-GB" sz="1600" dirty="0">
                <a:effectLst/>
                <a:latin typeface="Bookman Old Style" panose="02050604050505020204" pitchFamily="18" charset="0"/>
                <a:ea typeface="Calibri" panose="020F0502020204030204" pitchFamily="34" charset="0"/>
              </a:rPr>
              <a:t>protecting women and girls from gender-based violence. The</a:t>
            </a:r>
            <a:r>
              <a:rPr lang="en-GB" sz="1600" dirty="0">
                <a:effectLst/>
                <a:latin typeface="Bookman Old Style" panose="02050604050505020204" pitchFamily="18" charset="0"/>
                <a:ea typeface="Arial" panose="020B0604020202020204" pitchFamily="34" charset="0"/>
              </a:rPr>
              <a:t> expected outcomes from the project were: Improved management and sustainability of local women’s rights organizations in Nigeria; Enhanced delivery of programming and advocacy to advance gender equality by local women’s rights organizations in Nigeria; Increased effectiveness of sub-national, national, and regional women’s rights platforms, networks, and alliances to affect policy, legal and social change in Nigeria. The WVL project which began in 2019 was focused on Women Economic Justice and Empowerment ,Women political participation, leadership and decision making, and addressing Gender-Based Violence against women and girls. The ultimate outcome was Increased enjoyment of human rights by women and girls and the advancement of gender equality in Nigeria.</a:t>
            </a:r>
            <a:endParaRPr lang="en-US" sz="1600" dirty="0">
              <a:effectLst/>
              <a:latin typeface="Bookman Old Style" panose="02050604050505020204" pitchFamily="18" charset="0"/>
              <a:ea typeface="Arial" panose="020B0604020202020204" pitchFamily="34" charset="0"/>
            </a:endParaRPr>
          </a:p>
          <a:p>
            <a:pPr algn="just"/>
            <a:endParaRPr lang="en-US" dirty="0"/>
          </a:p>
        </p:txBody>
      </p:sp>
      <p:pic>
        <p:nvPicPr>
          <p:cNvPr id="4" name="Picture 3">
            <a:extLst>
              <a:ext uri="{FF2B5EF4-FFF2-40B4-BE49-F238E27FC236}">
                <a16:creationId xmlns:a16="http://schemas.microsoft.com/office/drawing/2014/main" id="{9193F182-2D9F-A839-B78E-8B597D012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55" y="6125025"/>
            <a:ext cx="12293598" cy="660401"/>
          </a:xfrm>
          <a:prstGeom prst="rect">
            <a:avLst/>
          </a:prstGeom>
        </p:spPr>
      </p:pic>
      <p:pic>
        <p:nvPicPr>
          <p:cNvPr id="5" name="Picture 4">
            <a:extLst>
              <a:ext uri="{FF2B5EF4-FFF2-40B4-BE49-F238E27FC236}">
                <a16:creationId xmlns:a16="http://schemas.microsoft.com/office/drawing/2014/main" id="{731318C9-CE64-16B3-E523-B25D26A37A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9143" y="-116112"/>
            <a:ext cx="5442857" cy="6241137"/>
          </a:xfrm>
          <a:prstGeom prst="rect">
            <a:avLst/>
          </a:prstGeom>
          <a:noFill/>
        </p:spPr>
      </p:pic>
    </p:spTree>
    <p:extLst>
      <p:ext uri="{BB962C8B-B14F-4D97-AF65-F5344CB8AC3E}">
        <p14:creationId xmlns:p14="http://schemas.microsoft.com/office/powerpoint/2010/main" val="420772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93ED2E-A4AF-0CA8-48BD-B8975D7A21BA}"/>
              </a:ext>
            </a:extLst>
          </p:cNvPr>
          <p:cNvGrpSpPr/>
          <p:nvPr/>
        </p:nvGrpSpPr>
        <p:grpSpPr>
          <a:xfrm>
            <a:off x="5843192" y="-14628"/>
            <a:ext cx="5724680" cy="6219640"/>
            <a:chOff x="7203068" y="-14628"/>
            <a:chExt cx="5724680" cy="6219640"/>
          </a:xfrm>
        </p:grpSpPr>
        <p:sp>
          <p:nvSpPr>
            <p:cNvPr id="6" name="Triangle 10">
              <a:extLst>
                <a:ext uri="{FF2B5EF4-FFF2-40B4-BE49-F238E27FC236}">
                  <a16:creationId xmlns:a16="http://schemas.microsoft.com/office/drawing/2014/main" id="{ED1CA715-8570-171C-D92E-D0D0C703E480}"/>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11">
              <a:extLst>
                <a:ext uri="{FF2B5EF4-FFF2-40B4-BE49-F238E27FC236}">
                  <a16:creationId xmlns:a16="http://schemas.microsoft.com/office/drawing/2014/main" id="{C4784CE5-50E3-97B2-538B-AF83DE328306}"/>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12">
              <a:extLst>
                <a:ext uri="{FF2B5EF4-FFF2-40B4-BE49-F238E27FC236}">
                  <a16:creationId xmlns:a16="http://schemas.microsoft.com/office/drawing/2014/main" id="{2C82DF2C-FAF1-544D-AC63-B0904E9889C2}"/>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3">
              <a:extLst>
                <a:ext uri="{FF2B5EF4-FFF2-40B4-BE49-F238E27FC236}">
                  <a16:creationId xmlns:a16="http://schemas.microsoft.com/office/drawing/2014/main" id="{004DB7CB-A537-A612-06D0-B362788743DF}"/>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14">
              <a:extLst>
                <a:ext uri="{FF2B5EF4-FFF2-40B4-BE49-F238E27FC236}">
                  <a16:creationId xmlns:a16="http://schemas.microsoft.com/office/drawing/2014/main" id="{C3EDF09F-868B-BAEB-FF43-27338F1E9B03}"/>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5">
              <a:extLst>
                <a:ext uri="{FF2B5EF4-FFF2-40B4-BE49-F238E27FC236}">
                  <a16:creationId xmlns:a16="http://schemas.microsoft.com/office/drawing/2014/main" id="{5DFD29A0-06E8-4520-84EE-75A0372C0B55}"/>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6">
              <a:extLst>
                <a:ext uri="{FF2B5EF4-FFF2-40B4-BE49-F238E27FC236}">
                  <a16:creationId xmlns:a16="http://schemas.microsoft.com/office/drawing/2014/main" id="{4491D3F5-0C50-CE32-8A48-088EEAD4E2C8}"/>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7">
              <a:extLst>
                <a:ext uri="{FF2B5EF4-FFF2-40B4-BE49-F238E27FC236}">
                  <a16:creationId xmlns:a16="http://schemas.microsoft.com/office/drawing/2014/main" id="{9019C25C-C636-A0F5-E257-4CA47C2639B5}"/>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8">
              <a:extLst>
                <a:ext uri="{FF2B5EF4-FFF2-40B4-BE49-F238E27FC236}">
                  <a16:creationId xmlns:a16="http://schemas.microsoft.com/office/drawing/2014/main" id="{CD43D7C3-43C0-C367-4B6F-E89DF49D9269}"/>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9">
              <a:extLst>
                <a:ext uri="{FF2B5EF4-FFF2-40B4-BE49-F238E27FC236}">
                  <a16:creationId xmlns:a16="http://schemas.microsoft.com/office/drawing/2014/main" id="{BAA8EDF8-5EEC-609E-0F02-CCB08BF5DE45}"/>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0">
              <a:extLst>
                <a:ext uri="{FF2B5EF4-FFF2-40B4-BE49-F238E27FC236}">
                  <a16:creationId xmlns:a16="http://schemas.microsoft.com/office/drawing/2014/main" id="{680C837A-2D2D-5B47-8DBF-E8CE75E43523}"/>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1">
              <a:extLst>
                <a:ext uri="{FF2B5EF4-FFF2-40B4-BE49-F238E27FC236}">
                  <a16:creationId xmlns:a16="http://schemas.microsoft.com/office/drawing/2014/main" id="{27D8562B-6727-76A0-9D3C-2D3330913B80}"/>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22">
              <a:extLst>
                <a:ext uri="{FF2B5EF4-FFF2-40B4-BE49-F238E27FC236}">
                  <a16:creationId xmlns:a16="http://schemas.microsoft.com/office/drawing/2014/main" id="{9D41EABE-389C-A7DC-B8BD-C15C4DD15BE5}"/>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23">
              <a:extLst>
                <a:ext uri="{FF2B5EF4-FFF2-40B4-BE49-F238E27FC236}">
                  <a16:creationId xmlns:a16="http://schemas.microsoft.com/office/drawing/2014/main" id="{485241D6-B393-8A83-645C-FEB62D740F40}"/>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24">
              <a:extLst>
                <a:ext uri="{FF2B5EF4-FFF2-40B4-BE49-F238E27FC236}">
                  <a16:creationId xmlns:a16="http://schemas.microsoft.com/office/drawing/2014/main" id="{1801343A-4C61-2064-6DD9-52CE2C75995B}"/>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5">
              <a:extLst>
                <a:ext uri="{FF2B5EF4-FFF2-40B4-BE49-F238E27FC236}">
                  <a16:creationId xmlns:a16="http://schemas.microsoft.com/office/drawing/2014/main" id="{581095F5-ECA7-C4DB-0E5E-DFC0CDCECA99}"/>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6">
              <a:extLst>
                <a:ext uri="{FF2B5EF4-FFF2-40B4-BE49-F238E27FC236}">
                  <a16:creationId xmlns:a16="http://schemas.microsoft.com/office/drawing/2014/main" id="{88AB2067-F160-E6BB-4D6D-B49C3C6EA036}"/>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7">
              <a:extLst>
                <a:ext uri="{FF2B5EF4-FFF2-40B4-BE49-F238E27FC236}">
                  <a16:creationId xmlns:a16="http://schemas.microsoft.com/office/drawing/2014/main" id="{835064D0-E176-E686-A2DE-936C974F08AB}"/>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8">
              <a:extLst>
                <a:ext uri="{FF2B5EF4-FFF2-40B4-BE49-F238E27FC236}">
                  <a16:creationId xmlns:a16="http://schemas.microsoft.com/office/drawing/2014/main" id="{B228E0F6-16C8-4411-CE1A-D0E27B267C4D}"/>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9">
              <a:extLst>
                <a:ext uri="{FF2B5EF4-FFF2-40B4-BE49-F238E27FC236}">
                  <a16:creationId xmlns:a16="http://schemas.microsoft.com/office/drawing/2014/main" id="{84D2A23C-C91D-2374-8117-D5D8183711B6}"/>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30">
              <a:extLst>
                <a:ext uri="{FF2B5EF4-FFF2-40B4-BE49-F238E27FC236}">
                  <a16:creationId xmlns:a16="http://schemas.microsoft.com/office/drawing/2014/main" id="{FAC15E5F-C5D3-8457-23ED-300181FC2408}"/>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31">
              <a:extLst>
                <a:ext uri="{FF2B5EF4-FFF2-40B4-BE49-F238E27FC236}">
                  <a16:creationId xmlns:a16="http://schemas.microsoft.com/office/drawing/2014/main" id="{FBB9F83F-3651-A12C-130E-29721A677202}"/>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32">
              <a:extLst>
                <a:ext uri="{FF2B5EF4-FFF2-40B4-BE49-F238E27FC236}">
                  <a16:creationId xmlns:a16="http://schemas.microsoft.com/office/drawing/2014/main" id="{F418A6D8-8A20-1386-9116-7B9D3D6C1685}"/>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33">
              <a:extLst>
                <a:ext uri="{FF2B5EF4-FFF2-40B4-BE49-F238E27FC236}">
                  <a16:creationId xmlns:a16="http://schemas.microsoft.com/office/drawing/2014/main" id="{DED276E0-BC59-ECC6-C7DC-C789336D944F}"/>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34">
              <a:extLst>
                <a:ext uri="{FF2B5EF4-FFF2-40B4-BE49-F238E27FC236}">
                  <a16:creationId xmlns:a16="http://schemas.microsoft.com/office/drawing/2014/main" id="{EF7F52A8-9B11-3E07-4344-07A2DDB28E08}"/>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5">
              <a:extLst>
                <a:ext uri="{FF2B5EF4-FFF2-40B4-BE49-F238E27FC236}">
                  <a16:creationId xmlns:a16="http://schemas.microsoft.com/office/drawing/2014/main" id="{592E83B8-2BBC-6E74-3BC9-E23B9BCF0496}"/>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6">
              <a:extLst>
                <a:ext uri="{FF2B5EF4-FFF2-40B4-BE49-F238E27FC236}">
                  <a16:creationId xmlns:a16="http://schemas.microsoft.com/office/drawing/2014/main" id="{1BE42C05-3183-7233-7F98-6CDF0332481A}"/>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0D7EC7E2-18AA-D3A0-BBF1-ED2FF82B0BE6}"/>
              </a:ext>
            </a:extLst>
          </p:cNvPr>
          <p:cNvSpPr txBox="1"/>
          <p:nvPr/>
        </p:nvSpPr>
        <p:spPr>
          <a:xfrm>
            <a:off x="101603" y="87483"/>
            <a:ext cx="8749851" cy="6085769"/>
          </a:xfrm>
          <a:prstGeom prst="rect">
            <a:avLst/>
          </a:prstGeom>
          <a:noFill/>
        </p:spPr>
        <p:txBody>
          <a:bodyPr wrap="square" rtlCol="0">
            <a:spAutoFit/>
          </a:bodyPr>
          <a:lstStyle/>
          <a:p>
            <a:pPr marL="0" marR="0" algn="ctr">
              <a:lnSpc>
                <a:spcPct val="115000"/>
              </a:lnSpc>
              <a:spcBef>
                <a:spcPts val="0"/>
              </a:spcBef>
              <a:spcAft>
                <a:spcPts val="0"/>
              </a:spcAft>
            </a:pPr>
            <a:r>
              <a:rPr lang="en-GB" sz="3200" b="1" dirty="0">
                <a:solidFill>
                  <a:srgbClr val="FF0000"/>
                </a:solidFill>
                <a:latin typeface="Bradley Hand ITC" panose="03070402050302030203" pitchFamily="66" charset="0"/>
                <a:ea typeface="Arial" panose="020B0604020202020204" pitchFamily="34" charset="0"/>
              </a:rPr>
              <a:t>Project Objectives</a:t>
            </a:r>
            <a:endParaRPr lang="en-US" sz="3200" b="1" dirty="0">
              <a:solidFill>
                <a:srgbClr val="FF0000"/>
              </a:solidFill>
              <a:latin typeface="Bradley Hand ITC" panose="03070402050302030203" pitchFamily="66" charset="0"/>
              <a:ea typeface="Arial" panose="020B0604020202020204" pitchFamily="34" charset="0"/>
            </a:endParaRPr>
          </a:p>
          <a:p>
            <a:pPr marL="342900" marR="0" lvl="0" indent="-342900" algn="just">
              <a:spcBef>
                <a:spcPts val="0"/>
              </a:spcBef>
              <a:spcAft>
                <a:spcPts val="800"/>
              </a:spcAft>
              <a:buFont typeface="Wingdings" panose="05000000000000000000" pitchFamily="2" charset="2"/>
              <a:buChar char=""/>
              <a:tabLst>
                <a:tab pos="457200" algn="l"/>
                <a:tab pos="482600" algn="l"/>
              </a:tabLst>
            </a:pPr>
            <a:r>
              <a:rPr lang="en-US" dirty="0">
                <a:effectLst/>
                <a:latin typeface="Bookman Old Style" panose="02050604050505020204" pitchFamily="18" charset="0"/>
                <a:ea typeface="Calibri" panose="020F0502020204030204" pitchFamily="34" charset="0"/>
                <a:cs typeface="Times New Roman" panose="02020603050405020304" pitchFamily="18" charset="0"/>
              </a:rPr>
              <a:t>To empower Women through Financial Independence </a:t>
            </a:r>
            <a:r>
              <a:rPr lang="en-US" dirty="0">
                <a:effectLst/>
                <a:highlight>
                  <a:srgbClr val="FFFFFF"/>
                </a:highlight>
                <a:latin typeface="Bookman Old Style" panose="02050604050505020204" pitchFamily="18" charset="0"/>
                <a:ea typeface="Calibri" panose="020F0502020204030204" pitchFamily="34" charset="0"/>
                <a:cs typeface="Times New Roman" panose="02020603050405020304" pitchFamily="18" charset="0"/>
              </a:rPr>
              <a:t>to Reduce Vulnerability</a:t>
            </a:r>
            <a:r>
              <a:rPr lang="en-US" dirty="0">
                <a:effectLst/>
                <a:latin typeface="Bookman Old Style" panose="02050604050505020204" pitchFamily="18" charset="0"/>
                <a:ea typeface="Calibri" panose="020F0502020204030204" pitchFamily="34" charset="0"/>
                <a:cs typeface="Times New Roman" panose="02020603050405020304" pitchFamily="18" charset="0"/>
              </a:rPr>
              <a:t>.</a:t>
            </a:r>
          </a:p>
          <a:p>
            <a:pPr marL="342900" marR="0" lvl="0" indent="-342900" algn="just">
              <a:spcBef>
                <a:spcPts val="0"/>
              </a:spcBef>
              <a:spcAft>
                <a:spcPts val="800"/>
              </a:spcAft>
              <a:buFont typeface="Wingdings" panose="05000000000000000000" pitchFamily="2" charset="2"/>
              <a:buChar char=""/>
              <a:tabLst>
                <a:tab pos="457200" algn="l"/>
                <a:tab pos="482600" algn="l"/>
              </a:tabLst>
            </a:pPr>
            <a:r>
              <a:rPr lang="en-US" dirty="0">
                <a:effectLst/>
                <a:latin typeface="Bookman Old Style" panose="02050604050505020204" pitchFamily="18" charset="0"/>
                <a:ea typeface="Calibri" panose="020F0502020204030204" pitchFamily="34" charset="0"/>
                <a:cs typeface="Times New Roman" panose="02020603050405020304" pitchFamily="18" charset="0"/>
              </a:rPr>
              <a:t>To sustain Economic Empowerment.</a:t>
            </a:r>
          </a:p>
          <a:p>
            <a:pPr marL="342900" marR="0" lvl="0" indent="-342900" algn="just">
              <a:spcBef>
                <a:spcPts val="0"/>
              </a:spcBef>
              <a:spcAft>
                <a:spcPts val="800"/>
              </a:spcAft>
              <a:buFont typeface="Wingdings" panose="05000000000000000000" pitchFamily="2" charset="2"/>
              <a:buChar char=""/>
              <a:tabLst>
                <a:tab pos="457200" algn="l"/>
                <a:tab pos="482600" algn="l"/>
              </a:tabLst>
            </a:pPr>
            <a:r>
              <a:rPr lang="en-US" dirty="0">
                <a:effectLst/>
                <a:latin typeface="Bookman Old Style" panose="02050604050505020204" pitchFamily="18" charset="0"/>
                <a:ea typeface="Calibri" panose="020F0502020204030204" pitchFamily="34" charset="0"/>
                <a:cs typeface="Times New Roman" panose="02020603050405020304" pitchFamily="18" charset="0"/>
              </a:rPr>
              <a:t>To strengthen women owned businesses; by controlling taxation and exploitation of women owned businesses. </a:t>
            </a:r>
          </a:p>
          <a:p>
            <a:pPr marL="342900" lvl="0" indent="-342900" algn="just">
              <a:spcAft>
                <a:spcPts val="800"/>
              </a:spcAft>
              <a:buFont typeface="Arial" panose="020B0604020202020204" pitchFamily="34" charset="0"/>
              <a:buChar char="⮚"/>
            </a:pPr>
            <a:r>
              <a:rPr lang="en-US" dirty="0">
                <a:effectLst/>
                <a:latin typeface="Bookman Old Style" panose="02050604050505020204" pitchFamily="18" charset="0"/>
                <a:ea typeface="Arial" panose="020B0604020202020204" pitchFamily="34" charset="0"/>
                <a:cs typeface="Noto Sans Symbols"/>
              </a:rPr>
              <a:t>Build new partnerships and interact with relevant Community stakeholders to encourage better political participation &amp; representation, support for women aspirants/candidates and increased women voter turnout during elections </a:t>
            </a:r>
          </a:p>
          <a:p>
            <a:pPr marL="342900" lvl="0" indent="-342900" algn="just">
              <a:spcAft>
                <a:spcPts val="800"/>
              </a:spcAft>
              <a:buFont typeface="Arial" panose="020B0604020202020204" pitchFamily="34" charset="0"/>
              <a:buChar char="⮚"/>
            </a:pPr>
            <a:r>
              <a:rPr lang="en-US" dirty="0">
                <a:latin typeface="Bookman Old Style" panose="02050604050505020204" pitchFamily="18" charset="0"/>
                <a:ea typeface="Arial" panose="020B0604020202020204" pitchFamily="34" charset="0"/>
                <a:cs typeface="Noto Sans Symbols"/>
              </a:rPr>
              <a:t>Encourage women’s political participation, leadership and decision making</a:t>
            </a:r>
            <a:endParaRPr lang="en-US" dirty="0">
              <a:effectLst/>
              <a:latin typeface="Bookman Old Style" panose="02050604050505020204" pitchFamily="18" charset="0"/>
              <a:ea typeface="Arial" panose="020B0604020202020204" pitchFamily="34" charset="0"/>
              <a:cs typeface="Noto Sans Symbols"/>
            </a:endParaRPr>
          </a:p>
          <a:p>
            <a:pPr marL="342900" lvl="0" indent="-342900" algn="just">
              <a:spcAft>
                <a:spcPts val="800"/>
              </a:spcAft>
              <a:buFont typeface="Arial" panose="020B0604020202020204" pitchFamily="34" charset="0"/>
              <a:buChar char="⮚"/>
            </a:pPr>
            <a:r>
              <a:rPr lang="en-US" dirty="0">
                <a:effectLst/>
                <a:latin typeface="Bookman Old Style" panose="02050604050505020204" pitchFamily="18" charset="0"/>
                <a:ea typeface="Arial" panose="020B0604020202020204" pitchFamily="34" charset="0"/>
                <a:cs typeface="Noto Sans Symbols"/>
              </a:rPr>
              <a:t>Mainstrea</a:t>
            </a:r>
            <a:r>
              <a:rPr lang="en-US" dirty="0">
                <a:latin typeface="Bookman Old Style" panose="02050604050505020204" pitchFamily="18" charset="0"/>
                <a:ea typeface="Arial" panose="020B0604020202020204" pitchFamily="34" charset="0"/>
                <a:cs typeface="Noto Sans Symbols"/>
              </a:rPr>
              <a:t>m </a:t>
            </a:r>
            <a:r>
              <a:rPr lang="en-US" dirty="0">
                <a:effectLst/>
                <a:latin typeface="Bookman Old Style" panose="02050604050505020204" pitchFamily="18" charset="0"/>
                <a:ea typeface="Arial" panose="020B0604020202020204" pitchFamily="34" charset="0"/>
                <a:cs typeface="Noto Sans Symbols"/>
              </a:rPr>
              <a:t>young women in tertiary institutions into political activities and school politics</a:t>
            </a:r>
          </a:p>
          <a:p>
            <a:pPr marL="342900" lvl="0" indent="-342900" algn="just">
              <a:spcAft>
                <a:spcPts val="800"/>
              </a:spcAft>
              <a:buFont typeface="Arial" panose="020B0604020202020204" pitchFamily="34" charset="0"/>
              <a:buChar char="⮚"/>
            </a:pPr>
            <a:r>
              <a:rPr lang="en-US" dirty="0">
                <a:latin typeface="Bookman Old Style" panose="02050604050505020204" pitchFamily="18" charset="0"/>
                <a:ea typeface="Arial" panose="020B0604020202020204" pitchFamily="34" charset="0"/>
                <a:cs typeface="Noto Sans Symbols"/>
              </a:rPr>
              <a:t>S</a:t>
            </a:r>
            <a:r>
              <a:rPr lang="en-US" dirty="0">
                <a:effectLst/>
                <a:latin typeface="Bookman Old Style" panose="02050604050505020204" pitchFamily="18" charset="0"/>
                <a:ea typeface="Arial" panose="020B0604020202020204" pitchFamily="34" charset="0"/>
                <a:cs typeface="Noto Sans Symbols"/>
              </a:rPr>
              <a:t>trengthen women’s political participation to become influencers of policy affecting women in the society.</a:t>
            </a:r>
          </a:p>
          <a:p>
            <a:pPr marL="342900" indent="-342900" algn="just">
              <a:spcAft>
                <a:spcPts val="800"/>
              </a:spcAft>
              <a:buFont typeface="Arial" panose="020B0604020202020204" pitchFamily="34" charset="0"/>
              <a:buChar char="⮚"/>
            </a:pPr>
            <a:r>
              <a:rPr lang="en-GB" dirty="0">
                <a:effectLst/>
                <a:latin typeface="Bookman Old Style" panose="02050604050505020204" pitchFamily="18" charset="0"/>
                <a:ea typeface="Calibri" panose="020F0502020204030204" pitchFamily="34" charset="0"/>
                <a:cs typeface="Times New Roman" panose="02020603050405020304" pitchFamily="18" charset="0"/>
              </a:rPr>
              <a:t>Work to protect women and girls from violence, create opportunities for economic independence and decision making</a:t>
            </a:r>
            <a:endParaRPr lang="en-US"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ECAD8BA-F20F-30A4-FE59-3A5170A4C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7253"/>
            <a:ext cx="12192000" cy="500748"/>
          </a:xfrm>
          <a:prstGeom prst="rect">
            <a:avLst/>
          </a:prstGeom>
        </p:spPr>
      </p:pic>
    </p:spTree>
    <p:extLst>
      <p:ext uri="{BB962C8B-B14F-4D97-AF65-F5344CB8AC3E}">
        <p14:creationId xmlns:p14="http://schemas.microsoft.com/office/powerpoint/2010/main" val="1270456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D7A1E9-5B29-7B3C-4564-244E0C447B86}"/>
              </a:ext>
            </a:extLst>
          </p:cNvPr>
          <p:cNvSpPr txBox="1"/>
          <p:nvPr/>
        </p:nvSpPr>
        <p:spPr>
          <a:xfrm>
            <a:off x="232229" y="145149"/>
            <a:ext cx="7750628" cy="5432256"/>
          </a:xfrm>
          <a:prstGeom prst="rect">
            <a:avLst/>
          </a:prstGeom>
          <a:noFill/>
        </p:spPr>
        <p:txBody>
          <a:bodyPr wrap="square" rtlCol="0">
            <a:spAutoFit/>
          </a:bodyPr>
          <a:lstStyle/>
          <a:p>
            <a:pPr algn="ctr"/>
            <a:r>
              <a:rPr lang="en-GB" sz="3200" b="1" dirty="0">
                <a:solidFill>
                  <a:srgbClr val="FF0000"/>
                </a:solidFill>
                <a:latin typeface="Bradley Hand ITC" panose="03070402050302030203" pitchFamily="66" charset="0"/>
                <a:ea typeface="Arial" panose="020B0604020202020204" pitchFamily="34" charset="0"/>
              </a:rPr>
              <a:t>Key Achievements</a:t>
            </a:r>
          </a:p>
          <a:p>
            <a:pPr marR="0" lvl="0" algn="just" fontAlgn="base">
              <a:lnSpc>
                <a:spcPct val="150000"/>
              </a:lnSpc>
              <a:spcBef>
                <a:spcPts val="0"/>
              </a:spcBef>
              <a:spcAft>
                <a:spcPts val="0"/>
              </a:spcAft>
              <a:tabLst>
                <a:tab pos="457200" algn="l"/>
              </a:tabLst>
            </a:pPr>
            <a:r>
              <a:rPr lang="en-GB" sz="1800" dirty="0">
                <a:solidFill>
                  <a:srgbClr val="000000"/>
                </a:solidFill>
                <a:effectLst/>
                <a:latin typeface="Bookman Old Style" panose="02050604050505020204" pitchFamily="18" charset="0"/>
                <a:ea typeface="Times New Roman" panose="02020603050405020304" pitchFamily="18" charset="0"/>
              </a:rPr>
              <a:t>CCAPI’s skill-building opportunities successfully empowered 746 women directly and 1570 persons indirectly with no prior skill knowledge and transformed them into entrepreneurs, through various skill acquisition programs, financial literacy training, and economic empowerment initiatives. Currently, 103 out of 350 women who were empowered with start up items have been able to begin and sustain their businesses and 11 of them have replicated skills learnt to 172 other vulnerable women who now earn an average of 10-50 Thousand Naira per month which have improved their standard of living</a:t>
            </a:r>
            <a:r>
              <a:rPr lang="en-US" sz="1800" dirty="0">
                <a:solidFill>
                  <a:srgbClr val="000000"/>
                </a:solidFill>
                <a:effectLst/>
                <a:latin typeface="Bookman Old Style" panose="02050604050505020204" pitchFamily="18" charset="0"/>
                <a:ea typeface="Times New Roman" panose="02020603050405020304" pitchFamily="18" charset="0"/>
              </a:rPr>
              <a:t> and </a:t>
            </a:r>
            <a:r>
              <a:rPr lang="en-GB" sz="1800" dirty="0">
                <a:solidFill>
                  <a:srgbClr val="000000"/>
                </a:solidFill>
                <a:effectLst/>
                <a:latin typeface="Bookman Old Style" panose="02050604050505020204" pitchFamily="18" charset="0"/>
                <a:ea typeface="Times New Roman" panose="02020603050405020304" pitchFamily="18" charset="0"/>
              </a:rPr>
              <a:t>led to increased financial independence and reduced vulnerability among the beneficiaries.</a:t>
            </a:r>
            <a:endParaRPr lang="en-US" sz="1800" dirty="0">
              <a:effectLst/>
              <a:latin typeface="Bookman Old Style" panose="02050604050505020204" pitchFamily="18" charset="0"/>
              <a:ea typeface="Times New Roman" panose="02020603050405020304" pitchFamily="18" charset="0"/>
            </a:endParaRPr>
          </a:p>
          <a:p>
            <a:endParaRPr lang="en-US" dirty="0">
              <a:latin typeface="Bookman Old Style" panose="02050604050505020204" pitchFamily="18" charset="0"/>
            </a:endParaRPr>
          </a:p>
        </p:txBody>
      </p:sp>
      <p:pic>
        <p:nvPicPr>
          <p:cNvPr id="3" name="Picture 2">
            <a:extLst>
              <a:ext uri="{FF2B5EF4-FFF2-40B4-BE49-F238E27FC236}">
                <a16:creationId xmlns:a16="http://schemas.microsoft.com/office/drawing/2014/main" id="{6B4C852B-6F54-E0F6-4047-374F0E70A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2739"/>
            <a:ext cx="12192000" cy="500748"/>
          </a:xfrm>
          <a:prstGeom prst="rect">
            <a:avLst/>
          </a:prstGeom>
        </p:spPr>
      </p:pic>
      <p:pic>
        <p:nvPicPr>
          <p:cNvPr id="4" name="Picture 3">
            <a:extLst>
              <a:ext uri="{FF2B5EF4-FFF2-40B4-BE49-F238E27FC236}">
                <a16:creationId xmlns:a16="http://schemas.microsoft.com/office/drawing/2014/main" id="{FF589858-CA40-7B24-EAD4-DCC7C9A2C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2856" y="145149"/>
            <a:ext cx="4209143" cy="3120565"/>
          </a:xfrm>
          <a:prstGeom prst="rect">
            <a:avLst/>
          </a:prstGeom>
          <a:noFill/>
          <a:ln>
            <a:noFill/>
          </a:ln>
        </p:spPr>
      </p:pic>
      <p:pic>
        <p:nvPicPr>
          <p:cNvPr id="6" name="Picture 5">
            <a:extLst>
              <a:ext uri="{FF2B5EF4-FFF2-40B4-BE49-F238E27FC236}">
                <a16:creationId xmlns:a16="http://schemas.microsoft.com/office/drawing/2014/main" id="{8D35589A-3E08-52F0-6B14-F0E9BE8D6D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2857" y="3429000"/>
            <a:ext cx="4209142" cy="2763958"/>
          </a:xfrm>
          <a:prstGeom prst="rect">
            <a:avLst/>
          </a:prstGeom>
          <a:noFill/>
          <a:ln>
            <a:noFill/>
          </a:ln>
        </p:spPr>
      </p:pic>
    </p:spTree>
    <p:extLst>
      <p:ext uri="{BB962C8B-B14F-4D97-AF65-F5344CB8AC3E}">
        <p14:creationId xmlns:p14="http://schemas.microsoft.com/office/powerpoint/2010/main" val="35575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FA1D46-731F-6AC3-C0F9-F21981E95FEC}"/>
              </a:ext>
            </a:extLst>
          </p:cNvPr>
          <p:cNvSpPr txBox="1"/>
          <p:nvPr/>
        </p:nvSpPr>
        <p:spPr>
          <a:xfrm>
            <a:off x="203201" y="232229"/>
            <a:ext cx="7837714" cy="5770811"/>
          </a:xfrm>
          <a:prstGeom prst="rect">
            <a:avLst/>
          </a:prstGeom>
          <a:noFill/>
        </p:spPr>
        <p:txBody>
          <a:bodyPr wrap="square" rtlCol="0">
            <a:spAutoFit/>
          </a:bodyPr>
          <a:lstStyle/>
          <a:p>
            <a:pPr marL="342900" marR="0" lvl="0" indent="-342900" algn="just" fontAlgn="base">
              <a:lnSpc>
                <a:spcPct val="150000"/>
              </a:lnSpc>
              <a:spcBef>
                <a:spcPts val="0"/>
              </a:spcBef>
              <a:spcAft>
                <a:spcPts val="0"/>
              </a:spcAft>
              <a:buFont typeface="Wingdings" panose="05000000000000000000" pitchFamily="2" charset="2"/>
              <a:buChar char=""/>
              <a:tabLst>
                <a:tab pos="457200" algn="l"/>
              </a:tabLst>
            </a:pPr>
            <a:r>
              <a:rPr lang="en-GB" sz="1800" dirty="0">
                <a:solidFill>
                  <a:srgbClr val="000000"/>
                </a:solidFill>
                <a:effectLst/>
                <a:latin typeface="Bookman Old Style" panose="02050604050505020204" pitchFamily="18" charset="0"/>
                <a:ea typeface="Times New Roman" panose="02020603050405020304" pitchFamily="18" charset="0"/>
              </a:rPr>
              <a:t>Awareness campaigns to educate women in communities on financial literacy </a:t>
            </a:r>
            <a:r>
              <a:rPr lang="en-US" sz="1800" dirty="0">
                <a:solidFill>
                  <a:srgbClr val="000000"/>
                </a:solidFill>
                <a:effectLst/>
                <a:latin typeface="Bookman Old Style" panose="02050604050505020204" pitchFamily="18" charset="0"/>
                <a:ea typeface="Times New Roman" panose="02020603050405020304" pitchFamily="18" charset="0"/>
              </a:rPr>
              <a:t>had an </a:t>
            </a:r>
            <a:r>
              <a:rPr lang="en-GB" sz="1800" dirty="0">
                <a:solidFill>
                  <a:srgbClr val="000000"/>
                </a:solidFill>
                <a:effectLst/>
                <a:latin typeface="Bookman Old Style" panose="02050604050505020204" pitchFamily="18" charset="0"/>
                <a:ea typeface="Times New Roman" panose="02020603050405020304" pitchFamily="18" charset="0"/>
              </a:rPr>
              <a:t>influence on policies on taxation around exploitation of small and medium sized businesses -through CCAPI’s efforts in collaboration with IRS, Ministry of commerce, FIDA and other state actors, 11 women within the metropolis can now channel their payment in a regulated and transparent way – it has been made known to women the communication and reporting channels of any form of tax related abuse or exploitation, this is as a result of the work and collaboration with the commissioner of commerce through the state government who through her engagement in the WVL project with CCAPI and other partners in the state was appointed the commissioner of commerce.</a:t>
            </a:r>
            <a:endParaRPr lang="en-US" sz="1800" dirty="0">
              <a:effectLst/>
              <a:latin typeface="Bookman Old Style" panose="02050604050505020204" pitchFamily="18" charset="0"/>
              <a:ea typeface="Times New Roman" panose="02020603050405020304" pitchFamily="18" charset="0"/>
            </a:endParaRPr>
          </a:p>
          <a:p>
            <a:endParaRPr lang="en-US" dirty="0">
              <a:latin typeface="Bookman Old Style" panose="02050604050505020204" pitchFamily="18" charset="0"/>
            </a:endParaRPr>
          </a:p>
        </p:txBody>
      </p:sp>
      <p:pic>
        <p:nvPicPr>
          <p:cNvPr id="3" name="Picture 2">
            <a:extLst>
              <a:ext uri="{FF2B5EF4-FFF2-40B4-BE49-F238E27FC236}">
                <a16:creationId xmlns:a16="http://schemas.microsoft.com/office/drawing/2014/main" id="{7478997C-4619-300D-EC7E-261E1F9C5A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7029" y="406400"/>
            <a:ext cx="3933371" cy="5370286"/>
          </a:xfrm>
          <a:prstGeom prst="rect">
            <a:avLst/>
          </a:prstGeom>
          <a:noFill/>
        </p:spPr>
      </p:pic>
      <p:pic>
        <p:nvPicPr>
          <p:cNvPr id="4" name="Picture 3">
            <a:extLst>
              <a:ext uri="{FF2B5EF4-FFF2-40B4-BE49-F238E27FC236}">
                <a16:creationId xmlns:a16="http://schemas.microsoft.com/office/drawing/2014/main" id="{87E46CD9-AD8B-58FF-C2B7-C57E59AB9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2739"/>
            <a:ext cx="12192000" cy="500748"/>
          </a:xfrm>
          <a:prstGeom prst="rect">
            <a:avLst/>
          </a:prstGeom>
        </p:spPr>
      </p:pic>
    </p:spTree>
    <p:extLst>
      <p:ext uri="{BB962C8B-B14F-4D97-AF65-F5344CB8AC3E}">
        <p14:creationId xmlns:p14="http://schemas.microsoft.com/office/powerpoint/2010/main" val="286215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6F91CC-5603-76B3-19CC-A9A91CFD0B42}"/>
              </a:ext>
            </a:extLst>
          </p:cNvPr>
          <p:cNvSpPr txBox="1"/>
          <p:nvPr/>
        </p:nvSpPr>
        <p:spPr>
          <a:xfrm>
            <a:off x="0" y="308429"/>
            <a:ext cx="7445828" cy="5770811"/>
          </a:xfrm>
          <a:prstGeom prst="rect">
            <a:avLst/>
          </a:prstGeom>
          <a:noFill/>
        </p:spPr>
        <p:txBody>
          <a:bodyPr wrap="square" rtlCol="0">
            <a:spAutoFit/>
          </a:bodyPr>
          <a:lstStyle/>
          <a:p>
            <a:pPr marL="342900" marR="0" lvl="0" indent="-342900" algn="just" fontAlgn="base">
              <a:lnSpc>
                <a:spcPct val="150000"/>
              </a:lnSpc>
              <a:spcBef>
                <a:spcPts val="0"/>
              </a:spcBef>
              <a:spcAft>
                <a:spcPts val="0"/>
              </a:spcAft>
              <a:buFont typeface="Wingdings" panose="05000000000000000000" pitchFamily="2" charset="2"/>
              <a:buChar char=""/>
              <a:tabLst>
                <a:tab pos="457200" algn="l"/>
              </a:tabLst>
            </a:pPr>
            <a:r>
              <a:rPr lang="en-GB" sz="1800" dirty="0">
                <a:solidFill>
                  <a:srgbClr val="000000"/>
                </a:solidFill>
                <a:effectLst/>
                <a:latin typeface="Bookman Old Style" panose="02050604050505020204" pitchFamily="18" charset="0"/>
                <a:ea typeface="Times New Roman" panose="02020603050405020304" pitchFamily="18" charset="0"/>
              </a:rPr>
              <a:t>CCAPI formed advocacy working groups and conducted consultative meetings to collaborate with women and understand their challenges, leading to effective problem-solving and sustainable solutions. Structures like 2 functional peer education and VLSA groups, women in maritime business trade who function independently. </a:t>
            </a:r>
            <a:endParaRPr lang="en-US" sz="1800" dirty="0">
              <a:effectLst/>
              <a:latin typeface="Bookman Old Style" panose="02050604050505020204" pitchFamily="18" charset="0"/>
              <a:ea typeface="Times New Roman" panose="02020603050405020304" pitchFamily="18" charset="0"/>
            </a:endParaRPr>
          </a:p>
          <a:p>
            <a:pPr marL="342900" marR="0" lvl="0" indent="-342900" algn="just" fontAlgn="base">
              <a:lnSpc>
                <a:spcPct val="150000"/>
              </a:lnSpc>
              <a:spcBef>
                <a:spcPts val="0"/>
              </a:spcBef>
              <a:spcAft>
                <a:spcPts val="0"/>
              </a:spcAft>
              <a:buFont typeface="Wingdings" panose="05000000000000000000" pitchFamily="2" charset="2"/>
              <a:buChar char=""/>
              <a:tabLst>
                <a:tab pos="457200" algn="l"/>
              </a:tabLst>
            </a:pPr>
            <a:r>
              <a:rPr lang="en-GB" dirty="0">
                <a:solidFill>
                  <a:srgbClr val="000000"/>
                </a:solidFill>
                <a:latin typeface="Bookman Old Style" panose="02050604050505020204" pitchFamily="18" charset="0"/>
                <a:ea typeface="Times New Roman" panose="02020603050405020304" pitchFamily="18" charset="0"/>
              </a:rPr>
              <a:t>T</a:t>
            </a:r>
            <a:r>
              <a:rPr lang="en-GB" sz="1800" dirty="0">
                <a:solidFill>
                  <a:srgbClr val="000000"/>
                </a:solidFill>
                <a:effectLst/>
                <a:latin typeface="Bookman Old Style" panose="02050604050505020204" pitchFamily="18" charset="0"/>
                <a:ea typeface="Times New Roman" panose="02020603050405020304" pitchFamily="18" charset="0"/>
              </a:rPr>
              <a:t>hrough the project, CCAPI has strengthened its visibility, gainful collaborations and partnerships – through the project, CCAPI has received over 4.7 million naira in grants from NEPC and the federal Ministry of Women Affairs, CCAPI </a:t>
            </a:r>
            <a:r>
              <a:rPr lang="en-US" sz="1800" dirty="0">
                <a:solidFill>
                  <a:srgbClr val="000000"/>
                </a:solidFill>
                <a:effectLst/>
                <a:latin typeface="Bookman Old Style" panose="02050604050505020204" pitchFamily="18" charset="0"/>
                <a:ea typeface="Times New Roman" panose="02020603050405020304" pitchFamily="18" charset="0"/>
              </a:rPr>
              <a:t>was able to pay for a </a:t>
            </a:r>
            <a:r>
              <a:rPr lang="en-GB" sz="1800" dirty="0">
                <a:solidFill>
                  <a:srgbClr val="000000"/>
                </a:solidFill>
                <a:effectLst/>
                <a:latin typeface="Bookman Old Style" panose="02050604050505020204" pitchFamily="18" charset="0"/>
                <a:ea typeface="Times New Roman" panose="02020603050405020304" pitchFamily="18" charset="0"/>
              </a:rPr>
              <a:t> land </a:t>
            </a:r>
            <a:r>
              <a:rPr lang="en-US" sz="1800" dirty="0">
                <a:solidFill>
                  <a:srgbClr val="000000"/>
                </a:solidFill>
                <a:effectLst/>
                <a:latin typeface="Bookman Old Style" panose="02050604050505020204" pitchFamily="18" charset="0"/>
                <a:ea typeface="Times New Roman" panose="02020603050405020304" pitchFamily="18" charset="0"/>
              </a:rPr>
              <a:t> at a discounted rate given by</a:t>
            </a:r>
            <a:r>
              <a:rPr lang="en-GB" sz="1800" dirty="0">
                <a:solidFill>
                  <a:srgbClr val="000000"/>
                </a:solidFill>
                <a:effectLst/>
                <a:latin typeface="Bookman Old Style" panose="02050604050505020204" pitchFamily="18" charset="0"/>
                <a:ea typeface="Times New Roman" panose="02020603050405020304" pitchFamily="18" charset="0"/>
              </a:rPr>
              <a:t> the </a:t>
            </a:r>
            <a:r>
              <a:rPr lang="en-GB" sz="1800" dirty="0" err="1">
                <a:solidFill>
                  <a:srgbClr val="000000"/>
                </a:solidFill>
                <a:effectLst/>
                <a:latin typeface="Bookman Old Style" panose="02050604050505020204" pitchFamily="18" charset="0"/>
                <a:ea typeface="Times New Roman" panose="02020603050405020304" pitchFamily="18" charset="0"/>
              </a:rPr>
              <a:t>Kasuk</a:t>
            </a:r>
            <a:r>
              <a:rPr lang="en-GB" sz="1800" dirty="0">
                <a:solidFill>
                  <a:srgbClr val="000000"/>
                </a:solidFill>
                <a:effectLst/>
                <a:latin typeface="Bookman Old Style" panose="02050604050505020204" pitchFamily="18" charset="0"/>
                <a:ea typeface="Times New Roman" panose="02020603050405020304" pitchFamily="18" charset="0"/>
              </a:rPr>
              <a:t> community where CCAPI</a:t>
            </a:r>
            <a:r>
              <a:rPr lang="en-US" sz="1800" dirty="0">
                <a:solidFill>
                  <a:srgbClr val="000000"/>
                </a:solidFill>
                <a:effectLst/>
                <a:latin typeface="Bookman Old Style" panose="02050604050505020204" pitchFamily="18" charset="0"/>
                <a:ea typeface="Times New Roman" panose="02020603050405020304" pitchFamily="18" charset="0"/>
              </a:rPr>
              <a:t>’s office and </a:t>
            </a:r>
            <a:r>
              <a:rPr lang="en-GB" sz="1800" dirty="0">
                <a:solidFill>
                  <a:srgbClr val="000000"/>
                </a:solidFill>
                <a:effectLst/>
                <a:latin typeface="Bookman Old Style" panose="02050604050505020204" pitchFamily="18" charset="0"/>
                <a:ea typeface="Times New Roman" panose="02020603050405020304" pitchFamily="18" charset="0"/>
              </a:rPr>
              <a:t> skills centre is currently being built. </a:t>
            </a:r>
            <a:endParaRPr lang="en-US" sz="1800" dirty="0">
              <a:effectLst/>
              <a:latin typeface="Bookman Old Style" panose="02050604050505020204" pitchFamily="18" charset="0"/>
              <a:ea typeface="Times New Roman" panose="02020603050405020304" pitchFamily="18" charset="0"/>
            </a:endParaRPr>
          </a:p>
          <a:p>
            <a:endParaRPr lang="en-US" dirty="0">
              <a:latin typeface="Bookman Old Style" panose="02050604050505020204" pitchFamily="18" charset="0"/>
            </a:endParaRPr>
          </a:p>
        </p:txBody>
      </p:sp>
      <p:pic>
        <p:nvPicPr>
          <p:cNvPr id="3" name="Content Placeholder 1">
            <a:extLst>
              <a:ext uri="{FF2B5EF4-FFF2-40B4-BE49-F238E27FC236}">
                <a16:creationId xmlns:a16="http://schemas.microsoft.com/office/drawing/2014/main" id="{06AA535A-A867-2AB2-1B85-8B8C3FE906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671" b="31724"/>
          <a:stretch/>
        </p:blipFill>
        <p:spPr bwMode="auto">
          <a:xfrm>
            <a:off x="7576457" y="308428"/>
            <a:ext cx="4484914" cy="5569857"/>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600000" scaled="0"/>
            </a:gradFill>
          </a:ln>
          <a:effectLst>
            <a:glow>
              <a:schemeClr val="accent1"/>
            </a:glow>
            <a:softEdge rad="31750"/>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7BD8C1C9-03BC-9C83-E31F-857E0605A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2739"/>
            <a:ext cx="12192000" cy="500748"/>
          </a:xfrm>
          <a:prstGeom prst="rect">
            <a:avLst/>
          </a:prstGeom>
        </p:spPr>
      </p:pic>
    </p:spTree>
    <p:extLst>
      <p:ext uri="{BB962C8B-B14F-4D97-AF65-F5344CB8AC3E}">
        <p14:creationId xmlns:p14="http://schemas.microsoft.com/office/powerpoint/2010/main" val="1932271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95866-E5F4-BC9F-2BC7-BD212DFDD406}"/>
              </a:ext>
            </a:extLst>
          </p:cNvPr>
          <p:cNvSpPr txBox="1"/>
          <p:nvPr/>
        </p:nvSpPr>
        <p:spPr>
          <a:xfrm>
            <a:off x="159657" y="49479"/>
            <a:ext cx="7113979" cy="6277744"/>
          </a:xfrm>
          <a:prstGeom prst="rect">
            <a:avLst/>
          </a:prstGeom>
          <a:noFill/>
        </p:spPr>
        <p:txBody>
          <a:bodyPr wrap="square" rtlCol="0">
            <a:spAutoFit/>
          </a:bodyPr>
          <a:lstStyle/>
          <a:p>
            <a:pPr marL="342900" marR="0" lvl="0" indent="-342900" algn="just" fontAlgn="base">
              <a:lnSpc>
                <a:spcPct val="150000"/>
              </a:lnSpc>
              <a:spcBef>
                <a:spcPts val="0"/>
              </a:spcBef>
              <a:spcAft>
                <a:spcPts val="0"/>
              </a:spcAft>
              <a:buFont typeface="Wingdings" panose="05000000000000000000" pitchFamily="2" charset="2"/>
              <a:buChar char=""/>
              <a:tabLst>
                <a:tab pos="457200" algn="l"/>
              </a:tabLst>
            </a:pPr>
            <a:r>
              <a:rPr lang="en-GB" dirty="0">
                <a:solidFill>
                  <a:srgbClr val="000000"/>
                </a:solidFill>
                <a:latin typeface="Bookman Old Style" panose="02050604050505020204" pitchFamily="18" charset="0"/>
                <a:ea typeface="Times New Roman" panose="02020603050405020304" pitchFamily="18" charset="0"/>
              </a:rPr>
              <a:t>P</a:t>
            </a:r>
            <a:r>
              <a:rPr lang="en-GB" dirty="0">
                <a:solidFill>
                  <a:srgbClr val="000000"/>
                </a:solidFill>
                <a:effectLst/>
                <a:latin typeface="Bookman Old Style" panose="02050604050505020204" pitchFamily="18" charset="0"/>
                <a:ea typeface="Times New Roman" panose="02020603050405020304" pitchFamily="18" charset="0"/>
              </a:rPr>
              <a:t>rovided relief materials to 50 beneficiaries during COVID-19 pandemic through the Leading Girls Foundation, CCAPI donated improved variety rice seedlings and fertilisers to 9 cooperative groups who are farmers through </a:t>
            </a:r>
            <a:r>
              <a:rPr lang="en-US" dirty="0">
                <a:solidFill>
                  <a:srgbClr val="000000"/>
                </a:solidFill>
                <a:effectLst/>
                <a:latin typeface="Bookman Old Style" panose="02050604050505020204" pitchFamily="18" charset="0"/>
                <a:ea typeface="Times New Roman" panose="02020603050405020304" pitchFamily="18" charset="0"/>
              </a:rPr>
              <a:t>her partnership with Ministry of Agriculture on the Cadre Harmonize Programme</a:t>
            </a:r>
            <a:r>
              <a:rPr lang="en-GB" dirty="0">
                <a:solidFill>
                  <a:srgbClr val="000000"/>
                </a:solidFill>
                <a:effectLst/>
                <a:latin typeface="Bookman Old Style" panose="02050604050505020204" pitchFamily="18" charset="0"/>
                <a:ea typeface="Times New Roman" panose="02020603050405020304" pitchFamily="18" charset="0"/>
              </a:rPr>
              <a:t>, donated 10kg parboiled rice to 30 households through NCF </a:t>
            </a:r>
            <a:r>
              <a:rPr lang="en-US" dirty="0">
                <a:solidFill>
                  <a:srgbClr val="000000"/>
                </a:solidFill>
                <a:effectLst/>
                <a:latin typeface="Bookman Old Style" panose="02050604050505020204" pitchFamily="18" charset="0"/>
                <a:ea typeface="Times New Roman" panose="02020603050405020304" pitchFamily="18" charset="0"/>
              </a:rPr>
              <a:t>donated by</a:t>
            </a:r>
            <a:r>
              <a:rPr lang="en-GB" dirty="0">
                <a:solidFill>
                  <a:srgbClr val="000000"/>
                </a:solidFill>
                <a:effectLst/>
                <a:latin typeface="Bookman Old Style" panose="02050604050505020204" pitchFamily="18" charset="0"/>
                <a:ea typeface="Times New Roman" panose="02020603050405020304" pitchFamily="18" charset="0"/>
              </a:rPr>
              <a:t> Dangote foundation Initiative</a:t>
            </a:r>
            <a:r>
              <a:rPr lang="en-US" dirty="0">
                <a:solidFill>
                  <a:srgbClr val="000000"/>
                </a:solidFill>
                <a:effectLst/>
                <a:latin typeface="Bookman Old Style" panose="02050604050505020204" pitchFamily="18" charset="0"/>
                <a:ea typeface="Times New Roman" panose="02020603050405020304" pitchFamily="18" charset="0"/>
              </a:rPr>
              <a:t>. The organization has also</a:t>
            </a:r>
            <a:r>
              <a:rPr lang="en-GB" dirty="0">
                <a:solidFill>
                  <a:srgbClr val="000000"/>
                </a:solidFill>
                <a:effectLst/>
                <a:latin typeface="Bookman Old Style" panose="02050604050505020204" pitchFamily="18" charset="0"/>
                <a:ea typeface="Times New Roman" panose="02020603050405020304" pitchFamily="18" charset="0"/>
              </a:rPr>
              <a:t> donated school materials to100 school students and provided scholarships to 20 others through the United Way Greater Nigeria etc. </a:t>
            </a:r>
            <a:endParaRPr lang="en-US" dirty="0">
              <a:effectLst/>
              <a:latin typeface="Bookman Old Style" panose="02050604050505020204" pitchFamily="18" charset="0"/>
              <a:ea typeface="Times New Roman" panose="02020603050405020304" pitchFamily="18" charset="0"/>
            </a:endParaRPr>
          </a:p>
          <a:p>
            <a:pPr marL="342900" marR="0" lvl="0" indent="-342900" algn="just" fontAlgn="base">
              <a:lnSpc>
                <a:spcPct val="150000"/>
              </a:lnSpc>
              <a:spcBef>
                <a:spcPts val="0"/>
              </a:spcBef>
              <a:spcAft>
                <a:spcPts val="0"/>
              </a:spcAft>
              <a:buFont typeface="Wingdings" panose="05000000000000000000" pitchFamily="2" charset="2"/>
              <a:buChar char=""/>
              <a:tabLst>
                <a:tab pos="457200" algn="l"/>
              </a:tabLst>
            </a:pPr>
            <a:r>
              <a:rPr lang="en-GB" dirty="0">
                <a:solidFill>
                  <a:srgbClr val="000000"/>
                </a:solidFill>
                <a:latin typeface="Bookman Old Style" panose="02050604050505020204" pitchFamily="18" charset="0"/>
                <a:ea typeface="Times New Roman" panose="02020603050405020304" pitchFamily="18" charset="0"/>
              </a:rPr>
              <a:t>S</a:t>
            </a:r>
            <a:r>
              <a:rPr lang="en-GB" dirty="0">
                <a:solidFill>
                  <a:srgbClr val="000000"/>
                </a:solidFill>
                <a:effectLst/>
                <a:latin typeface="Bookman Old Style" panose="02050604050505020204" pitchFamily="18" charset="0"/>
                <a:ea typeface="Times New Roman" panose="02020603050405020304" pitchFamily="18" charset="0"/>
              </a:rPr>
              <a:t>upported women in maritime business and trade, providing training on exportation, quality assurance, and business development, which has led to increased participation of women in the export market.</a:t>
            </a:r>
            <a:endParaRPr lang="en-US" dirty="0">
              <a:effectLst/>
              <a:latin typeface="Bookman Old Style" panose="020506040505050202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E9C74861-B5FC-5EBE-B604-C2292EFC2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42739"/>
            <a:ext cx="12192000" cy="500748"/>
          </a:xfrm>
          <a:prstGeom prst="rect">
            <a:avLst/>
          </a:prstGeom>
        </p:spPr>
      </p:pic>
      <p:pic>
        <p:nvPicPr>
          <p:cNvPr id="5" name="Picture 4">
            <a:extLst>
              <a:ext uri="{FF2B5EF4-FFF2-40B4-BE49-F238E27FC236}">
                <a16:creationId xmlns:a16="http://schemas.microsoft.com/office/drawing/2014/main" id="{C2C60A0C-A527-9F20-BFE8-42E0785C33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9891" y="436244"/>
            <a:ext cx="4592452" cy="5697763"/>
          </a:xfrm>
          <a:prstGeom prst="rect">
            <a:avLst/>
          </a:prstGeom>
          <a:noFill/>
          <a:ln>
            <a:noFill/>
          </a:ln>
        </p:spPr>
      </p:pic>
    </p:spTree>
    <p:extLst>
      <p:ext uri="{BB962C8B-B14F-4D97-AF65-F5344CB8AC3E}">
        <p14:creationId xmlns:p14="http://schemas.microsoft.com/office/powerpoint/2010/main" val="4190299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4123</Words>
  <Application>Microsoft Office PowerPoint</Application>
  <PresentationFormat>Widescreen</PresentationFormat>
  <Paragraphs>178</Paragraphs>
  <Slides>38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Bookman Old Style</vt:lpstr>
      <vt:lpstr>Bradley Hand ITC</vt:lpstr>
      <vt:lpstr>Calibri</vt:lpstr>
      <vt:lpstr>Calibri Light</vt:lpstr>
      <vt:lpstr>Century Gothic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31</cp:revision>
  <dcterms:created xsi:type="dcterms:W3CDTF">2024-07-09T19:41:36Z</dcterms:created>
  <dcterms:modified xsi:type="dcterms:W3CDTF">2024-07-13T17:39:38Z</dcterms:modified>
</cp:coreProperties>
</file>