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300" r:id="rId4"/>
    <p:sldId id="301" r:id="rId5"/>
    <p:sldId id="302" r:id="rId6"/>
    <p:sldId id="257" r:id="rId7"/>
    <p:sldId id="271" r:id="rId8"/>
    <p:sldId id="258" r:id="rId9"/>
    <p:sldId id="272" r:id="rId10"/>
    <p:sldId id="259" r:id="rId11"/>
    <p:sldId id="260" r:id="rId12"/>
    <p:sldId id="275" r:id="rId13"/>
    <p:sldId id="261" r:id="rId14"/>
    <p:sldId id="262" r:id="rId15"/>
    <p:sldId id="276" r:id="rId16"/>
    <p:sldId id="263" r:id="rId17"/>
    <p:sldId id="277" r:id="rId18"/>
    <p:sldId id="279" r:id="rId19"/>
    <p:sldId id="278" r:id="rId20"/>
    <p:sldId id="280" r:id="rId21"/>
    <p:sldId id="281" r:id="rId22"/>
    <p:sldId id="264" r:id="rId23"/>
    <p:sldId id="282" r:id="rId24"/>
    <p:sldId id="265" r:id="rId25"/>
    <p:sldId id="283" r:id="rId26"/>
    <p:sldId id="266" r:id="rId27"/>
    <p:sldId id="284" r:id="rId28"/>
    <p:sldId id="267" r:id="rId29"/>
    <p:sldId id="285" r:id="rId30"/>
    <p:sldId id="286" r:id="rId31"/>
    <p:sldId id="287" r:id="rId32"/>
    <p:sldId id="273" r:id="rId33"/>
    <p:sldId id="288" r:id="rId34"/>
    <p:sldId id="268" r:id="rId35"/>
    <p:sldId id="289" r:id="rId36"/>
    <p:sldId id="269" r:id="rId37"/>
    <p:sldId id="293" r:id="rId38"/>
    <p:sldId id="292" r:id="rId39"/>
    <p:sldId id="270" r:id="rId40"/>
    <p:sldId id="291" r:id="rId41"/>
    <p:sldId id="274" r:id="rId42"/>
    <p:sldId id="290" r:id="rId43"/>
    <p:sldId id="294" r:id="rId44"/>
    <p:sldId id="295" r:id="rId45"/>
    <p:sldId id="296" r:id="rId46"/>
    <p:sldId id="297" r:id="rId47"/>
    <p:sldId id="298" r:id="rId48"/>
    <p:sldId id="303" r:id="rId4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3"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1"/>
    </c:view3D>
    <c:floor>
      <c:thickness val="0"/>
    </c:floor>
    <c:sideWall>
      <c:thickness val="0"/>
    </c:sideWall>
    <c:backWall>
      <c:thickness val="0"/>
    </c:backWall>
    <c:plotArea>
      <c:layout/>
      <c:bar3DChart>
        <c:barDir val="col"/>
        <c:grouping val="clustered"/>
        <c:varyColors val="1"/>
        <c:ser>
          <c:idx val="0"/>
          <c:order val="0"/>
          <c:invertIfNegative val="1"/>
          <c:dLbls>
            <c:dLbl>
              <c:idx val="2"/>
              <c:layout>
                <c:manualLayout>
                  <c:x val="5.8997050147492625E-3"/>
                  <c:y val="6.6666666666666652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0-F049-44CB-B413-26601EF8556C}"/>
                </c:ext>
              </c:extLst>
            </c:dLbl>
            <c:dLbl>
              <c:idx val="3"/>
              <c:layout>
                <c:manualLayout>
                  <c:x val="4.4247787610619468E-3"/>
                  <c:y val="5.7777777777777775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1-F049-44CB-B413-26601EF8556C}"/>
                </c:ext>
              </c:extLst>
            </c:dLbl>
            <c:dLbl>
              <c:idx val="4"/>
              <c:layout>
                <c:manualLayout>
                  <c:x val="5.4080004565040679E-17"/>
                  <c:y val="9.555555555555556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2-F049-44CB-B413-26601EF8556C}"/>
                </c:ext>
              </c:extLst>
            </c:dLbl>
            <c:dLbl>
              <c:idx val="5"/>
              <c:layout>
                <c:manualLayout>
                  <c:x val="6.637168141592921E-2"/>
                  <c:y val="7.7777602799650042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3-F049-44CB-B413-26601EF8556C}"/>
                </c:ext>
              </c:extLst>
            </c:dLbl>
            <c:spPr>
              <a:noFill/>
              <a:ln>
                <a:noFill/>
              </a:ln>
              <a:effectLst/>
            </c:sp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Sheet1!$A$1:$A$9</c:f>
              <c:strCache>
                <c:ptCount val="9"/>
                <c:pt idx="0">
                  <c:v>Poverty </c:v>
                </c:pt>
                <c:pt idx="1">
                  <c:v>Enclosure </c:v>
                </c:pt>
                <c:pt idx="2">
                  <c:v>Idealness </c:v>
                </c:pt>
                <c:pt idx="3">
                  <c:v>Indecent Exposure </c:v>
                </c:pt>
                <c:pt idx="4">
                  <c:v>Substances (Alcohol or drug)</c:v>
                </c:pt>
                <c:pt idx="5">
                  <c:v>Family values/upbringing </c:v>
                </c:pt>
                <c:pt idx="6">
                  <c:v>Rape culture </c:v>
                </c:pt>
                <c:pt idx="7">
                  <c:v>Power motives           </c:v>
                </c:pt>
                <c:pt idx="8">
                  <c:v>School closures </c:v>
                </c:pt>
              </c:strCache>
            </c:strRef>
          </c:cat>
          <c:val>
            <c:numRef>
              <c:f>Sheet1!$B$1:$B$9</c:f>
              <c:numCache>
                <c:formatCode>General</c:formatCode>
                <c:ptCount val="9"/>
                <c:pt idx="0">
                  <c:v>72.8</c:v>
                </c:pt>
                <c:pt idx="1">
                  <c:v>43.6</c:v>
                </c:pt>
                <c:pt idx="2">
                  <c:v>78.099999999999994</c:v>
                </c:pt>
                <c:pt idx="3">
                  <c:v>70.8</c:v>
                </c:pt>
                <c:pt idx="4">
                  <c:v>69.400000000000006</c:v>
                </c:pt>
                <c:pt idx="5">
                  <c:v>69.099999999999994</c:v>
                </c:pt>
                <c:pt idx="6">
                  <c:v>28</c:v>
                </c:pt>
                <c:pt idx="7">
                  <c:v>29.6</c:v>
                </c:pt>
                <c:pt idx="8">
                  <c:v>34.9</c:v>
                </c:pt>
              </c:numCache>
            </c:numRef>
          </c:val>
          <c:extLst>
            <c:ext xmlns:c16="http://schemas.microsoft.com/office/drawing/2014/chart" uri="{C3380CC4-5D6E-409C-BE32-E72D297353CC}">
              <c16:uniqueId val="{00000000-70D9-48EC-BB42-6347CF4862AF}"/>
            </c:ext>
          </c:extLst>
        </c:ser>
        <c:dLbls>
          <c:showLegendKey val="0"/>
          <c:showVal val="0"/>
          <c:showCatName val="0"/>
          <c:showSerName val="0"/>
          <c:showPercent val="0"/>
          <c:showBubbleSize val="0"/>
        </c:dLbls>
        <c:gapWidth val="75"/>
        <c:shape val="cone"/>
        <c:axId val="133980160"/>
        <c:axId val="133982080"/>
        <c:axId val="0"/>
      </c:bar3DChart>
      <c:catAx>
        <c:axId val="133980160"/>
        <c:scaling>
          <c:orientation val="minMax"/>
        </c:scaling>
        <c:delete val="1"/>
        <c:axPos val="b"/>
        <c:numFmt formatCode="General" sourceLinked="0"/>
        <c:majorTickMark val="none"/>
        <c:minorTickMark val="cross"/>
        <c:tickLblPos val="nextTo"/>
        <c:crossAx val="133982080"/>
        <c:crosses val="autoZero"/>
        <c:auto val="1"/>
        <c:lblAlgn val="ctr"/>
        <c:lblOffset val="100"/>
        <c:noMultiLvlLbl val="1"/>
      </c:catAx>
      <c:valAx>
        <c:axId val="133982080"/>
        <c:scaling>
          <c:orientation val="minMax"/>
        </c:scaling>
        <c:delete val="1"/>
        <c:axPos val="l"/>
        <c:majorGridlines/>
        <c:numFmt formatCode="General" sourceLinked="1"/>
        <c:majorTickMark val="none"/>
        <c:minorTickMark val="cross"/>
        <c:tickLblPos val="nextTo"/>
        <c:crossAx val="133980160"/>
        <c:crosses val="autoZero"/>
        <c:crossBetween val="between"/>
      </c:valAx>
    </c:plotArea>
    <c:plotVisOnly val="1"/>
    <c:dispBlanksAs val="zero"/>
    <c:showDLblsOverMax val="1"/>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1"/>
    </c:view3D>
    <c:floor>
      <c:thickness val="0"/>
    </c:floor>
    <c:sideWall>
      <c:thickness val="0"/>
    </c:sideWall>
    <c:backWall>
      <c:thickness val="0"/>
    </c:backWall>
    <c:plotArea>
      <c:layout/>
      <c:pie3DChart>
        <c:varyColors val="1"/>
        <c:ser>
          <c:idx val="0"/>
          <c:order val="0"/>
          <c:explosion val="25"/>
          <c:dLbls>
            <c:spPr>
              <a:noFill/>
              <a:ln>
                <a:noFill/>
              </a:ln>
              <a:effectLst/>
            </c:spPr>
            <c:showLegendKey val="1"/>
            <c:showVal val="1"/>
            <c:showCatName val="1"/>
            <c:showSerName val="1"/>
            <c:showPercent val="1"/>
            <c:showBubbleSize val="1"/>
            <c:showLeaderLines val="1"/>
            <c:extLst>
              <c:ext xmlns:c15="http://schemas.microsoft.com/office/drawing/2012/chart" uri="{CE6537A1-D6FC-4f65-9D91-7224C49458BB}"/>
            </c:extLst>
          </c:dLbls>
          <c:cat>
            <c:strRef>
              <c:f>Sheet1!$A$1:$A$3</c:f>
              <c:strCache>
                <c:ptCount val="3"/>
                <c:pt idx="0">
                  <c:v>Yes</c:v>
                </c:pt>
                <c:pt idx="1">
                  <c:v>No</c:v>
                </c:pt>
                <c:pt idx="2">
                  <c:v>I do not know</c:v>
                </c:pt>
              </c:strCache>
            </c:strRef>
          </c:cat>
          <c:val>
            <c:numRef>
              <c:f>Sheet1!$B$1:$B$3</c:f>
              <c:numCache>
                <c:formatCode>General</c:formatCode>
                <c:ptCount val="3"/>
                <c:pt idx="0">
                  <c:v>13.6</c:v>
                </c:pt>
                <c:pt idx="1">
                  <c:v>78</c:v>
                </c:pt>
                <c:pt idx="2">
                  <c:v>8.4</c:v>
                </c:pt>
              </c:numCache>
            </c:numRef>
          </c:val>
          <c:extLst>
            <c:ext xmlns:c16="http://schemas.microsoft.com/office/drawing/2014/chart" uri="{C3380CC4-5D6E-409C-BE32-E72D297353CC}">
              <c16:uniqueId val="{00000000-E641-4988-9012-D2C8F05DEEFA}"/>
            </c:ext>
          </c:extLst>
        </c:ser>
        <c:dLbls>
          <c:showLegendKey val="0"/>
          <c:showVal val="0"/>
          <c:showCatName val="0"/>
          <c:showSerName val="0"/>
          <c:showPercent val="0"/>
          <c:showBubbleSize val="0"/>
          <c:showLeaderLines val="1"/>
        </c:dLbls>
      </c:pie3DChart>
    </c:plotArea>
    <c:legend>
      <c:legendPos val="r"/>
      <c:overlay val="1"/>
    </c:legend>
    <c:plotVisOnly val="1"/>
    <c:dispBlanksAs val="zero"/>
    <c:showDLblsOverMax val="1"/>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46"/>
    </mc:Choice>
    <mc:Fallback>
      <c:style val="46"/>
    </mc:Fallback>
  </mc:AlternateContent>
  <c:chart>
    <c:autoTitleDeleted val="1"/>
    <c:view3D>
      <c:rotX val="0"/>
      <c:rotY val="0"/>
      <c:rAngAx val="1"/>
    </c:view3D>
    <c:floor>
      <c:thickness val="0"/>
    </c:floor>
    <c:sideWall>
      <c:thickness val="0"/>
    </c:sideWall>
    <c:backWall>
      <c:thickness val="0"/>
    </c:backWall>
    <c:plotArea>
      <c:layout/>
      <c:bar3DChart>
        <c:barDir val="col"/>
        <c:grouping val="clustered"/>
        <c:varyColors val="1"/>
        <c:ser>
          <c:idx val="0"/>
          <c:order val="0"/>
          <c:invertIfNegative val="1"/>
          <c:dLbls>
            <c:dLbl>
              <c:idx val="1"/>
              <c:layout>
                <c:manualLayout>
                  <c:x val="-4.8245614035087724E-2"/>
                  <c:y val="0"/>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0-054E-41C9-BE67-C83DD2BA3E76}"/>
                </c:ext>
              </c:extLst>
            </c:dLbl>
            <c:dLbl>
              <c:idx val="2"/>
              <c:layout>
                <c:manualLayout>
                  <c:x val="-5.8479532163742687E-3"/>
                  <c:y val="-4.228855721393035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1-054E-41C9-BE67-C83DD2BA3E76}"/>
                </c:ext>
              </c:extLst>
            </c:dLbl>
            <c:dLbl>
              <c:idx val="4"/>
              <c:layout>
                <c:manualLayout>
                  <c:x val="-8.1871345029239762E-2"/>
                  <c:y val="2.4875621890547263E-3"/>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2-054E-41C9-BE67-C83DD2BA3E76}"/>
                </c:ext>
              </c:extLst>
            </c:dLbl>
            <c:dLbl>
              <c:idx val="6"/>
              <c:layout>
                <c:manualLayout>
                  <c:x val="0"/>
                  <c:y val="-4.7263681592039801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3-054E-41C9-BE67-C83DD2BA3E76}"/>
                </c:ext>
              </c:extLst>
            </c:dLbl>
            <c:dLbl>
              <c:idx val="7"/>
              <c:layout>
                <c:manualLayout>
                  <c:x val="2.9239766081871343E-3"/>
                  <c:y val="2.4875621890547265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4-054E-41C9-BE67-C83DD2BA3E76}"/>
                </c:ext>
              </c:extLst>
            </c:dLbl>
            <c:dLbl>
              <c:idx val="8"/>
              <c:layout>
                <c:manualLayout>
                  <c:x val="-7.3099415204678359E-3"/>
                  <c:y val="-5.4726368159203981E-2"/>
                </c:manualLayout>
              </c:layout>
              <c:showLegendKey val="1"/>
              <c:showVal val="1"/>
              <c:showCatName val="1"/>
              <c:showSerName val="1"/>
              <c:showPercent val="1"/>
              <c:showBubbleSize val="1"/>
              <c:extLst>
                <c:ext xmlns:c15="http://schemas.microsoft.com/office/drawing/2012/chart" uri="{CE6537A1-D6FC-4f65-9D91-7224C49458BB}"/>
                <c:ext xmlns:c16="http://schemas.microsoft.com/office/drawing/2014/chart" uri="{C3380CC4-5D6E-409C-BE32-E72D297353CC}">
                  <c16:uniqueId val="{00000005-054E-41C9-BE67-C83DD2BA3E76}"/>
                </c:ext>
              </c:extLst>
            </c:dLbl>
            <c:spPr>
              <a:noFill/>
              <a:ln>
                <a:noFill/>
              </a:ln>
              <a:effectLst/>
            </c:spPr>
            <c:txPr>
              <a:bodyPr/>
              <a:lstStyle/>
              <a:p>
                <a:pPr>
                  <a:defRPr b="1"/>
                </a:pPr>
                <a:endParaRPr lang="en-US"/>
              </a:p>
            </c:tx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Sheet1!$A$1:$A$10</c:f>
              <c:strCache>
                <c:ptCount val="10"/>
                <c:pt idx="0">
                  <c:v>Sensitization of the public on sexual violence</c:v>
                </c:pt>
                <c:pt idx="1">
                  <c:v>Provision of adequate security</c:v>
                </c:pt>
                <c:pt idx="2">
                  <c:v>Elimination of bribery and corruption</c:v>
                </c:pt>
                <c:pt idx="3">
                  <c:v>Effective prosecution of offenders </c:v>
                </c:pt>
                <c:pt idx="4">
                  <c:v>Provision of funds to NGOs to fight the menace</c:v>
                </c:pt>
                <c:pt idx="5">
                  <c:v>Advocacy</c:v>
                </c:pt>
                <c:pt idx="6">
                  <c:v>Abolition of obnoxious cultures</c:v>
                </c:pt>
                <c:pt idx="7">
                  <c:v>Gender equality</c:v>
                </c:pt>
                <c:pt idx="8">
                  <c:v>Elimination of stigmatization</c:v>
                </c:pt>
                <c:pt idx="9">
                  <c:v>Can't say</c:v>
                </c:pt>
              </c:strCache>
            </c:strRef>
          </c:cat>
          <c:val>
            <c:numRef>
              <c:f>Sheet1!$B$1:$B$10</c:f>
              <c:numCache>
                <c:formatCode>General</c:formatCode>
                <c:ptCount val="10"/>
                <c:pt idx="0">
                  <c:v>23.9</c:v>
                </c:pt>
                <c:pt idx="1">
                  <c:v>1</c:v>
                </c:pt>
                <c:pt idx="2">
                  <c:v>3</c:v>
                </c:pt>
                <c:pt idx="3">
                  <c:v>16.899999999999999</c:v>
                </c:pt>
                <c:pt idx="4">
                  <c:v>1.3</c:v>
                </c:pt>
                <c:pt idx="5">
                  <c:v>0.70000000000000029</c:v>
                </c:pt>
                <c:pt idx="6">
                  <c:v>0.8</c:v>
                </c:pt>
                <c:pt idx="7">
                  <c:v>1.6</c:v>
                </c:pt>
                <c:pt idx="8">
                  <c:v>0.2</c:v>
                </c:pt>
                <c:pt idx="9">
                  <c:v>50.6</c:v>
                </c:pt>
              </c:numCache>
            </c:numRef>
          </c:val>
          <c:extLst>
            <c:ext xmlns:c16="http://schemas.microsoft.com/office/drawing/2014/chart" uri="{C3380CC4-5D6E-409C-BE32-E72D297353CC}">
              <c16:uniqueId val="{00000000-D5A0-47CC-BE02-C7C238FA2D1E}"/>
            </c:ext>
          </c:extLst>
        </c:ser>
        <c:dLbls>
          <c:showLegendKey val="0"/>
          <c:showVal val="0"/>
          <c:showCatName val="0"/>
          <c:showSerName val="0"/>
          <c:showPercent val="0"/>
          <c:showBubbleSize val="0"/>
        </c:dLbls>
        <c:gapWidth val="75"/>
        <c:shape val="cylinder"/>
        <c:axId val="143750656"/>
        <c:axId val="143752192"/>
        <c:axId val="0"/>
      </c:bar3DChart>
      <c:catAx>
        <c:axId val="143750656"/>
        <c:scaling>
          <c:orientation val="minMax"/>
        </c:scaling>
        <c:delete val="1"/>
        <c:axPos val="b"/>
        <c:numFmt formatCode="General" sourceLinked="0"/>
        <c:majorTickMark val="none"/>
        <c:minorTickMark val="cross"/>
        <c:tickLblPos val="nextTo"/>
        <c:crossAx val="143752192"/>
        <c:crosses val="autoZero"/>
        <c:auto val="1"/>
        <c:lblAlgn val="ctr"/>
        <c:lblOffset val="100"/>
        <c:noMultiLvlLbl val="1"/>
      </c:catAx>
      <c:valAx>
        <c:axId val="143752192"/>
        <c:scaling>
          <c:orientation val="minMax"/>
        </c:scaling>
        <c:delete val="1"/>
        <c:axPos val="l"/>
        <c:majorGridlines/>
        <c:numFmt formatCode="General" sourceLinked="1"/>
        <c:majorTickMark val="none"/>
        <c:minorTickMark val="cross"/>
        <c:tickLblPos val="nextTo"/>
        <c:crossAx val="143750656"/>
        <c:crosses val="autoZero"/>
        <c:crossBetween val="between"/>
      </c:valAx>
    </c:plotArea>
    <c:plotVisOnly val="1"/>
    <c:dispBlanksAs val="zero"/>
    <c:showDLblsOverMax val="1"/>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1"/>
    </c:view3D>
    <c:floor>
      <c:thickness val="0"/>
    </c:floor>
    <c:sideWall>
      <c:thickness val="0"/>
    </c:sideWall>
    <c:backWall>
      <c:thickness val="0"/>
    </c:backWall>
    <c:plotArea>
      <c:layout/>
      <c:pie3DChart>
        <c:varyColors val="1"/>
        <c:ser>
          <c:idx val="0"/>
          <c:order val="0"/>
          <c:explosion val="25"/>
          <c:dLbls>
            <c:spPr>
              <a:noFill/>
              <a:ln>
                <a:noFill/>
              </a:ln>
              <a:effectLst/>
            </c:spPr>
            <c:showLegendKey val="1"/>
            <c:showVal val="1"/>
            <c:showCatName val="1"/>
            <c:showSerName val="1"/>
            <c:showPercent val="1"/>
            <c:showBubbleSize val="1"/>
            <c:showLeaderLines val="1"/>
            <c:extLst>
              <c:ext xmlns:c15="http://schemas.microsoft.com/office/drawing/2012/chart" uri="{CE6537A1-D6FC-4f65-9D91-7224C49458BB}"/>
            </c:extLst>
          </c:dLbls>
          <c:cat>
            <c:strRef>
              <c:f>Sheet1!$A$1:$A$2</c:f>
              <c:strCache>
                <c:ptCount val="2"/>
                <c:pt idx="0">
                  <c:v>Yes </c:v>
                </c:pt>
                <c:pt idx="1">
                  <c:v>No </c:v>
                </c:pt>
              </c:strCache>
            </c:strRef>
          </c:cat>
          <c:val>
            <c:numRef>
              <c:f>Sheet1!$B$1:$B$2</c:f>
              <c:numCache>
                <c:formatCode>General</c:formatCode>
                <c:ptCount val="2"/>
                <c:pt idx="0">
                  <c:v>39.6</c:v>
                </c:pt>
                <c:pt idx="1">
                  <c:v>60.4</c:v>
                </c:pt>
              </c:numCache>
            </c:numRef>
          </c:val>
          <c:extLst>
            <c:ext xmlns:c16="http://schemas.microsoft.com/office/drawing/2014/chart" uri="{C3380CC4-5D6E-409C-BE32-E72D297353CC}">
              <c16:uniqueId val="{00000000-2353-44CB-B734-482A22FED6F5}"/>
            </c:ext>
          </c:extLst>
        </c:ser>
        <c:dLbls>
          <c:showLegendKey val="0"/>
          <c:showVal val="0"/>
          <c:showCatName val="0"/>
          <c:showSerName val="0"/>
          <c:showPercent val="0"/>
          <c:showBubbleSize val="0"/>
          <c:showLeaderLines val="1"/>
        </c:dLbls>
      </c:pie3DChart>
    </c:plotArea>
    <c:legend>
      <c:legendPos val="r"/>
      <c:overlay val="1"/>
    </c:legend>
    <c:plotVisOnly val="1"/>
    <c:dispBlanksAs val="zero"/>
    <c:showDLblsOverMax val="1"/>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invertIfNegative val="1"/>
          <c:dLbls>
            <c:spPr>
              <a:noFill/>
              <a:ln>
                <a:noFill/>
              </a:ln>
              <a:effectLst/>
            </c:spPr>
            <c:txPr>
              <a:bodyPr/>
              <a:lstStyle/>
              <a:p>
                <a:pPr>
                  <a:defRPr b="1"/>
                </a:pPr>
                <a:endParaRPr lang="en-US"/>
              </a:p>
            </c:tx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Sheet1!$A$1:$A$4</c:f>
              <c:strCache>
                <c:ptCount val="4"/>
                <c:pt idx="0">
                  <c:v>They fear God </c:v>
                </c:pt>
                <c:pt idx="1">
                  <c:v>They ensures that culprits are brought to book</c:v>
                </c:pt>
                <c:pt idx="2">
                  <c:v>They create awareness</c:v>
                </c:pt>
                <c:pt idx="3">
                  <c:v>By marring early </c:v>
                </c:pt>
              </c:strCache>
            </c:strRef>
          </c:cat>
          <c:val>
            <c:numRef>
              <c:f>Sheet1!$B$1:$B$4</c:f>
              <c:numCache>
                <c:formatCode>General</c:formatCode>
                <c:ptCount val="4"/>
                <c:pt idx="0">
                  <c:v>27.4</c:v>
                </c:pt>
                <c:pt idx="1">
                  <c:v>29</c:v>
                </c:pt>
                <c:pt idx="2">
                  <c:v>41.6</c:v>
                </c:pt>
                <c:pt idx="3">
                  <c:v>1.9000000000000001</c:v>
                </c:pt>
              </c:numCache>
            </c:numRef>
          </c:val>
          <c:extLst>
            <c:ext xmlns:c16="http://schemas.microsoft.com/office/drawing/2014/chart" uri="{C3380CC4-5D6E-409C-BE32-E72D297353CC}">
              <c16:uniqueId val="{00000000-EA6A-4926-A474-DD065781983A}"/>
            </c:ext>
          </c:extLst>
        </c:ser>
        <c:dLbls>
          <c:showLegendKey val="0"/>
          <c:showVal val="0"/>
          <c:showCatName val="0"/>
          <c:showSerName val="0"/>
          <c:showPercent val="0"/>
          <c:showBubbleSize val="0"/>
        </c:dLbls>
        <c:gapWidth val="75"/>
        <c:overlap val="-25"/>
        <c:axId val="127166336"/>
        <c:axId val="128839680"/>
      </c:barChart>
      <c:catAx>
        <c:axId val="127166336"/>
        <c:scaling>
          <c:orientation val="minMax"/>
        </c:scaling>
        <c:delete val="1"/>
        <c:axPos val="b"/>
        <c:numFmt formatCode="General" sourceLinked="0"/>
        <c:majorTickMark val="none"/>
        <c:minorTickMark val="cross"/>
        <c:tickLblPos val="nextTo"/>
        <c:crossAx val="128839680"/>
        <c:crosses val="autoZero"/>
        <c:auto val="1"/>
        <c:lblAlgn val="ctr"/>
        <c:lblOffset val="100"/>
        <c:noMultiLvlLbl val="1"/>
      </c:catAx>
      <c:valAx>
        <c:axId val="128839680"/>
        <c:scaling>
          <c:orientation val="minMax"/>
        </c:scaling>
        <c:delete val="1"/>
        <c:axPos val="l"/>
        <c:majorGridlines/>
        <c:numFmt formatCode="General" sourceLinked="1"/>
        <c:majorTickMark val="none"/>
        <c:minorTickMark val="cross"/>
        <c:tickLblPos val="nextTo"/>
        <c:crossAx val="127166336"/>
        <c:crosses val="autoZero"/>
        <c:crossBetween val="between"/>
      </c:valAx>
    </c:plotArea>
    <c:plotVisOnly val="1"/>
    <c:dispBlanksAs val="zero"/>
    <c:showDLblsOverMax val="1"/>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42"/>
    </mc:Choice>
    <mc:Fallback>
      <c:style val="42"/>
    </mc:Fallback>
  </mc:AlternateContent>
  <c:chart>
    <c:autoTitleDeleted val="1"/>
    <c:view3D>
      <c:rotX val="0"/>
      <c:rotY val="0"/>
      <c:rAngAx val="1"/>
    </c:view3D>
    <c:floor>
      <c:thickness val="0"/>
    </c:floor>
    <c:sideWall>
      <c:thickness val="0"/>
    </c:sideWall>
    <c:backWall>
      <c:thickness val="0"/>
    </c:backWall>
    <c:plotArea>
      <c:layout/>
      <c:bar3DChart>
        <c:barDir val="col"/>
        <c:grouping val="clustered"/>
        <c:varyColors val="1"/>
        <c:ser>
          <c:idx val="0"/>
          <c:order val="0"/>
          <c:invertIfNegative val="1"/>
          <c:dLbls>
            <c:spPr>
              <a:noFill/>
              <a:ln>
                <a:noFill/>
              </a:ln>
              <a:effectLst/>
            </c:sp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Sheet1!$A$1:$A$5</c:f>
              <c:strCache>
                <c:ptCount val="5"/>
                <c:pt idx="0">
                  <c:v>Very poor</c:v>
                </c:pt>
                <c:pt idx="1">
                  <c:v>Poor</c:v>
                </c:pt>
                <c:pt idx="2">
                  <c:v>Fair</c:v>
                </c:pt>
                <c:pt idx="3">
                  <c:v>Good</c:v>
                </c:pt>
                <c:pt idx="4">
                  <c:v>Very good</c:v>
                </c:pt>
              </c:strCache>
            </c:strRef>
          </c:cat>
          <c:val>
            <c:numRef>
              <c:f>Sheet1!$B$1:$B$5</c:f>
              <c:numCache>
                <c:formatCode>General</c:formatCode>
                <c:ptCount val="5"/>
                <c:pt idx="0">
                  <c:v>30.6</c:v>
                </c:pt>
                <c:pt idx="1">
                  <c:v>34.1</c:v>
                </c:pt>
                <c:pt idx="2">
                  <c:v>24.1</c:v>
                </c:pt>
                <c:pt idx="3">
                  <c:v>8.3000000000000007</c:v>
                </c:pt>
                <c:pt idx="4">
                  <c:v>2.8</c:v>
                </c:pt>
              </c:numCache>
            </c:numRef>
          </c:val>
          <c:extLst>
            <c:ext xmlns:c16="http://schemas.microsoft.com/office/drawing/2014/chart" uri="{C3380CC4-5D6E-409C-BE32-E72D297353CC}">
              <c16:uniqueId val="{00000000-D879-4B4E-AFA6-C39E936F05DD}"/>
            </c:ext>
          </c:extLst>
        </c:ser>
        <c:dLbls>
          <c:showLegendKey val="0"/>
          <c:showVal val="0"/>
          <c:showCatName val="0"/>
          <c:showSerName val="0"/>
          <c:showPercent val="0"/>
          <c:showBubbleSize val="0"/>
        </c:dLbls>
        <c:gapWidth val="75"/>
        <c:shape val="cylinder"/>
        <c:axId val="134689536"/>
        <c:axId val="134691840"/>
        <c:axId val="0"/>
      </c:bar3DChart>
      <c:catAx>
        <c:axId val="134689536"/>
        <c:scaling>
          <c:orientation val="minMax"/>
        </c:scaling>
        <c:delete val="1"/>
        <c:axPos val="b"/>
        <c:numFmt formatCode="General" sourceLinked="0"/>
        <c:majorTickMark val="none"/>
        <c:minorTickMark val="cross"/>
        <c:tickLblPos val="nextTo"/>
        <c:crossAx val="134691840"/>
        <c:crosses val="autoZero"/>
        <c:auto val="1"/>
        <c:lblAlgn val="ctr"/>
        <c:lblOffset val="100"/>
        <c:noMultiLvlLbl val="1"/>
      </c:catAx>
      <c:valAx>
        <c:axId val="134691840"/>
        <c:scaling>
          <c:orientation val="minMax"/>
        </c:scaling>
        <c:delete val="1"/>
        <c:axPos val="l"/>
        <c:majorGridlines/>
        <c:numFmt formatCode="General" sourceLinked="1"/>
        <c:majorTickMark val="none"/>
        <c:minorTickMark val="cross"/>
        <c:tickLblPos val="nextTo"/>
        <c:crossAx val="134689536"/>
        <c:crosses val="autoZero"/>
        <c:crossBetween val="between"/>
      </c:valAx>
    </c:plotArea>
    <c:plotVisOnly val="1"/>
    <c:dispBlanksAs val="zero"/>
    <c:showDLblsOverMax val="1"/>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1"/>
        <c:ser>
          <c:idx val="0"/>
          <c:order val="0"/>
          <c:marker>
            <c:symbol val="none"/>
          </c:marker>
          <c:dLbls>
            <c:spPr>
              <a:noFill/>
              <a:ln>
                <a:noFill/>
              </a:ln>
              <a:effectLst/>
            </c:sp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Sheet1!$A$1:$A$4</c:f>
              <c:strCache>
                <c:ptCount val="4"/>
                <c:pt idx="0">
                  <c:v>All the time </c:v>
                </c:pt>
                <c:pt idx="1">
                  <c:v>Sometimes</c:v>
                </c:pt>
                <c:pt idx="2">
                  <c:v>Never</c:v>
                </c:pt>
                <c:pt idx="3">
                  <c:v>I do not know</c:v>
                </c:pt>
              </c:strCache>
            </c:strRef>
          </c:cat>
          <c:val>
            <c:numRef>
              <c:f>Sheet1!$B$1:$B$4</c:f>
              <c:numCache>
                <c:formatCode>General</c:formatCode>
                <c:ptCount val="4"/>
                <c:pt idx="0">
                  <c:v>5</c:v>
                </c:pt>
                <c:pt idx="1">
                  <c:v>50.7</c:v>
                </c:pt>
                <c:pt idx="2">
                  <c:v>27.1</c:v>
                </c:pt>
                <c:pt idx="3">
                  <c:v>17.100000000000001</c:v>
                </c:pt>
              </c:numCache>
            </c:numRef>
          </c:val>
          <c:smooth val="1"/>
          <c:extLst>
            <c:ext xmlns:c16="http://schemas.microsoft.com/office/drawing/2014/chart" uri="{C3380CC4-5D6E-409C-BE32-E72D297353CC}">
              <c16:uniqueId val="{00000000-F2CE-44E3-9E5D-7931994DA285}"/>
            </c:ext>
          </c:extLst>
        </c:ser>
        <c:dLbls>
          <c:showLegendKey val="0"/>
          <c:showVal val="0"/>
          <c:showCatName val="0"/>
          <c:showSerName val="0"/>
          <c:showPercent val="0"/>
          <c:showBubbleSize val="0"/>
        </c:dLbls>
        <c:smooth val="0"/>
        <c:axId val="132157440"/>
        <c:axId val="132159360"/>
      </c:lineChart>
      <c:catAx>
        <c:axId val="132157440"/>
        <c:scaling>
          <c:orientation val="minMax"/>
        </c:scaling>
        <c:delete val="1"/>
        <c:axPos val="b"/>
        <c:numFmt formatCode="General" sourceLinked="0"/>
        <c:majorTickMark val="none"/>
        <c:minorTickMark val="cross"/>
        <c:tickLblPos val="nextTo"/>
        <c:crossAx val="132159360"/>
        <c:crosses val="autoZero"/>
        <c:auto val="1"/>
        <c:lblAlgn val="ctr"/>
        <c:lblOffset val="100"/>
        <c:noMultiLvlLbl val="1"/>
      </c:catAx>
      <c:valAx>
        <c:axId val="132159360"/>
        <c:scaling>
          <c:orientation val="minMax"/>
        </c:scaling>
        <c:delete val="1"/>
        <c:axPos val="l"/>
        <c:majorGridlines/>
        <c:numFmt formatCode="General" sourceLinked="1"/>
        <c:majorTickMark val="none"/>
        <c:minorTickMark val="cross"/>
        <c:tickLblPos val="nextTo"/>
        <c:crossAx val="132157440"/>
        <c:crosses val="autoZero"/>
        <c:crossBetween val="between"/>
      </c:valAx>
    </c:plotArea>
    <c:plotVisOnly val="1"/>
    <c:dispBlanksAs val="zero"/>
    <c:showDLblsOverMax val="1"/>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1"/>
    </c:view3D>
    <c:floor>
      <c:thickness val="0"/>
    </c:floor>
    <c:sideWall>
      <c:thickness val="0"/>
    </c:sideWall>
    <c:backWall>
      <c:thickness val="0"/>
    </c:backWall>
    <c:plotArea>
      <c:layout/>
      <c:bar3DChart>
        <c:barDir val="bar"/>
        <c:grouping val="clustered"/>
        <c:varyColors val="1"/>
        <c:ser>
          <c:idx val="0"/>
          <c:order val="0"/>
          <c:invertIfNegative val="1"/>
          <c:dLbls>
            <c:spPr>
              <a:noFill/>
              <a:ln>
                <a:noFill/>
              </a:ln>
              <a:effectLst/>
            </c:sp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Sheet1!$A$1:$A$8</c:f>
              <c:strCache>
                <c:ptCount val="8"/>
                <c:pt idx="0">
                  <c:v>Custom</c:v>
                </c:pt>
                <c:pt idx="1">
                  <c:v>Shame </c:v>
                </c:pt>
                <c:pt idx="2">
                  <c:v>Blaming</c:v>
                </c:pt>
                <c:pt idx="3">
                  <c:v>Poverty</c:v>
                </c:pt>
                <c:pt idx="4">
                  <c:v>Frustration from Police</c:v>
                </c:pt>
                <c:pt idx="5">
                  <c:v>Bribery</c:v>
                </c:pt>
                <c:pt idx="6">
                  <c:v>Intimidation</c:v>
                </c:pt>
                <c:pt idx="7">
                  <c:v>Lack of donor funding to help victims   </c:v>
                </c:pt>
              </c:strCache>
            </c:strRef>
          </c:cat>
          <c:val>
            <c:numRef>
              <c:f>Sheet1!$B$1:$B$8</c:f>
              <c:numCache>
                <c:formatCode>General</c:formatCode>
                <c:ptCount val="8"/>
                <c:pt idx="0">
                  <c:v>28.7</c:v>
                </c:pt>
                <c:pt idx="1">
                  <c:v>76</c:v>
                </c:pt>
                <c:pt idx="2">
                  <c:v>56.5</c:v>
                </c:pt>
                <c:pt idx="3">
                  <c:v>64.400000000000006</c:v>
                </c:pt>
                <c:pt idx="4">
                  <c:v>45.6</c:v>
                </c:pt>
                <c:pt idx="5">
                  <c:v>50</c:v>
                </c:pt>
                <c:pt idx="6">
                  <c:v>56.7</c:v>
                </c:pt>
                <c:pt idx="7">
                  <c:v>28.9</c:v>
                </c:pt>
              </c:numCache>
            </c:numRef>
          </c:val>
          <c:extLst>
            <c:ext xmlns:c16="http://schemas.microsoft.com/office/drawing/2014/chart" uri="{C3380CC4-5D6E-409C-BE32-E72D297353CC}">
              <c16:uniqueId val="{00000000-6A81-48EB-9EF6-C3AE8A3F30B1}"/>
            </c:ext>
          </c:extLst>
        </c:ser>
        <c:dLbls>
          <c:showLegendKey val="0"/>
          <c:showVal val="0"/>
          <c:showCatName val="0"/>
          <c:showSerName val="0"/>
          <c:showPercent val="0"/>
          <c:showBubbleSize val="0"/>
        </c:dLbls>
        <c:gapWidth val="75"/>
        <c:shape val="cylinder"/>
        <c:axId val="135503232"/>
        <c:axId val="135505024"/>
        <c:axId val="0"/>
      </c:bar3DChart>
      <c:catAx>
        <c:axId val="135503232"/>
        <c:scaling>
          <c:orientation val="minMax"/>
        </c:scaling>
        <c:delete val="1"/>
        <c:axPos val="l"/>
        <c:numFmt formatCode="General" sourceLinked="0"/>
        <c:majorTickMark val="none"/>
        <c:minorTickMark val="cross"/>
        <c:tickLblPos val="nextTo"/>
        <c:crossAx val="135505024"/>
        <c:crosses val="autoZero"/>
        <c:auto val="1"/>
        <c:lblAlgn val="ctr"/>
        <c:lblOffset val="100"/>
        <c:noMultiLvlLbl val="1"/>
      </c:catAx>
      <c:valAx>
        <c:axId val="135505024"/>
        <c:scaling>
          <c:orientation val="minMax"/>
        </c:scaling>
        <c:delete val="1"/>
        <c:axPos val="b"/>
        <c:majorGridlines/>
        <c:numFmt formatCode="General" sourceLinked="1"/>
        <c:majorTickMark val="none"/>
        <c:minorTickMark val="cross"/>
        <c:tickLblPos val="nextTo"/>
        <c:crossAx val="135503232"/>
        <c:crosses val="autoZero"/>
        <c:crossBetween val="between"/>
      </c:valAx>
    </c:plotArea>
    <c:plotVisOnly val="1"/>
    <c:dispBlanksAs val="zero"/>
    <c:showDLblsOverMax val="1"/>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42"/>
    </mc:Choice>
    <mc:Fallback>
      <c:style val="42"/>
    </mc:Fallback>
  </mc:AlternateContent>
  <c:chart>
    <c:autoTitleDeleted val="1"/>
    <c:view3D>
      <c:rotX val="30"/>
      <c:rotY val="0"/>
      <c:rAngAx val="1"/>
    </c:view3D>
    <c:floor>
      <c:thickness val="0"/>
    </c:floor>
    <c:sideWall>
      <c:thickness val="0"/>
    </c:sideWall>
    <c:backWall>
      <c:thickness val="0"/>
    </c:backWall>
    <c:plotArea>
      <c:layout/>
      <c:pie3DChart>
        <c:varyColors val="1"/>
        <c:ser>
          <c:idx val="0"/>
          <c:order val="0"/>
          <c:explosion val="25"/>
          <c:dLbls>
            <c:spPr>
              <a:noFill/>
              <a:ln>
                <a:noFill/>
              </a:ln>
              <a:effectLst/>
            </c:spPr>
            <c:showLegendKey val="1"/>
            <c:showVal val="1"/>
            <c:showCatName val="1"/>
            <c:showSerName val="1"/>
            <c:showPercent val="1"/>
            <c:showBubbleSize val="1"/>
            <c:showLeaderLines val="1"/>
            <c:extLst>
              <c:ext xmlns:c15="http://schemas.microsoft.com/office/drawing/2012/chart" uri="{CE6537A1-D6FC-4f65-9D91-7224C49458BB}"/>
            </c:extLst>
          </c:dLbls>
          <c:cat>
            <c:strRef>
              <c:f>Sheet1!$A$1:$A$5</c:f>
              <c:strCache>
                <c:ptCount val="5"/>
                <c:pt idx="0">
                  <c:v>More awareness that it is a crime   </c:v>
                </c:pt>
                <c:pt idx="1">
                  <c:v>By girls dressing decently  </c:v>
                </c:pt>
                <c:pt idx="2">
                  <c:v>Prosecution of offenders   </c:v>
                </c:pt>
                <c:pt idx="3">
                  <c:v>Police engagement to arrest offenders   </c:v>
                </c:pt>
                <c:pt idx="4">
                  <c:v>Police engagement to prosecute offenders    </c:v>
                </c:pt>
              </c:strCache>
            </c:strRef>
          </c:cat>
          <c:val>
            <c:numRef>
              <c:f>Sheet1!$B$1:$B$5</c:f>
              <c:numCache>
                <c:formatCode>General</c:formatCode>
                <c:ptCount val="5"/>
                <c:pt idx="0">
                  <c:v>65</c:v>
                </c:pt>
                <c:pt idx="1">
                  <c:v>68.3</c:v>
                </c:pt>
                <c:pt idx="2">
                  <c:v>66.599999999999994</c:v>
                </c:pt>
                <c:pt idx="3">
                  <c:v>55.7</c:v>
                </c:pt>
                <c:pt idx="4">
                  <c:v>48.7</c:v>
                </c:pt>
              </c:numCache>
            </c:numRef>
          </c:val>
          <c:extLst>
            <c:ext xmlns:c16="http://schemas.microsoft.com/office/drawing/2014/chart" uri="{C3380CC4-5D6E-409C-BE32-E72D297353CC}">
              <c16:uniqueId val="{00000000-FF99-4DAA-8323-F7B9E7EC6CED}"/>
            </c:ext>
          </c:extLst>
        </c:ser>
        <c:dLbls>
          <c:showLegendKey val="0"/>
          <c:showVal val="0"/>
          <c:showCatName val="0"/>
          <c:showSerName val="0"/>
          <c:showPercent val="0"/>
          <c:showBubbleSize val="0"/>
          <c:showLeaderLines val="1"/>
        </c:dLbls>
      </c:pie3DChart>
    </c:plotArea>
    <c:legend>
      <c:legendPos val="b"/>
      <c:overlay val="1"/>
    </c:legend>
    <c:plotVisOnly val="1"/>
    <c:dispBlanksAs val="zero"/>
    <c:showDLblsOverMax val="1"/>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1"/>
    </c:view3D>
    <c:floor>
      <c:thickness val="0"/>
    </c:floor>
    <c:sideWall>
      <c:thickness val="0"/>
    </c:sideWall>
    <c:backWall>
      <c:thickness val="0"/>
    </c:backWall>
    <c:plotArea>
      <c:layout/>
      <c:bar3DChart>
        <c:barDir val="bar"/>
        <c:grouping val="clustered"/>
        <c:varyColors val="1"/>
        <c:ser>
          <c:idx val="0"/>
          <c:order val="0"/>
          <c:invertIfNegative val="1"/>
          <c:dLbls>
            <c:spPr>
              <a:noFill/>
              <a:ln>
                <a:noFill/>
              </a:ln>
              <a:effectLst/>
            </c:sp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Sheet1!$A$1:$A$5</c:f>
              <c:strCache>
                <c:ptCount val="5"/>
                <c:pt idx="0">
                  <c:v>Compensation by offenders (money)</c:v>
                </c:pt>
                <c:pt idx="1">
                  <c:v>Effective prosecution of offenders</c:v>
                </c:pt>
                <c:pt idx="2">
                  <c:v>Informal settlement at home</c:v>
                </c:pt>
                <c:pt idx="3">
                  <c:v>Pray for victims</c:v>
                </c:pt>
                <c:pt idx="4">
                  <c:v>Community action/jungle justice</c:v>
                </c:pt>
              </c:strCache>
            </c:strRef>
          </c:cat>
          <c:val>
            <c:numRef>
              <c:f>Sheet1!$B$1:$B$5</c:f>
              <c:numCache>
                <c:formatCode>General</c:formatCode>
                <c:ptCount val="5"/>
                <c:pt idx="0">
                  <c:v>7.3</c:v>
                </c:pt>
                <c:pt idx="1">
                  <c:v>75.599999999999994</c:v>
                </c:pt>
                <c:pt idx="2">
                  <c:v>3.5</c:v>
                </c:pt>
                <c:pt idx="3">
                  <c:v>3.3</c:v>
                </c:pt>
                <c:pt idx="4">
                  <c:v>10.200000000000001</c:v>
                </c:pt>
              </c:numCache>
            </c:numRef>
          </c:val>
          <c:extLst>
            <c:ext xmlns:c16="http://schemas.microsoft.com/office/drawing/2014/chart" uri="{C3380CC4-5D6E-409C-BE32-E72D297353CC}">
              <c16:uniqueId val="{00000000-F9CF-4F8F-A36C-1E39483D0D03}"/>
            </c:ext>
          </c:extLst>
        </c:ser>
        <c:dLbls>
          <c:showLegendKey val="0"/>
          <c:showVal val="0"/>
          <c:showCatName val="0"/>
          <c:showSerName val="0"/>
          <c:showPercent val="0"/>
          <c:showBubbleSize val="0"/>
        </c:dLbls>
        <c:gapWidth val="75"/>
        <c:shape val="box"/>
        <c:axId val="135512832"/>
        <c:axId val="135514368"/>
        <c:axId val="0"/>
      </c:bar3DChart>
      <c:catAx>
        <c:axId val="135512832"/>
        <c:scaling>
          <c:orientation val="minMax"/>
        </c:scaling>
        <c:delete val="1"/>
        <c:axPos val="l"/>
        <c:numFmt formatCode="General" sourceLinked="0"/>
        <c:majorTickMark val="none"/>
        <c:minorTickMark val="cross"/>
        <c:tickLblPos val="nextTo"/>
        <c:crossAx val="135514368"/>
        <c:crosses val="autoZero"/>
        <c:auto val="1"/>
        <c:lblAlgn val="ctr"/>
        <c:lblOffset val="100"/>
        <c:noMultiLvlLbl val="1"/>
      </c:catAx>
      <c:valAx>
        <c:axId val="135514368"/>
        <c:scaling>
          <c:orientation val="minMax"/>
        </c:scaling>
        <c:delete val="1"/>
        <c:axPos val="b"/>
        <c:majorGridlines/>
        <c:numFmt formatCode="General" sourceLinked="1"/>
        <c:majorTickMark val="none"/>
        <c:minorTickMark val="cross"/>
        <c:tickLblPos val="nextTo"/>
        <c:crossAx val="135512832"/>
        <c:crosses val="autoZero"/>
        <c:crossBetween val="between"/>
      </c:valAx>
    </c:plotArea>
    <c:plotVisOnly val="1"/>
    <c:dispBlanksAs val="zero"/>
    <c:showDLblsOverMax val="1"/>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1"/>
    </c:view3D>
    <c:floor>
      <c:thickness val="0"/>
    </c:floor>
    <c:sideWall>
      <c:thickness val="0"/>
    </c:sideWall>
    <c:backWall>
      <c:thickness val="0"/>
    </c:backWall>
    <c:plotArea>
      <c:layout/>
      <c:bar3DChart>
        <c:barDir val="bar"/>
        <c:grouping val="clustered"/>
        <c:varyColors val="1"/>
        <c:ser>
          <c:idx val="0"/>
          <c:order val="0"/>
          <c:invertIfNegative val="1"/>
          <c:dLbls>
            <c:spPr>
              <a:noFill/>
              <a:ln>
                <a:noFill/>
              </a:ln>
              <a:effectLst/>
            </c:spPr>
            <c:txPr>
              <a:bodyPr/>
              <a:lstStyle/>
              <a:p>
                <a:pPr>
                  <a:defRPr b="1"/>
                </a:pPr>
                <a:endParaRPr lang="en-US"/>
              </a:p>
            </c:txPr>
            <c:showLegendKey val="1"/>
            <c:showVal val="1"/>
            <c:showCatName val="1"/>
            <c:showSerName val="1"/>
            <c:showPercent val="1"/>
            <c:showBubbleSize val="1"/>
            <c:showLeaderLines val="0"/>
            <c:extLst>
              <c:ext xmlns:c15="http://schemas.microsoft.com/office/drawing/2012/chart" uri="{CE6537A1-D6FC-4f65-9D91-7224C49458BB}">
                <c15:showLeaderLines val="0"/>
              </c:ext>
            </c:extLst>
          </c:dLbls>
          <c:cat>
            <c:strRef>
              <c:f>Sheet1!$A$1:$A$10</c:f>
              <c:strCache>
                <c:ptCount val="10"/>
                <c:pt idx="0">
                  <c:v>Prosecution of offenders</c:v>
                </c:pt>
                <c:pt idx="1">
                  <c:v>Life Imprisonment</c:v>
                </c:pt>
                <c:pt idx="2">
                  <c:v>Jungle justice</c:v>
                </c:pt>
                <c:pt idx="3">
                  <c:v>Death sentence</c:v>
                </c:pt>
                <c:pt idx="4">
                  <c:v>Castration</c:v>
                </c:pt>
                <c:pt idx="5">
                  <c:v>Banishment</c:v>
                </c:pt>
                <c:pt idx="6">
                  <c:v>Rehabilitation</c:v>
                </c:pt>
                <c:pt idx="7">
                  <c:v>Praying for the offender</c:v>
                </c:pt>
                <c:pt idx="8">
                  <c:v>The offender should marry the victim</c:v>
                </c:pt>
                <c:pt idx="9">
                  <c:v>No idea </c:v>
                </c:pt>
              </c:strCache>
            </c:strRef>
          </c:cat>
          <c:val>
            <c:numRef>
              <c:f>Sheet1!$B$1:$B$10</c:f>
              <c:numCache>
                <c:formatCode>General</c:formatCode>
                <c:ptCount val="10"/>
                <c:pt idx="0">
                  <c:v>40.4</c:v>
                </c:pt>
                <c:pt idx="1">
                  <c:v>13.9</c:v>
                </c:pt>
                <c:pt idx="2">
                  <c:v>3.9</c:v>
                </c:pt>
                <c:pt idx="3">
                  <c:v>14</c:v>
                </c:pt>
                <c:pt idx="4">
                  <c:v>6</c:v>
                </c:pt>
                <c:pt idx="5">
                  <c:v>0.30000000000000016</c:v>
                </c:pt>
                <c:pt idx="6">
                  <c:v>0.60000000000000031</c:v>
                </c:pt>
                <c:pt idx="7">
                  <c:v>0.9</c:v>
                </c:pt>
                <c:pt idx="8">
                  <c:v>0.2</c:v>
                </c:pt>
                <c:pt idx="9">
                  <c:v>20</c:v>
                </c:pt>
              </c:numCache>
            </c:numRef>
          </c:val>
          <c:extLst>
            <c:ext xmlns:c16="http://schemas.microsoft.com/office/drawing/2014/chart" uri="{C3380CC4-5D6E-409C-BE32-E72D297353CC}">
              <c16:uniqueId val="{00000000-8186-4249-90A7-BD84DB84840D}"/>
            </c:ext>
          </c:extLst>
        </c:ser>
        <c:dLbls>
          <c:showLegendKey val="0"/>
          <c:showVal val="0"/>
          <c:showCatName val="0"/>
          <c:showSerName val="0"/>
          <c:showPercent val="0"/>
          <c:showBubbleSize val="0"/>
        </c:dLbls>
        <c:gapWidth val="75"/>
        <c:shape val="cylinder"/>
        <c:axId val="143172736"/>
        <c:axId val="143174656"/>
        <c:axId val="0"/>
      </c:bar3DChart>
      <c:catAx>
        <c:axId val="143172736"/>
        <c:scaling>
          <c:orientation val="minMax"/>
        </c:scaling>
        <c:delete val="1"/>
        <c:axPos val="l"/>
        <c:numFmt formatCode="General" sourceLinked="0"/>
        <c:majorTickMark val="none"/>
        <c:minorTickMark val="cross"/>
        <c:tickLblPos val="nextTo"/>
        <c:crossAx val="143174656"/>
        <c:crosses val="autoZero"/>
        <c:auto val="1"/>
        <c:lblAlgn val="ctr"/>
        <c:lblOffset val="100"/>
        <c:noMultiLvlLbl val="1"/>
      </c:catAx>
      <c:valAx>
        <c:axId val="143174656"/>
        <c:scaling>
          <c:orientation val="minMax"/>
        </c:scaling>
        <c:delete val="1"/>
        <c:axPos val="b"/>
        <c:majorGridlines/>
        <c:numFmt formatCode="General" sourceLinked="1"/>
        <c:majorTickMark val="none"/>
        <c:minorTickMark val="cross"/>
        <c:tickLblPos val="nextTo"/>
        <c:crossAx val="143172736"/>
        <c:crosses val="autoZero"/>
        <c:crossBetween val="between"/>
      </c:valAx>
    </c:plotArea>
    <c:plotVisOnly val="1"/>
    <c:dispBlanksAs val="zero"/>
    <c:showDLblsOverMax val="1"/>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24BB7FF3-D4A8-409C-AFB0-A0A59ACD61FF}" type="datetimeFigureOut">
              <a:rPr lang="en-US" smtClean="0"/>
              <a:pPr/>
              <a:t>2/4/2021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0DC8D14-F1D9-4735-B46A-512ABCACCF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BB7FF3-D4A8-409C-AFB0-A0A59ACD61F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C8D14-F1D9-4735-B46A-512ABCACCF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BB7FF3-D4A8-409C-AFB0-A0A59ACD61F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C8D14-F1D9-4735-B46A-512ABCACCF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24BB7FF3-D4A8-409C-AFB0-A0A59ACD61FF}" type="datetimeFigureOut">
              <a:rPr lang="en-US" smtClean="0"/>
              <a:pPr/>
              <a:t>2/4/2021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0DC8D14-F1D9-4735-B46A-512ABCACCF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24BB7FF3-D4A8-409C-AFB0-A0A59ACD61FF}" type="datetimeFigureOut">
              <a:rPr lang="en-US" smtClean="0"/>
              <a:pPr/>
              <a:t>2/4/2021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0DC8D14-F1D9-4735-B46A-512ABCACCFE2}"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24BB7FF3-D4A8-409C-AFB0-A0A59ACD61FF}" type="datetimeFigureOut">
              <a:rPr lang="en-US" smtClean="0"/>
              <a:pPr/>
              <a:t>2/4/2021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0DC8D14-F1D9-4735-B46A-512ABCACCF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24BB7FF3-D4A8-409C-AFB0-A0A59ACD61FF}"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0DC8D14-F1D9-4735-B46A-512ABCACCFE2}"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24BB7FF3-D4A8-409C-AFB0-A0A59ACD61FF}" type="datetimeFigureOut">
              <a:rPr lang="en-US" smtClean="0"/>
              <a:pPr/>
              <a:t>2/4/2021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C8D14-F1D9-4735-B46A-512ABCACCF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4BB7FF3-D4A8-409C-AFB0-A0A59ACD61FF}" type="datetimeFigureOut">
              <a:rPr lang="en-US" smtClean="0"/>
              <a:pPr/>
              <a:t>2/4/2021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C8D14-F1D9-4735-B46A-512ABCACCF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24BB7FF3-D4A8-409C-AFB0-A0A59ACD61FF}" type="datetimeFigureOut">
              <a:rPr lang="en-US" smtClean="0"/>
              <a:pPr/>
              <a:t>2/4/2021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C8D14-F1D9-4735-B46A-512ABCACCF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24BB7FF3-D4A8-409C-AFB0-A0A59ACD61F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0DC8D14-F1D9-4735-B46A-512ABCACCFE2}"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4BB7FF3-D4A8-409C-AFB0-A0A59ACD61FF}" type="datetimeFigureOut">
              <a:rPr lang="en-US" smtClean="0"/>
              <a:pPr/>
              <a:t>2/4/2021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0DC8D14-F1D9-4735-B46A-512ABCACCFE2}"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Research Findings</a:t>
            </a:r>
          </a:p>
        </p:txBody>
      </p:sp>
      <p:sp>
        <p:nvSpPr>
          <p:cNvPr id="3" name="Subtitle 2"/>
          <p:cNvSpPr>
            <a:spLocks noGrp="1"/>
          </p:cNvSpPr>
          <p:nvPr>
            <p:ph type="subTitle" idx="1"/>
          </p:nvPr>
        </p:nvSpPr>
        <p:spPr>
          <a:xfrm>
            <a:off x="381000" y="914400"/>
            <a:ext cx="8458200" cy="3886200"/>
          </a:xfrm>
        </p:spPr>
        <p:txBody>
          <a:bodyPr>
            <a:normAutofit/>
          </a:bodyPr>
          <a:lstStyle/>
          <a:p>
            <a:r>
              <a:rPr lang="en-US" sz="3600" b="1" dirty="0"/>
              <a:t>BEIJING+ 25: ASSESSING THE REALIZATION OF NIGERIAN WOMEN’S RIGHTS IN CRITICAL AREAS OF SEXUAL AND GENDER-BASED VIOLENCE (AAN-WVL, WACOL, CWEENS &amp; NANA FOUNDATION)</a:t>
            </a:r>
          </a:p>
          <a:p>
            <a:endParaRPr 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of SGBV Before covid-19</a:t>
            </a:r>
          </a:p>
        </p:txBody>
      </p:sp>
      <p:sp>
        <p:nvSpPr>
          <p:cNvPr id="3" name="Content Placeholder 2"/>
          <p:cNvSpPr>
            <a:spLocks noGrp="1"/>
          </p:cNvSpPr>
          <p:nvPr>
            <p:ph idx="1"/>
          </p:nvPr>
        </p:nvSpPr>
        <p:spPr>
          <a:xfrm>
            <a:off x="152400" y="1295400"/>
            <a:ext cx="8839200" cy="5410200"/>
          </a:xfrm>
        </p:spPr>
        <p:txBody>
          <a:bodyPr>
            <a:normAutofit fontScale="70000" lnSpcReduction="20000"/>
          </a:bodyPr>
          <a:lstStyle/>
          <a:p>
            <a:pPr algn="just"/>
            <a:r>
              <a:rPr lang="en-US" b="1" dirty="0"/>
              <a:t>Rape</a:t>
            </a:r>
            <a:r>
              <a:rPr lang="en-US" dirty="0"/>
              <a:t>: The study shows that a slight majority of the respondents (50.7%) have heard of rape before COVID-19 pandemic in Nigeria. </a:t>
            </a:r>
          </a:p>
          <a:p>
            <a:pPr algn="just"/>
            <a:r>
              <a:rPr lang="en-US" b="1" dirty="0"/>
              <a:t>Sexual</a:t>
            </a:r>
            <a:r>
              <a:rPr lang="en-US" dirty="0"/>
              <a:t> </a:t>
            </a:r>
            <a:r>
              <a:rPr lang="en-US" b="1" dirty="0"/>
              <a:t>Harassment</a:t>
            </a:r>
            <a:r>
              <a:rPr lang="en-US" dirty="0"/>
              <a:t>: Majority (54%) of the respondents rarely heard about sexual harassment before COVID-19 pandemic. </a:t>
            </a:r>
          </a:p>
          <a:p>
            <a:pPr algn="just"/>
            <a:r>
              <a:rPr lang="en-US" b="1" dirty="0"/>
              <a:t>FGM</a:t>
            </a:r>
            <a:r>
              <a:rPr lang="en-US" dirty="0"/>
              <a:t>: Majority (81.5%) of the respondents did not hear about female genital mutilation before COVID-19. </a:t>
            </a:r>
          </a:p>
          <a:p>
            <a:pPr algn="just"/>
            <a:r>
              <a:rPr lang="en-US" b="1" dirty="0"/>
              <a:t>Child Marriage</a:t>
            </a:r>
            <a:r>
              <a:rPr lang="en-US" dirty="0"/>
              <a:t>: Majority (67.9%) of the respondents did not hear about child marriage before COVID-19 pandemic. </a:t>
            </a:r>
          </a:p>
          <a:p>
            <a:pPr algn="just"/>
            <a:r>
              <a:rPr lang="en-US" b="1" dirty="0"/>
              <a:t>Sexual</a:t>
            </a:r>
            <a:r>
              <a:rPr lang="en-US" dirty="0"/>
              <a:t> </a:t>
            </a:r>
            <a:r>
              <a:rPr lang="en-US" b="1" dirty="0"/>
              <a:t>Abuse of M&amp;PWD</a:t>
            </a:r>
            <a:r>
              <a:rPr lang="en-US" dirty="0"/>
              <a:t>: Majority (70.3%) of the respondents did not hear about sexual abuse of mentally or physically disabled people. </a:t>
            </a:r>
          </a:p>
          <a:p>
            <a:pPr algn="just"/>
            <a:r>
              <a:rPr lang="en-US" b="1" dirty="0"/>
              <a:t>Incest</a:t>
            </a:r>
            <a:r>
              <a:rPr lang="en-US" dirty="0"/>
              <a:t>: The study finding shows that majority (67.4%) of the respondents did not hear about incest before COVID-19 pandemic. </a:t>
            </a:r>
          </a:p>
          <a:p>
            <a:pPr algn="just"/>
            <a:r>
              <a:rPr lang="en-US" b="1" dirty="0"/>
              <a:t>Child Sexual Abuse and Exploitation</a:t>
            </a:r>
            <a:r>
              <a:rPr lang="en-US" dirty="0"/>
              <a:t>: Majority (52.6%) of the respondents indicated that they did not hear about child sexual abuse and exploitation before COVID-19.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Witnesses to </a:t>
            </a:r>
            <a:r>
              <a:rPr lang="en-US" dirty="0" err="1"/>
              <a:t>sgbv</a:t>
            </a:r>
            <a:r>
              <a:rPr lang="en-US" dirty="0"/>
              <a:t> before covid-19</a:t>
            </a:r>
          </a:p>
        </p:txBody>
      </p:sp>
      <p:sp>
        <p:nvSpPr>
          <p:cNvPr id="3" name="Content Placeholder 2"/>
          <p:cNvSpPr>
            <a:spLocks noGrp="1"/>
          </p:cNvSpPr>
          <p:nvPr>
            <p:ph idx="1"/>
          </p:nvPr>
        </p:nvSpPr>
        <p:spPr>
          <a:xfrm>
            <a:off x="304800" y="1554162"/>
            <a:ext cx="8686800" cy="5151438"/>
          </a:xfrm>
        </p:spPr>
        <p:txBody>
          <a:bodyPr>
            <a:normAutofit fontScale="62500" lnSpcReduction="20000"/>
          </a:bodyPr>
          <a:lstStyle/>
          <a:p>
            <a:pPr>
              <a:buNone/>
            </a:pPr>
            <a:r>
              <a:rPr lang="en-US" dirty="0"/>
              <a:t>On how frequent the respondents witnessed sexual and gender-based violence against women and girls in Nigeria before COVID-19, result shows the following:</a:t>
            </a:r>
          </a:p>
          <a:p>
            <a:r>
              <a:rPr lang="en-US" b="1" dirty="0"/>
              <a:t>Rape: </a:t>
            </a:r>
            <a:r>
              <a:rPr lang="en-US" dirty="0"/>
              <a:t>Majority (68.1%) of the respondents did not witness rape before COVID-19 pandemic in Nigeria. </a:t>
            </a:r>
          </a:p>
          <a:p>
            <a:r>
              <a:rPr lang="en-US" b="1" dirty="0"/>
              <a:t>Sexual</a:t>
            </a:r>
            <a:r>
              <a:rPr lang="en-US" dirty="0"/>
              <a:t> </a:t>
            </a:r>
            <a:r>
              <a:rPr lang="en-US" b="1" dirty="0"/>
              <a:t>Harassment</a:t>
            </a:r>
            <a:r>
              <a:rPr lang="en-US" dirty="0"/>
              <a:t>: Majority (60.5%) of the respondents did not witness sexual harassment before COVID-19 pandemic. </a:t>
            </a:r>
          </a:p>
          <a:p>
            <a:r>
              <a:rPr lang="en-US" b="1" dirty="0"/>
              <a:t>FGM</a:t>
            </a:r>
            <a:r>
              <a:rPr lang="en-US" dirty="0"/>
              <a:t>: Majority (87.8%) of the respondents did not witness female genital mutilation before COVID-19. </a:t>
            </a:r>
          </a:p>
          <a:p>
            <a:r>
              <a:rPr lang="en-US" b="1" dirty="0"/>
              <a:t>Child</a:t>
            </a:r>
            <a:r>
              <a:rPr lang="en-US" dirty="0"/>
              <a:t> </a:t>
            </a:r>
            <a:r>
              <a:rPr lang="en-US" b="1" dirty="0"/>
              <a:t>Marriage</a:t>
            </a:r>
            <a:r>
              <a:rPr lang="en-US" dirty="0"/>
              <a:t>: Majority (73.9%) of the respondents did not witness child marriage before COVID-19 pandemic. </a:t>
            </a:r>
          </a:p>
          <a:p>
            <a:r>
              <a:rPr lang="en-US" b="1" dirty="0"/>
              <a:t>Sexual Abuse of M&amp;PWD</a:t>
            </a:r>
            <a:r>
              <a:rPr lang="en-US" dirty="0"/>
              <a:t>: Majority (78.6%) of the respondents did not witness sexual abuse of mentally or physically disabled people. </a:t>
            </a:r>
          </a:p>
          <a:p>
            <a:r>
              <a:rPr lang="en-US" b="1" dirty="0"/>
              <a:t>Incest</a:t>
            </a:r>
            <a:r>
              <a:rPr lang="en-US" dirty="0"/>
              <a:t>: Majority (79%) of the respondents did not witness incest before COVID-19 pandemic. </a:t>
            </a:r>
          </a:p>
          <a:p>
            <a:r>
              <a:rPr lang="en-US" b="1" dirty="0"/>
              <a:t>Child Sexual Abuse  and Exploitation</a:t>
            </a:r>
            <a:r>
              <a:rPr lang="en-US" dirty="0"/>
              <a:t>: Majority (64.7%) of the respondents indicated that they did not witness child sexual abuse before COVID-19.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Knowledge of SGBV during covid-19</a:t>
            </a:r>
          </a:p>
        </p:txBody>
      </p:sp>
      <p:sp>
        <p:nvSpPr>
          <p:cNvPr id="3" name="Content Placeholder 2"/>
          <p:cNvSpPr>
            <a:spLocks noGrp="1"/>
          </p:cNvSpPr>
          <p:nvPr>
            <p:ph idx="1"/>
          </p:nvPr>
        </p:nvSpPr>
        <p:spPr>
          <a:xfrm>
            <a:off x="304800" y="1371600"/>
            <a:ext cx="8686800" cy="5257800"/>
          </a:xfrm>
        </p:spPr>
        <p:txBody>
          <a:bodyPr>
            <a:normAutofit fontScale="70000" lnSpcReduction="20000"/>
          </a:bodyPr>
          <a:lstStyle/>
          <a:p>
            <a:pPr algn="just"/>
            <a:r>
              <a:rPr lang="en-US" b="1" dirty="0"/>
              <a:t>Rape</a:t>
            </a:r>
            <a:r>
              <a:rPr lang="en-US" dirty="0"/>
              <a:t>: The result shows that majority (56.3%) of the respondents heard about rape during COVID-19 pandemic in Nigeria. </a:t>
            </a:r>
          </a:p>
          <a:p>
            <a:pPr algn="just"/>
            <a:r>
              <a:rPr lang="en-US" b="1" dirty="0"/>
              <a:t>Sexual Harassment</a:t>
            </a:r>
            <a:r>
              <a:rPr lang="en-US" dirty="0"/>
              <a:t>: Majority (56.2%) of the respondents heard about sexual harassment during COVID-19 pandemic. </a:t>
            </a:r>
          </a:p>
          <a:p>
            <a:pPr algn="just"/>
            <a:r>
              <a:rPr lang="en-US" b="1" dirty="0"/>
              <a:t>FGM</a:t>
            </a:r>
            <a:r>
              <a:rPr lang="en-US" dirty="0"/>
              <a:t>: The result shows that majority (66.5%) of the respondents did not hear about female genital mutilation at all during COVID-19. </a:t>
            </a:r>
          </a:p>
          <a:p>
            <a:pPr algn="just"/>
            <a:r>
              <a:rPr lang="en-US" b="1" dirty="0"/>
              <a:t>Child Marriage</a:t>
            </a:r>
            <a:r>
              <a:rPr lang="en-US" dirty="0"/>
              <a:t>: Majority (49.1%) of the respondents did not hear about child marriage at all during COVID-19 pandemic. </a:t>
            </a:r>
          </a:p>
          <a:p>
            <a:pPr algn="just"/>
            <a:r>
              <a:rPr lang="en-US" b="1" dirty="0"/>
              <a:t>Sexual Abuse of M&amp;PWD</a:t>
            </a:r>
            <a:r>
              <a:rPr lang="en-US" dirty="0"/>
              <a:t>: Majority (49.1%) of the respondents did not hear about sexual abuse of mentally or physically disabled people at all. </a:t>
            </a:r>
          </a:p>
          <a:p>
            <a:pPr algn="just"/>
            <a:r>
              <a:rPr lang="en-US" b="1" dirty="0"/>
              <a:t>Incest</a:t>
            </a:r>
            <a:r>
              <a:rPr lang="en-US" dirty="0"/>
              <a:t>: The study finding shows that majority (67.3%) of the respondents did not hear of incest at all during COVID-19 pandemic. </a:t>
            </a:r>
          </a:p>
          <a:p>
            <a:pPr algn="just"/>
            <a:r>
              <a:rPr lang="en-US" b="1" dirty="0"/>
              <a:t>Child Sexual Abuse</a:t>
            </a:r>
            <a:r>
              <a:rPr lang="en-US" dirty="0"/>
              <a:t>: The study finding shows that majority (46.4%) of the respondents did not hear of child sexual abuse at all during COVID-19 pandemic. </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Witnesses to </a:t>
            </a:r>
            <a:r>
              <a:rPr lang="en-US" dirty="0" err="1"/>
              <a:t>sgbv</a:t>
            </a:r>
            <a:r>
              <a:rPr lang="en-US" dirty="0"/>
              <a:t> DURING covid-19</a:t>
            </a:r>
          </a:p>
        </p:txBody>
      </p:sp>
      <p:sp>
        <p:nvSpPr>
          <p:cNvPr id="3" name="Content Placeholder 2"/>
          <p:cNvSpPr>
            <a:spLocks noGrp="1"/>
          </p:cNvSpPr>
          <p:nvPr>
            <p:ph idx="1"/>
          </p:nvPr>
        </p:nvSpPr>
        <p:spPr>
          <a:xfrm>
            <a:off x="304800" y="1371600"/>
            <a:ext cx="8686800" cy="5257800"/>
          </a:xfrm>
        </p:spPr>
        <p:txBody>
          <a:bodyPr>
            <a:normAutofit fontScale="62500" lnSpcReduction="20000"/>
          </a:bodyPr>
          <a:lstStyle/>
          <a:p>
            <a:pPr>
              <a:buNone/>
            </a:pPr>
            <a:r>
              <a:rPr lang="en-US" dirty="0"/>
              <a:t>On how frequent the respondents witnessed sexual and gender-based violence against women and girls during covid-19 pandemic, the result shows thus: </a:t>
            </a:r>
          </a:p>
          <a:p>
            <a:r>
              <a:rPr lang="en-US" b="1" dirty="0"/>
              <a:t>Rape</a:t>
            </a:r>
            <a:r>
              <a:rPr lang="en-US" dirty="0"/>
              <a:t>: Majority (63.6%) of the respondents did not witness rape during COVID-19 pandemic in Nigeria. </a:t>
            </a:r>
          </a:p>
          <a:p>
            <a:r>
              <a:rPr lang="en-US" b="1" dirty="0"/>
              <a:t>Sexual Harassment</a:t>
            </a:r>
            <a:r>
              <a:rPr lang="en-US" dirty="0"/>
              <a:t>: Majority (61.9%) of the respondents did not witness sexual harassment during COVID-19 pandemic. </a:t>
            </a:r>
          </a:p>
          <a:p>
            <a:r>
              <a:rPr lang="en-US" b="1" dirty="0"/>
              <a:t>FGM</a:t>
            </a:r>
            <a:r>
              <a:rPr lang="en-US" dirty="0"/>
              <a:t>: Majority (88.2%) of the respondents did not witness female genital mutilation during COVID-19. </a:t>
            </a:r>
          </a:p>
          <a:p>
            <a:r>
              <a:rPr lang="en-US" b="1" dirty="0"/>
              <a:t>Child Marriage</a:t>
            </a:r>
            <a:r>
              <a:rPr lang="en-US" dirty="0"/>
              <a:t>: The result shows that majority (77.9%) of the respondents did not witness child marriage during COVID-19 pandemic. </a:t>
            </a:r>
          </a:p>
          <a:p>
            <a:r>
              <a:rPr lang="en-US" b="1" dirty="0"/>
              <a:t>Sexual Abuse of M&amp;PWD</a:t>
            </a:r>
            <a:r>
              <a:rPr lang="en-US" dirty="0"/>
              <a:t>: Majority (77.3%) of the respondents did not witness sexual abuse of mentally or physically disabled people during COVID-19. </a:t>
            </a:r>
          </a:p>
          <a:p>
            <a:r>
              <a:rPr lang="en-US" b="1" dirty="0"/>
              <a:t>Incest</a:t>
            </a:r>
            <a:r>
              <a:rPr lang="en-US" dirty="0"/>
              <a:t>: Majority (75.7%) of the respondents did not witness incest during COVID-19 pandemic. </a:t>
            </a:r>
          </a:p>
          <a:p>
            <a:r>
              <a:rPr lang="en-US" b="1" dirty="0"/>
              <a:t>Child Abuse</a:t>
            </a:r>
            <a:r>
              <a:rPr lang="en-US" dirty="0"/>
              <a:t>: Finding shows that majority (59.9%) of the respondents indicated that they did not witness child sexual during COVID-19 pandemic.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possible cause of </a:t>
            </a:r>
            <a:r>
              <a:rPr lang="en-US" dirty="0" err="1"/>
              <a:t>sgbv</a:t>
            </a:r>
            <a:endParaRPr lang="en-US" dirty="0"/>
          </a:p>
        </p:txBody>
      </p:sp>
      <p:sp>
        <p:nvSpPr>
          <p:cNvPr id="3" name="Content Placeholder 2"/>
          <p:cNvSpPr>
            <a:spLocks noGrp="1"/>
          </p:cNvSpPr>
          <p:nvPr>
            <p:ph idx="1"/>
          </p:nvPr>
        </p:nvSpPr>
        <p:spPr/>
        <p:txBody>
          <a:bodyPr>
            <a:normAutofit/>
          </a:bodyPr>
          <a:lstStyle/>
          <a:p>
            <a:pPr algn="just"/>
            <a:r>
              <a:rPr lang="en-US" dirty="0"/>
              <a:t>The study also found that over half of the respondents (78.1%) indicated that idleness is the most possible cause of sexual and gender-based violence against women and girls.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458200" cy="685800"/>
          </a:xfrm>
        </p:spPr>
        <p:txBody>
          <a:bodyPr>
            <a:noAutofit/>
          </a:bodyPr>
          <a:lstStyle/>
          <a:p>
            <a:br>
              <a:rPr lang="en-US" sz="2000" dirty="0">
                <a:solidFill>
                  <a:srgbClr val="FF0000"/>
                </a:solidFill>
              </a:rPr>
            </a:br>
            <a:r>
              <a:rPr lang="en-US" sz="2000" dirty="0">
                <a:solidFill>
                  <a:srgbClr val="FF0000"/>
                </a:solidFill>
              </a:rPr>
              <a:t>Fig 1: Percentage Distribution of Respondents on possible causes of SGBV mentioned </a:t>
            </a:r>
            <a:br>
              <a:rPr lang="en-US" sz="2000" dirty="0">
                <a:solidFill>
                  <a:srgbClr val="FF0000"/>
                </a:solidFill>
              </a:rPr>
            </a:br>
            <a:endParaRPr lang="en-US" sz="2000" dirty="0">
              <a:solidFill>
                <a:srgbClr val="FF0000"/>
              </a:solidFill>
            </a:endParaRPr>
          </a:p>
        </p:txBody>
      </p:sp>
      <p:graphicFrame>
        <p:nvGraphicFramePr>
          <p:cNvPr id="4" name="Content Placeholder 3"/>
          <p:cNvGraphicFramePr>
            <a:graphicFrameLocks noGrp="1"/>
          </p:cNvGraphicFramePr>
          <p:nvPr>
            <p:ph idx="1"/>
          </p:nvPr>
        </p:nvGraphicFramePr>
        <p:xfrm>
          <a:off x="304107" y="1066800"/>
          <a:ext cx="8535093" cy="563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role of the men and government in ending </a:t>
            </a:r>
            <a:r>
              <a:rPr lang="en-US" dirty="0" err="1"/>
              <a:t>sgbv</a:t>
            </a:r>
            <a:endParaRPr lang="en-US" dirty="0"/>
          </a:p>
        </p:txBody>
      </p:sp>
      <p:sp>
        <p:nvSpPr>
          <p:cNvPr id="3" name="Content Placeholder 2"/>
          <p:cNvSpPr>
            <a:spLocks noGrp="1"/>
          </p:cNvSpPr>
          <p:nvPr>
            <p:ph idx="1"/>
          </p:nvPr>
        </p:nvSpPr>
        <p:spPr/>
        <p:txBody>
          <a:bodyPr>
            <a:normAutofit/>
          </a:bodyPr>
          <a:lstStyle/>
          <a:p>
            <a:r>
              <a:rPr lang="en-US" dirty="0"/>
              <a:t>On the issue of whether men play any significant role in reducing sexual violence against women, over half of them (60.4%) indicated that men do not play significant role in reducing SGBV.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0600" cy="990600"/>
          </a:xfrm>
        </p:spPr>
        <p:txBody>
          <a:bodyPr>
            <a:normAutofit fontScale="90000"/>
          </a:bodyPr>
          <a:lstStyle/>
          <a:p>
            <a:br>
              <a:rPr lang="en-US" sz="3100" b="1" dirty="0"/>
            </a:br>
            <a:r>
              <a:rPr lang="en-US" sz="3100" b="1" dirty="0"/>
              <a:t>Role Men Play in Reducing Sexual Violence Against Women </a:t>
            </a:r>
            <a:br>
              <a:rPr lang="en-US" dirty="0"/>
            </a:b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Significant Roles Men play in Reducing Sexual Violence against Women</a:t>
            </a:r>
            <a:endParaRPr lang="en-US" dirty="0"/>
          </a:p>
        </p:txBody>
      </p:sp>
      <p:sp>
        <p:nvSpPr>
          <p:cNvPr id="3" name="Content Placeholder 2"/>
          <p:cNvSpPr>
            <a:spLocks noGrp="1"/>
          </p:cNvSpPr>
          <p:nvPr>
            <p:ph idx="1"/>
          </p:nvPr>
        </p:nvSpPr>
        <p:spPr/>
        <p:txBody>
          <a:bodyPr/>
          <a:lstStyle/>
          <a:p>
            <a:r>
              <a:rPr lang="en-US" dirty="0"/>
              <a:t>On the issue of significant role men should play in reducing incidences of SGBV, 41.6% of the respondents mentioned constant creation of awareness by the men.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1066800"/>
          </a:xfrm>
        </p:spPr>
        <p:txBody>
          <a:bodyPr>
            <a:normAutofit fontScale="90000"/>
          </a:bodyPr>
          <a:lstStyle/>
          <a:p>
            <a:pPr algn="ctr"/>
            <a:br>
              <a:rPr lang="en-US" sz="2700" b="1" dirty="0"/>
            </a:br>
            <a:r>
              <a:rPr lang="en-US" sz="2700" b="1" dirty="0"/>
              <a:t>Percentage distribution of respondents on significant roles men should play in reducing sexual violence against women</a:t>
            </a:r>
            <a:br>
              <a:rPr lang="en-US" dirty="0"/>
            </a:b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7E148-D88A-4C52-B101-387789143A9F}"/>
              </a:ext>
            </a:extLst>
          </p:cNvPr>
          <p:cNvSpPr>
            <a:spLocks noGrp="1"/>
          </p:cNvSpPr>
          <p:nvPr>
            <p:ph type="title"/>
          </p:nvPr>
        </p:nvSpPr>
        <p:spPr/>
        <p:txBody>
          <a:bodyPr/>
          <a:lstStyle/>
          <a:p>
            <a:r>
              <a:rPr lang="en-GB" dirty="0"/>
              <a:t>INTRODUCTION</a:t>
            </a:r>
            <a:endParaRPr lang="en-CA" dirty="0"/>
          </a:p>
        </p:txBody>
      </p:sp>
      <p:sp>
        <p:nvSpPr>
          <p:cNvPr id="3" name="Content Placeholder 2">
            <a:extLst>
              <a:ext uri="{FF2B5EF4-FFF2-40B4-BE49-F238E27FC236}">
                <a16:creationId xmlns:a16="http://schemas.microsoft.com/office/drawing/2014/main" id="{B005175E-82E8-40C9-8520-2F6A35DD3480}"/>
              </a:ext>
            </a:extLst>
          </p:cNvPr>
          <p:cNvSpPr>
            <a:spLocks noGrp="1"/>
          </p:cNvSpPr>
          <p:nvPr>
            <p:ph idx="1"/>
          </p:nvPr>
        </p:nvSpPr>
        <p:spPr/>
        <p:txBody>
          <a:bodyPr>
            <a:normAutofit fontScale="92500" lnSpcReduction="10000"/>
          </a:bodyPr>
          <a:lstStyle/>
          <a:p>
            <a:pPr>
              <a:buFont typeface="Wingdings" pitchFamily="2" charset="2"/>
              <a:buChar char="v"/>
            </a:pPr>
            <a:r>
              <a:rPr lang="en-US" dirty="0"/>
              <a:t>The 1995 Beijing Platform for Action flagged 12 key areas where urgent action and concrete changes are needed for women and girls. </a:t>
            </a:r>
          </a:p>
          <a:p>
            <a:pPr>
              <a:buFont typeface="Wingdings" pitchFamily="2" charset="2"/>
              <a:buChar char="v"/>
            </a:pPr>
            <a:r>
              <a:rPr lang="en-US" dirty="0"/>
              <a:t>Notwithstanding the efforts being made globally, which have awakened some attitudinal shift and consciousness, a lot still needs to be done towards realization of women’s rights as the present era of globalization and digitization which continues to witness alarming increase in different forms of violence against women on daily basis. </a:t>
            </a:r>
          </a:p>
          <a:p>
            <a:endParaRPr lang="en-CA" dirty="0"/>
          </a:p>
        </p:txBody>
      </p:sp>
    </p:spTree>
    <p:extLst>
      <p:ext uri="{BB962C8B-B14F-4D97-AF65-F5344CB8AC3E}">
        <p14:creationId xmlns:p14="http://schemas.microsoft.com/office/powerpoint/2010/main" val="2472428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response of Government to SGBV During Covid-19</a:t>
            </a:r>
          </a:p>
        </p:txBody>
      </p:sp>
      <p:sp>
        <p:nvSpPr>
          <p:cNvPr id="3" name="Content Placeholder 2"/>
          <p:cNvSpPr>
            <a:spLocks noGrp="1"/>
          </p:cNvSpPr>
          <p:nvPr>
            <p:ph idx="1"/>
          </p:nvPr>
        </p:nvSpPr>
        <p:spPr/>
        <p:txBody>
          <a:bodyPr/>
          <a:lstStyle/>
          <a:p>
            <a:r>
              <a:rPr lang="en-US" dirty="0"/>
              <a:t>Greater percentage of the respondents (34.1%) indicated that the response by government to sexual and gender-based violence is very poor in the country.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1066800"/>
          </a:xfrm>
        </p:spPr>
        <p:txBody>
          <a:bodyPr>
            <a:normAutofit/>
          </a:bodyPr>
          <a:lstStyle/>
          <a:p>
            <a:r>
              <a:rPr lang="en-US" sz="2800" dirty="0"/>
              <a:t>Respondents on perceived  response of Government to Sexual Offense during Covid-19</a:t>
            </a:r>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 to justice for victims/survivors of </a:t>
            </a:r>
            <a:r>
              <a:rPr lang="en-US" dirty="0" err="1"/>
              <a:t>sgbv</a:t>
            </a:r>
            <a:endParaRPr lang="en-US" dirty="0"/>
          </a:p>
        </p:txBody>
      </p:sp>
      <p:sp>
        <p:nvSpPr>
          <p:cNvPr id="3" name="Content Placeholder 2"/>
          <p:cNvSpPr>
            <a:spLocks noGrp="1"/>
          </p:cNvSpPr>
          <p:nvPr>
            <p:ph idx="1"/>
          </p:nvPr>
        </p:nvSpPr>
        <p:spPr>
          <a:xfrm>
            <a:off x="304800" y="1554162"/>
            <a:ext cx="8686800" cy="4922838"/>
          </a:xfrm>
        </p:spPr>
        <p:txBody>
          <a:bodyPr>
            <a:normAutofit/>
          </a:bodyPr>
          <a:lstStyle/>
          <a:p>
            <a:r>
              <a:rPr lang="en-US" sz="4000" dirty="0"/>
              <a:t>On the issue of how often the victims/survivors of sexual offences in their areas got justice majority of the respondents (50.7%) indicated that victims/survivors of sexual offences in their areas sometimes got justice.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1066800"/>
          </a:xfrm>
        </p:spPr>
        <p:txBody>
          <a:bodyPr>
            <a:noAutofit/>
          </a:bodyPr>
          <a:lstStyle/>
          <a:p>
            <a:r>
              <a:rPr lang="en-US" sz="2400" b="1" dirty="0"/>
              <a:t>Percentage distribution of respondents on how often the victims/survivors of sexual offences in their areas get justice</a:t>
            </a:r>
            <a:endParaRPr lang="en-US" sz="2400"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Challenges to justice for victims/survivors</a:t>
            </a:r>
          </a:p>
        </p:txBody>
      </p:sp>
      <p:sp>
        <p:nvSpPr>
          <p:cNvPr id="3" name="Content Placeholder 2"/>
          <p:cNvSpPr>
            <a:spLocks noGrp="1"/>
          </p:cNvSpPr>
          <p:nvPr>
            <p:ph idx="1"/>
          </p:nvPr>
        </p:nvSpPr>
        <p:spPr/>
        <p:txBody>
          <a:bodyPr>
            <a:normAutofit/>
          </a:bodyPr>
          <a:lstStyle/>
          <a:p>
            <a:r>
              <a:rPr lang="en-US" dirty="0"/>
              <a:t>The study found out that over half of the respondents (76.0%) stated that the most common challenges in getting justice for sexual violence victims in the communities under study was </a:t>
            </a:r>
            <a:r>
              <a:rPr lang="en-US" b="1" dirty="0"/>
              <a:t>SHAME</a:t>
            </a:r>
            <a:r>
              <a:rPr lang="en-US"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990600"/>
          </a:xfrm>
        </p:spPr>
        <p:txBody>
          <a:bodyPr>
            <a:noAutofit/>
          </a:bodyPr>
          <a:lstStyle/>
          <a:p>
            <a:pPr algn="ctr"/>
            <a:r>
              <a:rPr lang="en-US" sz="2400" b="1" dirty="0"/>
              <a:t>Percentage distribution of respondents on the challenges in getting justice for sexual violence victims mentioned</a:t>
            </a:r>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Possible solutions to eliminating Sexual violence</a:t>
            </a:r>
          </a:p>
        </p:txBody>
      </p:sp>
      <p:sp>
        <p:nvSpPr>
          <p:cNvPr id="3" name="Content Placeholder 2"/>
          <p:cNvSpPr>
            <a:spLocks noGrp="1"/>
          </p:cNvSpPr>
          <p:nvPr>
            <p:ph idx="1"/>
          </p:nvPr>
        </p:nvSpPr>
        <p:spPr/>
        <p:txBody>
          <a:bodyPr>
            <a:normAutofit/>
          </a:bodyPr>
          <a:lstStyle/>
          <a:p>
            <a:r>
              <a:rPr lang="en-US" sz="4800" dirty="0"/>
              <a:t>A great percentage of the respondents (68.3%) mentioned that girls dressing decently are the most possible solutions to sexual violence.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noAutofit/>
          </a:bodyPr>
          <a:lstStyle/>
          <a:p>
            <a:pPr algn="ctr"/>
            <a:br>
              <a:rPr lang="en-US" sz="2400" b="1" dirty="0"/>
            </a:br>
            <a:r>
              <a:rPr lang="en-US" sz="2400" b="1" dirty="0"/>
              <a:t>Percentage distribution of respondents on possible solutions to sexual violence Mentioned</a:t>
            </a:r>
            <a:br>
              <a:rPr lang="en-US" sz="2400" b="1" dirty="0"/>
            </a:br>
            <a:endParaRPr lang="en-US" sz="2400" b="1"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Support to victims/survivors of </a:t>
            </a:r>
            <a:r>
              <a:rPr lang="en-US" dirty="0" err="1"/>
              <a:t>sgbv</a:t>
            </a:r>
            <a:r>
              <a:rPr lang="en-US" dirty="0"/>
              <a:t> in getting justice</a:t>
            </a:r>
          </a:p>
        </p:txBody>
      </p:sp>
      <p:sp>
        <p:nvSpPr>
          <p:cNvPr id="3" name="Content Placeholder 2"/>
          <p:cNvSpPr>
            <a:spLocks noGrp="1"/>
          </p:cNvSpPr>
          <p:nvPr>
            <p:ph idx="1"/>
          </p:nvPr>
        </p:nvSpPr>
        <p:spPr/>
        <p:txBody>
          <a:bodyPr>
            <a:normAutofit/>
          </a:bodyPr>
          <a:lstStyle/>
          <a:p>
            <a:r>
              <a:rPr lang="en-US" b="1" dirty="0"/>
              <a:t>Prosecution of Offenders</a:t>
            </a:r>
            <a:r>
              <a:rPr lang="en-US" dirty="0"/>
              <a:t>: On the issue of how victims/survivors of sexual violence can be helped to get justice, the finding revealed that a greater percentage of the respondents (75.6%) said effective prosecution of offenders. </a:t>
            </a:r>
          </a:p>
          <a:p>
            <a:r>
              <a:rPr lang="en-US" b="1" dirty="0"/>
              <a:t>Community Action/Jungle Justice : </a:t>
            </a:r>
            <a:r>
              <a:rPr lang="en-US" dirty="0"/>
              <a:t>10.2% of the respondents indicated community action/jungle justice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t>Percentage distribution of respondents on how victims/survivors can be helped to get justice</a:t>
            </a:r>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96000-5236-420D-A11C-E4507F72D896}"/>
              </a:ext>
            </a:extLst>
          </p:cNvPr>
          <p:cNvSpPr>
            <a:spLocks noGrp="1"/>
          </p:cNvSpPr>
          <p:nvPr>
            <p:ph type="title"/>
          </p:nvPr>
        </p:nvSpPr>
        <p:spPr/>
        <p:txBody>
          <a:bodyPr/>
          <a:lstStyle/>
          <a:p>
            <a:r>
              <a:rPr lang="en-GB" dirty="0"/>
              <a:t>INTRODUCTION</a:t>
            </a:r>
            <a:endParaRPr lang="en-CA" dirty="0"/>
          </a:p>
        </p:txBody>
      </p:sp>
      <p:sp>
        <p:nvSpPr>
          <p:cNvPr id="3" name="Content Placeholder 2">
            <a:extLst>
              <a:ext uri="{FF2B5EF4-FFF2-40B4-BE49-F238E27FC236}">
                <a16:creationId xmlns:a16="http://schemas.microsoft.com/office/drawing/2014/main" id="{055C9101-0CDA-4243-BFD7-7D6AB4511A19}"/>
              </a:ext>
            </a:extLst>
          </p:cNvPr>
          <p:cNvSpPr>
            <a:spLocks noGrp="1"/>
          </p:cNvSpPr>
          <p:nvPr>
            <p:ph idx="1"/>
          </p:nvPr>
        </p:nvSpPr>
        <p:spPr/>
        <p:txBody>
          <a:bodyPr>
            <a:normAutofit/>
          </a:bodyPr>
          <a:lstStyle/>
          <a:p>
            <a:r>
              <a:rPr lang="en-US" dirty="0"/>
              <a:t>The COVID-19 pandemic made apparent the limited success in some of these 12 critical areas. In the context of COVID-19, there has been a significant rise in gender based violence. </a:t>
            </a:r>
          </a:p>
          <a:p>
            <a:r>
              <a:rPr lang="en-US" dirty="0"/>
              <a:t>The tremendous spike in cases of violence against women and girls witnessed during the Covid-19 pandemic is unprecedented. </a:t>
            </a:r>
          </a:p>
          <a:p>
            <a:endParaRPr lang="en-CA" dirty="0"/>
          </a:p>
        </p:txBody>
      </p:sp>
    </p:spTree>
    <p:extLst>
      <p:ext uri="{BB962C8B-B14F-4D97-AF65-F5344CB8AC3E}">
        <p14:creationId xmlns:p14="http://schemas.microsoft.com/office/powerpoint/2010/main" val="2118972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Respondents perception on the issue of SGBV in General</a:t>
            </a:r>
          </a:p>
        </p:txBody>
      </p:sp>
      <p:sp>
        <p:nvSpPr>
          <p:cNvPr id="3" name="Content Placeholder 2"/>
          <p:cNvSpPr>
            <a:spLocks noGrp="1"/>
          </p:cNvSpPr>
          <p:nvPr>
            <p:ph idx="1"/>
          </p:nvPr>
        </p:nvSpPr>
        <p:spPr/>
        <p:txBody>
          <a:bodyPr/>
          <a:lstStyle/>
          <a:p>
            <a:pPr lvl="0"/>
            <a:r>
              <a:rPr lang="en-US" b="1" dirty="0"/>
              <a:t>Enforcement of Sexual Violation Laws</a:t>
            </a:r>
            <a:r>
              <a:rPr lang="en-US" dirty="0"/>
              <a:t>: Majority (19.6%) of the respondents said that there is need for enforcement of sexual laws. </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Respondents perception on the issue of SGBV in General</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b="15408"/>
          <a:stretch>
            <a:fillRect/>
          </a:stretch>
        </p:blipFill>
        <p:spPr bwMode="auto">
          <a:xfrm>
            <a:off x="609600" y="1447801"/>
            <a:ext cx="8229600" cy="52578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appropriate punishment for sexual offenders</a:t>
            </a:r>
          </a:p>
        </p:txBody>
      </p:sp>
      <p:sp>
        <p:nvSpPr>
          <p:cNvPr id="3" name="Content Placeholder 2"/>
          <p:cNvSpPr>
            <a:spLocks noGrp="1"/>
          </p:cNvSpPr>
          <p:nvPr>
            <p:ph idx="1"/>
          </p:nvPr>
        </p:nvSpPr>
        <p:spPr/>
        <p:txBody>
          <a:bodyPr>
            <a:normAutofit lnSpcReduction="10000"/>
          </a:bodyPr>
          <a:lstStyle/>
          <a:p>
            <a:r>
              <a:rPr lang="en-US" sz="4000" b="1" dirty="0"/>
              <a:t>Prosecution of Offenders</a:t>
            </a:r>
            <a:r>
              <a:rPr lang="en-US" sz="4000" dirty="0"/>
              <a:t>: Majority (40.4%) of the respondents indicated prosecution of offenders.</a:t>
            </a:r>
          </a:p>
          <a:p>
            <a:pPr>
              <a:buNone/>
            </a:pPr>
            <a:endParaRPr lang="en-US" sz="4000" dirty="0"/>
          </a:p>
          <a:p>
            <a:r>
              <a:rPr lang="en-US" sz="4000" b="1" dirty="0"/>
              <a:t>Death</a:t>
            </a:r>
            <a:r>
              <a:rPr lang="en-US" sz="4000" dirty="0"/>
              <a:t> </a:t>
            </a:r>
            <a:r>
              <a:rPr lang="en-US" sz="4000" b="1" dirty="0"/>
              <a:t>Sentence</a:t>
            </a:r>
            <a:r>
              <a:rPr lang="en-US" sz="4000" dirty="0"/>
              <a:t>: 14% of the respondents mentioned death sentence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Autofit/>
          </a:bodyPr>
          <a:lstStyle/>
          <a:p>
            <a:pPr algn="ctr"/>
            <a:r>
              <a:rPr lang="en-US" sz="2400" b="1" dirty="0"/>
              <a:t>Percentage distribution of respondents on appropriate punishment for offenders/perpetrators of </a:t>
            </a:r>
            <a:r>
              <a:rPr lang="en-US" sz="2400" b="1" dirty="0" err="1"/>
              <a:t>sGBV</a:t>
            </a:r>
            <a:endParaRPr lang="en-US" sz="2400" b="1" dirty="0"/>
          </a:p>
        </p:txBody>
      </p:sp>
      <p:graphicFrame>
        <p:nvGraphicFramePr>
          <p:cNvPr id="4" name="Content Placeholder 3"/>
          <p:cNvGraphicFramePr>
            <a:graphicFrameLocks noGrp="1"/>
          </p:cNvGraphicFramePr>
          <p:nvPr>
            <p:ph idx="1"/>
          </p:nvPr>
        </p:nvGraphicFramePr>
        <p:xfrm>
          <a:off x="304800" y="1554162"/>
          <a:ext cx="8686800" cy="5151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of Beijing conference</a:t>
            </a:r>
          </a:p>
        </p:txBody>
      </p:sp>
      <p:sp>
        <p:nvSpPr>
          <p:cNvPr id="3" name="Content Placeholder 2"/>
          <p:cNvSpPr>
            <a:spLocks noGrp="1"/>
          </p:cNvSpPr>
          <p:nvPr>
            <p:ph idx="1"/>
          </p:nvPr>
        </p:nvSpPr>
        <p:spPr/>
        <p:txBody>
          <a:bodyPr>
            <a:normAutofit/>
          </a:bodyPr>
          <a:lstStyle/>
          <a:p>
            <a:r>
              <a:rPr lang="en-US" dirty="0"/>
              <a:t>On whether they have heard about Beijing world conference on women and the Beijing declaration and platform for action, the study found that majority (78%) of the respondents have not heard about it.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of Beijing conference</a:t>
            </a:r>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 of implementation and milestone of the </a:t>
            </a:r>
            <a:r>
              <a:rPr lang="en-US" dirty="0" err="1"/>
              <a:t>BDapa</a:t>
            </a:r>
            <a:endParaRPr lang="en-US" dirty="0"/>
          </a:p>
        </p:txBody>
      </p:sp>
      <p:sp>
        <p:nvSpPr>
          <p:cNvPr id="3" name="Content Placeholder 2"/>
          <p:cNvSpPr>
            <a:spLocks noGrp="1"/>
          </p:cNvSpPr>
          <p:nvPr>
            <p:ph idx="1"/>
          </p:nvPr>
        </p:nvSpPr>
        <p:spPr>
          <a:xfrm>
            <a:off x="304800" y="1554162"/>
            <a:ext cx="8686800" cy="5151438"/>
          </a:xfrm>
        </p:spPr>
        <p:txBody>
          <a:bodyPr>
            <a:normAutofit/>
          </a:bodyPr>
          <a:lstStyle/>
          <a:p>
            <a:r>
              <a:rPr lang="en-US" dirty="0"/>
              <a:t>The study revealed that Nigeria has not done well in implementation of the Beijing declaration as mentioned by majority (88.7%) of the respondents.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Major Milestone for women’s right since the Beijing conference and the adoption of the declaration:</a:t>
            </a:r>
            <a:r>
              <a:rPr lang="en-US" sz="1800" dirty="0"/>
              <a:t> </a:t>
            </a:r>
            <a:br>
              <a:rPr lang="en-US" sz="1800" dirty="0"/>
            </a:br>
            <a:endParaRPr lang="en-US" sz="1800" dirty="0"/>
          </a:p>
        </p:txBody>
      </p:sp>
      <p:sp>
        <p:nvSpPr>
          <p:cNvPr id="3" name="Content Placeholder 2"/>
          <p:cNvSpPr>
            <a:spLocks noGrp="1"/>
          </p:cNvSpPr>
          <p:nvPr>
            <p:ph idx="1"/>
          </p:nvPr>
        </p:nvSpPr>
        <p:spPr>
          <a:xfrm>
            <a:off x="304800" y="1295400"/>
            <a:ext cx="8686800" cy="5410200"/>
          </a:xfrm>
        </p:spPr>
        <p:txBody>
          <a:bodyPr>
            <a:noAutofit/>
          </a:bodyPr>
          <a:lstStyle/>
          <a:p>
            <a:r>
              <a:rPr lang="en-US" sz="2600" b="1" dirty="0"/>
              <a:t>Passage of SGBV Laws</a:t>
            </a:r>
            <a:r>
              <a:rPr lang="en-US" sz="2600" dirty="0"/>
              <a:t>: Majority (46.1%) of the respondents mentioned passage of laws protecting women. </a:t>
            </a:r>
            <a:r>
              <a:rPr lang="en-US" sz="2600" dirty="0" err="1"/>
              <a:t>e’g</a:t>
            </a:r>
            <a:r>
              <a:rPr lang="en-US" sz="2600" dirty="0"/>
              <a:t> VAPP Act, NAPTIP Act, Laws Prohibiting Harmful Traditional Practices. </a:t>
            </a:r>
          </a:p>
          <a:p>
            <a:r>
              <a:rPr lang="en-US" sz="2600" b="1" dirty="0"/>
              <a:t>Increased Girls School Enrolment</a:t>
            </a:r>
            <a:r>
              <a:rPr lang="en-US" sz="2600" dirty="0"/>
              <a:t>: Increased enrolment of girl child in basic education was the second major milestone for women’s right since the Beijing conference  </a:t>
            </a:r>
            <a:r>
              <a:rPr lang="en-US" sz="2600" dirty="0" err="1"/>
              <a:t>entioned</a:t>
            </a:r>
            <a:r>
              <a:rPr lang="en-US" sz="2600" dirty="0"/>
              <a:t> by 41.5% of the respondents in all the communities studied.</a:t>
            </a:r>
          </a:p>
          <a:p>
            <a:r>
              <a:rPr lang="en-US" sz="2600" b="1" dirty="0"/>
              <a:t>Creation of the MWASD</a:t>
            </a:r>
            <a:r>
              <a:rPr lang="en-US" sz="2600" dirty="0"/>
              <a:t>: 36.4% of the respondents indicated establishment of Ministry of Women Affairs </a:t>
            </a:r>
          </a:p>
          <a:p>
            <a:r>
              <a:rPr lang="en-US" sz="2600" b="1" dirty="0"/>
              <a:t>NGP</a:t>
            </a:r>
            <a:r>
              <a:rPr lang="en-US" sz="2600" dirty="0"/>
              <a:t>: 36.3% of the respondents indicated making the National Gender Policy.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85800"/>
          </a:xfrm>
        </p:spPr>
        <p:txBody>
          <a:bodyPr>
            <a:noAutofit/>
          </a:bodyPr>
          <a:lstStyle/>
          <a:p>
            <a:pPr algn="ctr"/>
            <a:r>
              <a:rPr lang="en-US" sz="1600" b="1" dirty="0"/>
              <a:t>Percentage distribution of respondents on what they consider a major milestone for women’s right since the Beijing conference and the adoption of the declaration Mentioned/Not Mentioned (% in Parenthesis)</a:t>
            </a:r>
            <a:br>
              <a:rPr lang="en-US" sz="1600" dirty="0"/>
            </a:br>
            <a:endParaRPr lang="en-US" sz="1600" dirty="0"/>
          </a:p>
        </p:txBody>
      </p:sp>
      <p:pic>
        <p:nvPicPr>
          <p:cNvPr id="2051" name="Picture 3" descr="C:\Users\ijeoma\Documents\Capture 2.PNG"/>
          <p:cNvPicPr>
            <a:picLocks noGrp="1" noChangeAspect="1" noChangeArrowheads="1"/>
          </p:cNvPicPr>
          <p:nvPr>
            <p:ph idx="1"/>
          </p:nvPr>
        </p:nvPicPr>
        <p:blipFill>
          <a:blip r:embed="rId2"/>
          <a:srcRect r="7798"/>
          <a:stretch>
            <a:fillRect/>
          </a:stretch>
        </p:blipFill>
        <p:spPr bwMode="auto">
          <a:xfrm>
            <a:off x="228600" y="1077983"/>
            <a:ext cx="8610600" cy="5709516"/>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obstacle to realization of women’s rights in Nigeria</a:t>
            </a:r>
          </a:p>
        </p:txBody>
      </p:sp>
      <p:sp>
        <p:nvSpPr>
          <p:cNvPr id="3" name="Content Placeholder 2"/>
          <p:cNvSpPr>
            <a:spLocks noGrp="1"/>
          </p:cNvSpPr>
          <p:nvPr>
            <p:ph idx="1"/>
          </p:nvPr>
        </p:nvSpPr>
        <p:spPr/>
        <p:txBody>
          <a:bodyPr>
            <a:normAutofit/>
          </a:bodyPr>
          <a:lstStyle/>
          <a:p>
            <a:r>
              <a:rPr lang="en-US" dirty="0"/>
              <a:t>On the issue of major obstacle to realization of women’s rights in Nigeria, elimination of discrimination and violence against women and girls, the finding revealed that majority (13%) mentioned custom and tradition.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1831-8386-4A76-B802-E99241AAD059}"/>
              </a:ext>
            </a:extLst>
          </p:cNvPr>
          <p:cNvSpPr>
            <a:spLocks noGrp="1"/>
          </p:cNvSpPr>
          <p:nvPr>
            <p:ph type="title"/>
          </p:nvPr>
        </p:nvSpPr>
        <p:spPr/>
        <p:txBody>
          <a:bodyPr/>
          <a:lstStyle/>
          <a:p>
            <a:r>
              <a:rPr lang="en-GB" dirty="0"/>
              <a:t>INTRODUCTION</a:t>
            </a:r>
            <a:endParaRPr lang="en-CA" dirty="0"/>
          </a:p>
        </p:txBody>
      </p:sp>
      <p:sp>
        <p:nvSpPr>
          <p:cNvPr id="3" name="Content Placeholder 2">
            <a:extLst>
              <a:ext uri="{FF2B5EF4-FFF2-40B4-BE49-F238E27FC236}">
                <a16:creationId xmlns:a16="http://schemas.microsoft.com/office/drawing/2014/main" id="{C38F6396-B01F-4746-874A-D1F90E727F58}"/>
              </a:ext>
            </a:extLst>
          </p:cNvPr>
          <p:cNvSpPr>
            <a:spLocks noGrp="1"/>
          </p:cNvSpPr>
          <p:nvPr>
            <p:ph idx="1"/>
          </p:nvPr>
        </p:nvSpPr>
        <p:spPr/>
        <p:txBody>
          <a:bodyPr/>
          <a:lstStyle/>
          <a:p>
            <a:r>
              <a:rPr lang="en-US" dirty="0"/>
              <a:t>Notwithstanding the laws recorded by the ‘National Beijing + 20 Review’, and the effort of CSOs and their justice partners, the response available to victims of sexual crime in Nigeria is fragmented and largely dependent upon availability of NGO providers that receive little support from the State. </a:t>
            </a:r>
          </a:p>
          <a:p>
            <a:endParaRPr lang="en-CA" dirty="0"/>
          </a:p>
        </p:txBody>
      </p:sp>
    </p:spTree>
    <p:extLst>
      <p:ext uri="{BB962C8B-B14F-4D97-AF65-F5344CB8AC3E}">
        <p14:creationId xmlns:p14="http://schemas.microsoft.com/office/powerpoint/2010/main" val="3975571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obstacle to realization of women’s rights in Nigeria</a:t>
            </a:r>
          </a:p>
        </p:txBody>
      </p:sp>
      <p:pic>
        <p:nvPicPr>
          <p:cNvPr id="1026" name="Picture 2" descr="C:\Users\ijeoma\Documents\slide 1.PNG"/>
          <p:cNvPicPr>
            <a:picLocks noGrp="1" noChangeAspect="1" noChangeArrowheads="1"/>
          </p:cNvPicPr>
          <p:nvPr>
            <p:ph idx="1"/>
          </p:nvPr>
        </p:nvPicPr>
        <p:blipFill>
          <a:blip r:embed="rId2"/>
          <a:srcRect l="7584" t="8475" r="6407" b="1695"/>
          <a:stretch>
            <a:fillRect/>
          </a:stretch>
        </p:blipFill>
        <p:spPr bwMode="auto">
          <a:xfrm>
            <a:off x="173965" y="1447800"/>
            <a:ext cx="8712679" cy="51054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Recommendations for realization of women’s rights in Nigeria</a:t>
            </a:r>
          </a:p>
        </p:txBody>
      </p:sp>
      <p:sp>
        <p:nvSpPr>
          <p:cNvPr id="3" name="Content Placeholder 2"/>
          <p:cNvSpPr>
            <a:spLocks noGrp="1"/>
          </p:cNvSpPr>
          <p:nvPr>
            <p:ph idx="1"/>
          </p:nvPr>
        </p:nvSpPr>
        <p:spPr/>
        <p:txBody>
          <a:bodyPr>
            <a:normAutofit fontScale="92500" lnSpcReduction="10000"/>
          </a:bodyPr>
          <a:lstStyle/>
          <a:p>
            <a:r>
              <a:rPr lang="en-US" sz="4000" b="1" dirty="0"/>
              <a:t>Sensitization of the Public on what constitutes SGBV and its Punishment</a:t>
            </a:r>
            <a:r>
              <a:rPr lang="en-US" sz="4000" dirty="0"/>
              <a:t>: The study shows that majority (24%) of the respondents indicated creation of awareness as what could be done to implement Beijing declaration and platform of action, especially elimination of violence against women and girls.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b="1" dirty="0"/>
              <a:t>Percentage distribution of respondents on what could be done to implement Beijing declaration and platform of action, especially elimination of violence against women and girls</a:t>
            </a:r>
          </a:p>
        </p:txBody>
      </p:sp>
      <p:graphicFrame>
        <p:nvGraphicFramePr>
          <p:cNvPr id="4" name="Content Placeholder 3"/>
          <p:cNvGraphicFramePr>
            <a:graphicFrameLocks noGrp="1"/>
          </p:cNvGraphicFramePr>
          <p:nvPr>
            <p:ph idx="1"/>
          </p:nvPr>
        </p:nvGraphicFramePr>
        <p:xfrm>
          <a:off x="228600" y="1524000"/>
          <a:ext cx="86868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txBody>
          <a:bodyPr/>
          <a:lstStyle/>
          <a:p>
            <a:r>
              <a:rPr lang="en-US" dirty="0"/>
              <a:t>Conclusion</a:t>
            </a:r>
          </a:p>
        </p:txBody>
      </p:sp>
      <p:sp>
        <p:nvSpPr>
          <p:cNvPr id="3" name="Content Placeholder 2"/>
          <p:cNvSpPr>
            <a:spLocks noGrp="1"/>
          </p:cNvSpPr>
          <p:nvPr>
            <p:ph idx="1"/>
          </p:nvPr>
        </p:nvSpPr>
        <p:spPr>
          <a:xfrm>
            <a:off x="152400" y="1143000"/>
            <a:ext cx="8839200" cy="5562600"/>
          </a:xfrm>
        </p:spPr>
        <p:txBody>
          <a:bodyPr>
            <a:noAutofit/>
          </a:bodyPr>
          <a:lstStyle/>
          <a:p>
            <a:pPr algn="just"/>
            <a:r>
              <a:rPr lang="en-US" sz="2000" dirty="0"/>
              <a:t>Gender based violence against women has been an age long problem in Nigeria and elsewhere in the world. We witnessed exponential rise in SGBV especially rape. SGBV is an obstacle to peace, progress and a threat to the objective of equality of persons. Such violence is perpetuated and reinforced as tradition, customs, social order, and religious practices that exist to lower the status accorded to women in our society. High prevalence of VAWG/SGBV has been reported by this study. Women and girls have been documented to be victims/survivors of this heinous sex discriminatory act. This has great implications for the general well being and realization of human rights and gender equality adumbrated by both the Beijing Declaration and the Platform of Action, 1995 and the United Nations SDGs, in particular goal 5 that targets elimination of all forms of violence and gender based discrimination against women and girls. </a:t>
            </a:r>
          </a:p>
          <a:p>
            <a:pPr algn="just"/>
            <a:r>
              <a:rPr lang="en-US" sz="2000" dirty="0"/>
              <a:t>The time is now to intensify measures and build a broad based support in a post- </a:t>
            </a:r>
            <a:r>
              <a:rPr lang="en-US" sz="2000" dirty="0" err="1"/>
              <a:t>covid</a:t>
            </a:r>
            <a:r>
              <a:rPr lang="en-US" sz="2000" dirty="0"/>
              <a:t> world to eradicate all forms of violence and ensure gender equality and the enforcement of the rights of women and girls in Nigeria.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a:t>
            </a:r>
          </a:p>
        </p:txBody>
      </p:sp>
      <p:sp>
        <p:nvSpPr>
          <p:cNvPr id="3" name="Content Placeholder 2"/>
          <p:cNvSpPr>
            <a:spLocks noGrp="1"/>
          </p:cNvSpPr>
          <p:nvPr>
            <p:ph idx="1"/>
          </p:nvPr>
        </p:nvSpPr>
        <p:spPr>
          <a:xfrm>
            <a:off x="304800" y="1554162"/>
            <a:ext cx="8686800" cy="5075238"/>
          </a:xfrm>
        </p:spPr>
        <p:txBody>
          <a:bodyPr>
            <a:normAutofit fontScale="92500" lnSpcReduction="20000"/>
          </a:bodyPr>
          <a:lstStyle/>
          <a:p>
            <a:pPr algn="just"/>
            <a:r>
              <a:rPr lang="en-US" dirty="0"/>
              <a:t>1. There should be institutional mechanisms where women and girls who are victims of violence can feel free to report acts of violence against them in a safe and confidential environment.</a:t>
            </a:r>
          </a:p>
          <a:p>
            <a:pPr algn="just"/>
            <a:r>
              <a:rPr lang="en-US" dirty="0"/>
              <a:t>2. There is need for counseling </a:t>
            </a:r>
            <a:r>
              <a:rPr lang="en-US" dirty="0" err="1"/>
              <a:t>centres</a:t>
            </a:r>
            <a:r>
              <a:rPr lang="en-US" dirty="0"/>
              <a:t> to be established and adequate provisions </a:t>
            </a:r>
            <a:r>
              <a:rPr lang="en-US" dirty="0" err="1"/>
              <a:t>shouldbe</a:t>
            </a:r>
            <a:r>
              <a:rPr lang="en-US" dirty="0"/>
              <a:t> made to eliminate violence against women in our society.</a:t>
            </a:r>
          </a:p>
          <a:p>
            <a:pPr algn="just"/>
            <a:r>
              <a:rPr lang="en-US" dirty="0"/>
              <a:t>3. Victims of violence against women should avoid this culture of silence and not reporting their cases to these agencies. They should be eager to visit these agencies in order to alleviate their problem and not to resign to their fate.</a:t>
            </a:r>
          </a:p>
          <a:p>
            <a:pPr algn="just"/>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a:t>
            </a:r>
            <a:r>
              <a:rPr lang="en-US" b="1" dirty="0" err="1"/>
              <a:t>Contd</a:t>
            </a:r>
            <a:r>
              <a:rPr lang="en-US" b="1" dirty="0"/>
              <a:t>…</a:t>
            </a:r>
            <a:endParaRPr lang="en-US" dirty="0"/>
          </a:p>
        </p:txBody>
      </p:sp>
      <p:sp>
        <p:nvSpPr>
          <p:cNvPr id="3" name="Content Placeholder 2"/>
          <p:cNvSpPr>
            <a:spLocks noGrp="1"/>
          </p:cNvSpPr>
          <p:nvPr>
            <p:ph idx="1"/>
          </p:nvPr>
        </p:nvSpPr>
        <p:spPr>
          <a:xfrm>
            <a:off x="304800" y="1554162"/>
            <a:ext cx="8686800" cy="5075238"/>
          </a:xfrm>
        </p:spPr>
        <p:txBody>
          <a:bodyPr>
            <a:normAutofit fontScale="85000" lnSpcReduction="10000"/>
          </a:bodyPr>
          <a:lstStyle/>
          <a:p>
            <a:r>
              <a:rPr lang="en-US" dirty="0"/>
              <a:t>4. Government should ensure that policies and programmes are formulated aimed at eliminating all forms of violence against women and girls in Nigeria.</a:t>
            </a:r>
          </a:p>
          <a:p>
            <a:r>
              <a:rPr lang="en-US" dirty="0"/>
              <a:t>5. Non-governmental Organization(NGOs) should effectively campaign through the media programs to raise awareness to stop sexual and gender based violence. </a:t>
            </a:r>
          </a:p>
          <a:p>
            <a:r>
              <a:rPr lang="en-US" dirty="0"/>
              <a:t>6. All stakeholders in the Nigerian society ranging from government, religious bodies, civil society groups, community leaders must embark on vigorous creation of awareness and education on the negative implications of gender based violence and growth development of women in the society. </a:t>
            </a:r>
          </a:p>
          <a:p>
            <a:endParaRPr lang="en-US" dirty="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lstStyle/>
          <a:p>
            <a:r>
              <a:rPr lang="en-US" b="1" dirty="0"/>
              <a:t>Recommendations </a:t>
            </a:r>
            <a:r>
              <a:rPr lang="en-US" b="1" dirty="0" err="1"/>
              <a:t>Contd</a:t>
            </a:r>
            <a:r>
              <a:rPr lang="en-US" b="1" dirty="0"/>
              <a:t>…</a:t>
            </a:r>
            <a:endParaRPr lang="en-US" dirty="0"/>
          </a:p>
        </p:txBody>
      </p:sp>
      <p:sp>
        <p:nvSpPr>
          <p:cNvPr id="3" name="Content Placeholder 2"/>
          <p:cNvSpPr>
            <a:spLocks noGrp="1"/>
          </p:cNvSpPr>
          <p:nvPr>
            <p:ph idx="1"/>
          </p:nvPr>
        </p:nvSpPr>
        <p:spPr>
          <a:xfrm>
            <a:off x="228600" y="990600"/>
            <a:ext cx="8763000" cy="5638800"/>
          </a:xfrm>
        </p:spPr>
        <p:txBody>
          <a:bodyPr>
            <a:noAutofit/>
          </a:bodyPr>
          <a:lstStyle/>
          <a:p>
            <a:r>
              <a:rPr lang="en-US" sz="2500" dirty="0"/>
              <a:t>7. There is a need to facilitate a training program for the legislators both at national and state assembly, the judiciary, the police, and other government agencies to help enact relevant laws which will eradicate gender based violence in Nigeria. This will go a long way to put an end in treating issues of gender based violence as trivial family issues, but as an issue of serious national concern. </a:t>
            </a:r>
          </a:p>
          <a:p>
            <a:r>
              <a:rPr lang="en-US" sz="2500" dirty="0"/>
              <a:t>8. Empowerment of women both economically and education wise to lessen their vulnerabilities to VAWG/SGBV. </a:t>
            </a:r>
          </a:p>
          <a:p>
            <a:r>
              <a:rPr lang="en-US" sz="2500" dirty="0"/>
              <a:t>9.  All statutory religious and customary laws where it exist which promote gender based violence against women should be abolished, on the other hands, perpetrators of it must be severely punished to serve as deterrence to others who may nurse such tendency.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a:t>
            </a:r>
            <a:r>
              <a:rPr lang="en-US" b="1" dirty="0" err="1"/>
              <a:t>Contd</a:t>
            </a:r>
            <a:r>
              <a:rPr lang="en-US" b="1" dirty="0"/>
              <a:t>…</a:t>
            </a:r>
            <a:endParaRPr lang="en-US" dirty="0"/>
          </a:p>
        </p:txBody>
      </p:sp>
      <p:sp>
        <p:nvSpPr>
          <p:cNvPr id="3" name="Content Placeholder 2"/>
          <p:cNvSpPr>
            <a:spLocks noGrp="1"/>
          </p:cNvSpPr>
          <p:nvPr>
            <p:ph idx="1"/>
          </p:nvPr>
        </p:nvSpPr>
        <p:spPr>
          <a:xfrm>
            <a:off x="304800" y="1554162"/>
            <a:ext cx="8686800" cy="5151438"/>
          </a:xfrm>
        </p:spPr>
        <p:txBody>
          <a:bodyPr>
            <a:normAutofit fontScale="92500" lnSpcReduction="10000"/>
          </a:bodyPr>
          <a:lstStyle/>
          <a:p>
            <a:r>
              <a:rPr lang="en-US" dirty="0"/>
              <a:t>10. Accountability to gender equality by key actors in Government and also non- state actors will send a strong message of zero tolerance on all forms of violence and discrimination that are targeted at the female gender. </a:t>
            </a:r>
          </a:p>
          <a:p>
            <a:r>
              <a:rPr lang="en-US" dirty="0"/>
              <a:t>11. A victim-survivor centered approach is recommended for full recovery and necessary assistance that will support victims in search of justice obtaining access to court, medical, </a:t>
            </a:r>
            <a:r>
              <a:rPr lang="en-US" dirty="0" err="1"/>
              <a:t>counselling</a:t>
            </a:r>
            <a:r>
              <a:rPr lang="en-US" dirty="0"/>
              <a:t> and financial assistance on a case by case basis.</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8583-9F7B-4EC5-907B-0F8C8F11F853}"/>
              </a:ext>
            </a:extLst>
          </p:cNvPr>
          <p:cNvSpPr>
            <a:spLocks noGrp="1"/>
          </p:cNvSpPr>
          <p:nvPr>
            <p:ph type="title"/>
          </p:nvPr>
        </p:nvSpPr>
        <p:spPr/>
        <p:txBody>
          <a:bodyPr/>
          <a:lstStyle/>
          <a:p>
            <a:r>
              <a:rPr lang="en-GB" dirty="0"/>
              <a:t>CONCLUSION</a:t>
            </a:r>
            <a:endParaRPr lang="en-CA" dirty="0"/>
          </a:p>
        </p:txBody>
      </p:sp>
      <p:sp>
        <p:nvSpPr>
          <p:cNvPr id="3" name="Content Placeholder 2">
            <a:extLst>
              <a:ext uri="{FF2B5EF4-FFF2-40B4-BE49-F238E27FC236}">
                <a16:creationId xmlns:a16="http://schemas.microsoft.com/office/drawing/2014/main" id="{19FF99C8-601B-4678-B279-8485F97BECF5}"/>
              </a:ext>
            </a:extLst>
          </p:cNvPr>
          <p:cNvSpPr>
            <a:spLocks noGrp="1"/>
          </p:cNvSpPr>
          <p:nvPr>
            <p:ph idx="1"/>
          </p:nvPr>
        </p:nvSpPr>
        <p:spPr/>
        <p:txBody>
          <a:bodyPr/>
          <a:lstStyle/>
          <a:p>
            <a:r>
              <a:rPr lang="en-GB" dirty="0"/>
              <a:t>CONCLUSION AND FEEDBACKS</a:t>
            </a:r>
          </a:p>
          <a:p>
            <a:r>
              <a:rPr lang="en-GB" dirty="0"/>
              <a:t>THANK YOU FOR LISTENING!!!</a:t>
            </a:r>
          </a:p>
          <a:p>
            <a:r>
              <a:rPr lang="en-GB" dirty="0"/>
              <a:t>THANK YOU TO ACTIONAID NIGERIA(AAN), GLOBAL AFFAIRS CANADA FOR THE FINANCIAL AND TECHNICAL SUPPORT.</a:t>
            </a:r>
          </a:p>
          <a:p>
            <a:r>
              <a:rPr lang="en-GB" dirty="0"/>
              <a:t>WE APPRECIATE EVERYONE AT TEAM WVL PROJECTS</a:t>
            </a:r>
          </a:p>
          <a:p>
            <a:r>
              <a:rPr lang="en-GB"/>
              <a:t>THANK YOU TO THE FIELD RESEARCHERS!</a:t>
            </a:r>
            <a:endParaRPr lang="en-GB" dirty="0"/>
          </a:p>
          <a:p>
            <a:endParaRPr lang="en-GB" dirty="0"/>
          </a:p>
          <a:p>
            <a:pPr marL="0" indent="0">
              <a:buNone/>
            </a:pPr>
            <a:endParaRPr lang="en-CA" dirty="0"/>
          </a:p>
        </p:txBody>
      </p:sp>
    </p:spTree>
    <p:extLst>
      <p:ext uri="{BB962C8B-B14F-4D97-AF65-F5344CB8AC3E}">
        <p14:creationId xmlns:p14="http://schemas.microsoft.com/office/powerpoint/2010/main" val="120999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1AF7-09F4-47A9-87CA-9552B23DCD6A}"/>
              </a:ext>
            </a:extLst>
          </p:cNvPr>
          <p:cNvSpPr>
            <a:spLocks noGrp="1"/>
          </p:cNvSpPr>
          <p:nvPr>
            <p:ph type="title"/>
          </p:nvPr>
        </p:nvSpPr>
        <p:spPr/>
        <p:txBody>
          <a:bodyPr/>
          <a:lstStyle/>
          <a:p>
            <a:r>
              <a:rPr lang="en-GB" dirty="0"/>
              <a:t>INTRODUCTION</a:t>
            </a:r>
            <a:endParaRPr lang="en-CA" dirty="0"/>
          </a:p>
        </p:txBody>
      </p:sp>
      <p:sp>
        <p:nvSpPr>
          <p:cNvPr id="3" name="Content Placeholder 2">
            <a:extLst>
              <a:ext uri="{FF2B5EF4-FFF2-40B4-BE49-F238E27FC236}">
                <a16:creationId xmlns:a16="http://schemas.microsoft.com/office/drawing/2014/main" id="{E5725C11-F75C-4A4F-84C2-4756EE2184D0}"/>
              </a:ext>
            </a:extLst>
          </p:cNvPr>
          <p:cNvSpPr>
            <a:spLocks noGrp="1"/>
          </p:cNvSpPr>
          <p:nvPr>
            <p:ph idx="1"/>
          </p:nvPr>
        </p:nvSpPr>
        <p:spPr/>
        <p:txBody>
          <a:bodyPr>
            <a:normAutofit fontScale="92500" lnSpcReduction="20000"/>
          </a:bodyPr>
          <a:lstStyle/>
          <a:p>
            <a:r>
              <a:rPr lang="en-US" dirty="0"/>
              <a:t>In line with the evaluative progress being documented under Beijing +25, it becomes pertinent to empirically assess the progress recorded in the area of sexual violence both in the prevalence and the availability of justice to the victims. The purport of this WVL research project is to produce an evidence-based data on the subject an advocate for a more result oriented and more focused policy guidelines and implementations that will alleviate the sexual violence burdens of women in Nigeria. </a:t>
            </a:r>
          </a:p>
          <a:p>
            <a:endParaRPr lang="en-CA" dirty="0"/>
          </a:p>
        </p:txBody>
      </p:sp>
    </p:spTree>
    <p:extLst>
      <p:ext uri="{BB962C8B-B14F-4D97-AF65-F5344CB8AC3E}">
        <p14:creationId xmlns:p14="http://schemas.microsoft.com/office/powerpoint/2010/main" val="3182454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study</a:t>
            </a:r>
          </a:p>
        </p:txBody>
      </p:sp>
      <p:sp>
        <p:nvSpPr>
          <p:cNvPr id="3" name="Content Placeholder 2"/>
          <p:cNvSpPr>
            <a:spLocks noGrp="1"/>
          </p:cNvSpPr>
          <p:nvPr>
            <p:ph idx="1"/>
          </p:nvPr>
        </p:nvSpPr>
        <p:spPr/>
        <p:txBody>
          <a:bodyPr>
            <a:normAutofit/>
          </a:bodyPr>
          <a:lstStyle/>
          <a:p>
            <a:r>
              <a:rPr lang="en-US" dirty="0"/>
              <a:t>This study investigated the circumstances that exacerbate sexual violence or sexual assaults against women and girls, especially its surge in Nigeria during the Covid-19 pandemic. </a:t>
            </a:r>
          </a:p>
          <a:p>
            <a:pPr>
              <a:buNone/>
            </a:pPr>
            <a:endParaRPr lang="en-US" dirty="0"/>
          </a:p>
          <a:p>
            <a:r>
              <a:rPr lang="en-US" dirty="0"/>
              <a:t>From the analysis of data for this study several research findings were made and summarized below.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Number of Survey, IDI and FGD</a:t>
            </a:r>
          </a:p>
        </p:txBody>
      </p:sp>
      <p:sp>
        <p:nvSpPr>
          <p:cNvPr id="3" name="Content Placeholder 2"/>
          <p:cNvSpPr>
            <a:spLocks noGrp="1"/>
          </p:cNvSpPr>
          <p:nvPr>
            <p:ph idx="1"/>
          </p:nvPr>
        </p:nvSpPr>
        <p:spPr/>
        <p:txBody>
          <a:bodyPr>
            <a:normAutofit fontScale="92500" lnSpcReduction="10000"/>
          </a:bodyPr>
          <a:lstStyle/>
          <a:p>
            <a:pPr>
              <a:buNone/>
            </a:pPr>
            <a:r>
              <a:rPr lang="en-US" dirty="0"/>
              <a:t>The study had a total </a:t>
            </a:r>
            <a:r>
              <a:rPr lang="en-US"/>
              <a:t>of 2296 </a:t>
            </a:r>
            <a:r>
              <a:rPr lang="en-US" dirty="0"/>
              <a:t>respondents: </a:t>
            </a:r>
          </a:p>
          <a:p>
            <a:r>
              <a:rPr lang="en-US" dirty="0"/>
              <a:t>2100 for questionnaire study</a:t>
            </a:r>
          </a:p>
          <a:p>
            <a:r>
              <a:rPr lang="en-US" dirty="0"/>
              <a:t>168 for in-depth interview </a:t>
            </a:r>
          </a:p>
          <a:p>
            <a:r>
              <a:rPr lang="en-US" dirty="0"/>
              <a:t>28 FGDs). </a:t>
            </a:r>
          </a:p>
          <a:p>
            <a:endParaRPr lang="en-US" dirty="0"/>
          </a:p>
          <a:p>
            <a:r>
              <a:rPr lang="en-US" dirty="0"/>
              <a:t>The study was conducted in one state from each geopolitical zone, as well as the FCT. </a:t>
            </a:r>
          </a:p>
          <a:p>
            <a:pPr>
              <a:buNone/>
            </a:pPr>
            <a:r>
              <a:rPr lang="en-US" dirty="0"/>
              <a:t>{The states are </a:t>
            </a:r>
            <a:r>
              <a:rPr lang="en-US" dirty="0" err="1"/>
              <a:t>Kebbi</a:t>
            </a:r>
            <a:r>
              <a:rPr lang="en-US" dirty="0"/>
              <a:t>, </a:t>
            </a:r>
            <a:r>
              <a:rPr lang="en-US" dirty="0" err="1"/>
              <a:t>Bauchi</a:t>
            </a:r>
            <a:r>
              <a:rPr lang="en-US" dirty="0"/>
              <a:t>, </a:t>
            </a:r>
            <a:r>
              <a:rPr lang="en-US" dirty="0" err="1"/>
              <a:t>Kwara</a:t>
            </a:r>
            <a:r>
              <a:rPr lang="en-US" dirty="0"/>
              <a:t>, Lagos, Enugu, Cross River and Abuja (FCT)}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Respondents BIO</a:t>
            </a:r>
          </a:p>
        </p:txBody>
      </p:sp>
      <p:sp>
        <p:nvSpPr>
          <p:cNvPr id="3" name="Content Placeholder 2"/>
          <p:cNvSpPr>
            <a:spLocks noGrp="1"/>
          </p:cNvSpPr>
          <p:nvPr>
            <p:ph idx="1"/>
          </p:nvPr>
        </p:nvSpPr>
        <p:spPr/>
        <p:txBody>
          <a:bodyPr>
            <a:normAutofit fontScale="85000" lnSpcReduction="10000"/>
          </a:bodyPr>
          <a:lstStyle/>
          <a:p>
            <a:pPr>
              <a:buNone/>
            </a:pPr>
            <a:r>
              <a:rPr lang="en-US" b="1" dirty="0"/>
              <a:t>Gender</a:t>
            </a:r>
            <a:r>
              <a:rPr lang="en-US" dirty="0"/>
              <a:t>:  Over half of the respondents (60%) were females. </a:t>
            </a:r>
          </a:p>
          <a:p>
            <a:pPr>
              <a:buNone/>
            </a:pPr>
            <a:r>
              <a:rPr lang="en-US" b="1" dirty="0"/>
              <a:t>Educational</a:t>
            </a:r>
            <a:r>
              <a:rPr lang="en-US" dirty="0"/>
              <a:t> </a:t>
            </a:r>
            <a:r>
              <a:rPr lang="en-US" b="1" dirty="0"/>
              <a:t>Qualification</a:t>
            </a:r>
            <a:r>
              <a:rPr lang="en-US" dirty="0"/>
              <a:t>: The study shows that majority of the respondents (35.8%) were NCE</a:t>
            </a:r>
            <a:r>
              <a:rPr lang="en-US" cap="all" dirty="0"/>
              <a:t>/OND </a:t>
            </a:r>
            <a:r>
              <a:rPr lang="en-US" dirty="0"/>
              <a:t>holders. This is followed by primary school leaving certificate holders (25.1%). Next are those with NECO/WAEC (16.4%) and those that have HND/first degree and above (16.4%), though only a few of them have no formal education (6.2%). </a:t>
            </a:r>
          </a:p>
          <a:p>
            <a:pPr>
              <a:buNone/>
            </a:pPr>
            <a:r>
              <a:rPr lang="en-US" b="1" dirty="0"/>
              <a:t>Marital</a:t>
            </a:r>
            <a:r>
              <a:rPr lang="en-US" dirty="0"/>
              <a:t> </a:t>
            </a:r>
            <a:r>
              <a:rPr lang="en-US" b="1" dirty="0"/>
              <a:t>Status</a:t>
            </a:r>
            <a:r>
              <a:rPr lang="en-US" dirty="0"/>
              <a:t>: Majority of the respondents were married (47.6%) while the remaining were single (45.6%), widowed (4.3%), separated (1.5%) and divorced (1%).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Respondents BIO </a:t>
            </a:r>
            <a:r>
              <a:rPr lang="en-US" dirty="0" err="1"/>
              <a:t>Contd</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t>Religion</a:t>
            </a:r>
            <a:r>
              <a:rPr lang="en-US" dirty="0"/>
              <a:t>: In terms of religion, the study shows that majority (56%) of the respondents were Christians, 42% were Moslems, 2% of the respondents were African Traditional Religious worshipers and 1% that belong to other religions like atheist. </a:t>
            </a:r>
          </a:p>
          <a:p>
            <a:pPr>
              <a:buNone/>
            </a:pPr>
            <a:r>
              <a:rPr lang="en-US" b="1" dirty="0"/>
              <a:t>Occupation</a:t>
            </a:r>
            <a:r>
              <a:rPr lang="en-US" dirty="0"/>
              <a:t>: The percentage of the respondents that were self-employed (40%) were higher than the others and it is followed by those that were employed (26%), students (15%), house wives (11%) and the last were unemployed (8%). The ages of respondents ranged from 18-58 years and above; and majority of them (35.5%) were between 18-27 years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436</TotalTime>
  <Words>2978</Words>
  <Application>Microsoft Office PowerPoint</Application>
  <PresentationFormat>On-screen Show (4:3)</PresentationFormat>
  <Paragraphs>149</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Franklin Gothic Book</vt:lpstr>
      <vt:lpstr>Franklin Gothic Medium</vt:lpstr>
      <vt:lpstr>Wingdings</vt:lpstr>
      <vt:lpstr>Wingdings 2</vt:lpstr>
      <vt:lpstr>Trek</vt:lpstr>
      <vt:lpstr>Research Findings</vt:lpstr>
      <vt:lpstr>INTRODUCTION</vt:lpstr>
      <vt:lpstr>INTRODUCTION</vt:lpstr>
      <vt:lpstr>INTRODUCTION</vt:lpstr>
      <vt:lpstr>INTRODUCTION</vt:lpstr>
      <vt:lpstr>The study</vt:lpstr>
      <vt:lpstr>Total Number of Survey, IDI and FGD</vt:lpstr>
      <vt:lpstr>Summary of Respondents BIO</vt:lpstr>
      <vt:lpstr>Summary of Respondents BIO Contd</vt:lpstr>
      <vt:lpstr>Knowledge of SGBV Before covid-19</vt:lpstr>
      <vt:lpstr>Witnesses to sgbv before covid-19</vt:lpstr>
      <vt:lpstr>Knowledge of SGBV during covid-19</vt:lpstr>
      <vt:lpstr>Witnesses to sgbv DURING covid-19</vt:lpstr>
      <vt:lpstr>Most possible cause of sgbv</vt:lpstr>
      <vt:lpstr> Fig 1: Percentage Distribution of Respondents on possible causes of SGBV mentioned  </vt:lpstr>
      <vt:lpstr>The role of the men and government in ending sgbv</vt:lpstr>
      <vt:lpstr> Role Men Play in Reducing Sexual Violence Against Women  </vt:lpstr>
      <vt:lpstr>Significant Roles Men play in Reducing Sexual Violence against Women</vt:lpstr>
      <vt:lpstr> Percentage distribution of respondents on significant roles men should play in reducing sexual violence against women </vt:lpstr>
      <vt:lpstr>response of Government to SGBV During Covid-19</vt:lpstr>
      <vt:lpstr>Respondents on perceived  response of Government to Sexual Offense during Covid-19</vt:lpstr>
      <vt:lpstr>Assess to justice for victims/survivors of sgbv</vt:lpstr>
      <vt:lpstr>Percentage distribution of respondents on how often the victims/survivors of sexual offences in their areas get justice</vt:lpstr>
      <vt:lpstr>Challenges to justice for victims/survivors</vt:lpstr>
      <vt:lpstr>Percentage distribution of respondents on the challenges in getting justice for sexual violence victims mentioned</vt:lpstr>
      <vt:lpstr>Possible solutions to eliminating Sexual violence</vt:lpstr>
      <vt:lpstr> Percentage distribution of respondents on possible solutions to sexual violence Mentioned </vt:lpstr>
      <vt:lpstr>Support to victims/survivors of sgbv in getting justice</vt:lpstr>
      <vt:lpstr>Percentage distribution of respondents on how victims/survivors can be helped to get justice</vt:lpstr>
      <vt:lpstr>Respondents perception on the issue of SGBV in General</vt:lpstr>
      <vt:lpstr>Respondents perception on the issue of SGBV in General</vt:lpstr>
      <vt:lpstr>appropriate punishment for sexual offenders</vt:lpstr>
      <vt:lpstr>Percentage distribution of respondents on appropriate punishment for offenders/perpetrators of sGBV</vt:lpstr>
      <vt:lpstr>Knowledge of Beijing conference</vt:lpstr>
      <vt:lpstr>Knowledge of Beijing conference</vt:lpstr>
      <vt:lpstr>Level of implementation and milestone of the BDapa</vt:lpstr>
      <vt:lpstr>Major Milestone for women’s right since the Beijing conference and the adoption of the declaration:  </vt:lpstr>
      <vt:lpstr>Percentage distribution of respondents on what they consider a major milestone for women’s right since the Beijing conference and the adoption of the declaration Mentioned/Not Mentioned (% in Parenthesis) </vt:lpstr>
      <vt:lpstr>obstacle to realization of women’s rights in Nigeria</vt:lpstr>
      <vt:lpstr>obstacle to realization of women’s rights in Nigeria</vt:lpstr>
      <vt:lpstr>Recommendations for realization of women’s rights in Nigeria</vt:lpstr>
      <vt:lpstr>Percentage distribution of respondents on what could be done to implement Beijing declaration and platform of action, especially elimination of violence against women and girls</vt:lpstr>
      <vt:lpstr>Conclusion</vt:lpstr>
      <vt:lpstr>Recommendations</vt:lpstr>
      <vt:lpstr>Recommendations Contd…</vt:lpstr>
      <vt:lpstr>Recommendations Contd…</vt:lpstr>
      <vt:lpstr>Recommendations Contd…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Findings</dc:title>
  <dc:creator>ijeoma</dc:creator>
  <cp:lastModifiedBy>Admin</cp:lastModifiedBy>
  <cp:revision>23</cp:revision>
  <cp:lastPrinted>2021-02-04T06:53:34Z</cp:lastPrinted>
  <dcterms:created xsi:type="dcterms:W3CDTF">2021-02-03T20:29:20Z</dcterms:created>
  <dcterms:modified xsi:type="dcterms:W3CDTF">2021-02-04T11:09:26Z</dcterms:modified>
</cp:coreProperties>
</file>