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282" r:id="rId3"/>
    <p:sldId id="283" r:id="rId4"/>
    <p:sldId id="284" r:id="rId5"/>
    <p:sldId id="285" r:id="rId6"/>
    <p:sldId id="258" r:id="rId7"/>
    <p:sldId id="257" r:id="rId8"/>
    <p:sldId id="259" r:id="rId9"/>
    <p:sldId id="260" r:id="rId10"/>
    <p:sldId id="261" r:id="rId11"/>
    <p:sldId id="262" r:id="rId12"/>
    <p:sldId id="263" r:id="rId13"/>
    <p:sldId id="265" r:id="rId14"/>
    <p:sldId id="266" r:id="rId15"/>
    <p:sldId id="267" r:id="rId16"/>
    <p:sldId id="268" r:id="rId17"/>
    <p:sldId id="269" r:id="rId18"/>
    <p:sldId id="281" r:id="rId19"/>
    <p:sldId id="270" r:id="rId20"/>
    <p:sldId id="271" r:id="rId21"/>
    <p:sldId id="286" r:id="rId22"/>
    <p:sldId id="272" r:id="rId23"/>
    <p:sldId id="273" r:id="rId24"/>
    <p:sldId id="274" r:id="rId25"/>
    <p:sldId id="275" r:id="rId26"/>
    <p:sldId id="276" r:id="rId27"/>
    <p:sldId id="277" r:id="rId28"/>
    <p:sldId id="278" r:id="rId29"/>
    <p:sldId id="279" r:id="rId30"/>
    <p:sldId id="280" r:id="rId3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p:scale>
          <a:sx n="83" d="100"/>
          <a:sy n="83" d="100"/>
        </p:scale>
        <p:origin x="800"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40289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participants warmly. Introduce yourself and explain that this is Session 1 of the day's communications training. Ask: 'Raise your hand if you have posted on social media in the last 24 hours.' Use this to establish that everyone is already a social media user — this training is about doing it with purpose and strategy for the RWVL Project.</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Emphasise that Canva is the most important tool to learn. It is free, available on mobile, and can produce professional graphics. Mention that Snapseed is excellent for quick photo editing on a smartphone. Watermarking: remind partners to always add their logo to images to protect content.</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'Now that we know how to create a great visual, let us talk about what goes with it — the caption. A stunning image with a weak caption is like a beautiful gift with no card. The caption gives meaning to the image.'</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 through each element slowly. The hook is the most important — spend extra time here. Show examples of weak hooks ('We are pleased to share...') vs strong hooks ('She was told she could not. She did anyway.'). Ask participants to think about which type they currently use.</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INTERACTIVE. Ask participants to vote on each myth — thumbs up if they think it is TRUE, thumbs down if FALSE. Reveal and discuss each one. This gets energy up in the room and challenges assumptions. Common winner: many people genuinely believe more hashtags = more reach.</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each mistake, ask: 'Have you seen this on your own page or a colleague's?' Make it non-judgmental — frame it as learning, not criticism. The local languages point often surprises people: a Pidgin caption on a topic like domestic violence can go viral in a way an English caption will not.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groups of 2-3 exactly 3 minutes. Then ask 3-4 groups to read their captions aloud. The group votes on the best HOOK (not the whole caption — just the first line). Award a small prize or recognition. This makes the learning concrete and memorable.</a:t>
            </a: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'Now we know how to create great content and write great captions. But where are we posting? Understanding your platform is just as important as what you post.'</a:t>
            </a: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POINT: WhatsApp is the most important platform to call out for a Nigerian audience. Many NGOs do not think of WhatsApp as 'social media' but it has the highest daily active users in Nigeria. Status updates, Channels, and Broadcast Lists are underused tools. Ask: 'Who is currently using WhatsApp Status to share project updates?' Usually very few hands go up.</a:t>
            </a: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8F95D-B45C-61D3-21EA-5E811D5002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6FA973-121D-E420-678D-F4F1DBFE99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ACFFF10-3BB4-FAF4-D76D-700631808803}"/>
              </a:ext>
            </a:extLst>
          </p:cNvPr>
          <p:cNvSpPr>
            <a:spLocks noGrp="1"/>
          </p:cNvSpPr>
          <p:nvPr>
            <p:ph type="body" idx="1"/>
          </p:nvPr>
        </p:nvSpPr>
        <p:spPr/>
        <p:txBody>
          <a:bodyPr/>
          <a:lstStyle/>
          <a:p>
            <a:r>
              <a:rPr lang="en-US" dirty="0"/>
              <a:t>KEY POINT: WhatsApp is the most important platform to call out for a Nigerian audience. Many NGOs do not think of WhatsApp as 'social media' but it has the highest daily active users in Nigeria. Status updates, Channels, and Broadcast Lists are underused tools. Ask: 'Who is currently using WhatsApp Status to share project updates?' Usually very few hands go up.</a:t>
            </a:r>
          </a:p>
        </p:txBody>
      </p:sp>
      <p:sp>
        <p:nvSpPr>
          <p:cNvPr id="4" name="Slide Number Placeholder 3">
            <a:extLst>
              <a:ext uri="{FF2B5EF4-FFF2-40B4-BE49-F238E27FC236}">
                <a16:creationId xmlns:a16="http://schemas.microsoft.com/office/drawing/2014/main" id="{8A7C72E4-45F1-17D6-52B4-CFD8A4F2FDBC}"/>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21485289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for a show of hands for each option. This helps you understand the room and tailor discussion. The follow-up question ('Are you using it to its full potential?') usually gets honest 'no' answers, which is the perfect bridge to the next module.</a:t>
            </a:r>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Open by asking: 'Before we dive into strategy, let's take a step back. What IS social media, really? And what are we actually looking at every time we open an app?' This grounds even experienced participants and ensures everyone — regardless of digital literacy level — starts from the same foundation.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point on account security: Hacking of NGO social media accounts is very common in Nigeria. Emphasise 2-factor authentication as non-negotiable. For content workflow: stress that one person should approve all posts before publishing — this prevents mistakes, off-brand content, and sensitive errors.</a:t>
            </a:r>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B52C4C-8F1C-C16E-C954-946FB638A60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C01911-7B3C-A7A8-D508-E7B7A2494D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39DDF9F-08E4-FE61-9BB5-0F03481565DB}"/>
              </a:ext>
            </a:extLst>
          </p:cNvPr>
          <p:cNvSpPr>
            <a:spLocks noGrp="1"/>
          </p:cNvSpPr>
          <p:nvPr>
            <p:ph type="body" idx="1"/>
          </p:nvPr>
        </p:nvSpPr>
        <p:spPr/>
        <p:txBody>
          <a:bodyPr/>
          <a:lstStyle/>
          <a:p>
            <a:r>
              <a:rPr lang="en-US" dirty="0"/>
              <a:t>Key point on account security: Hacking of NGO social media accounts is very common in Nigeria. Emphasise 2-factor authentication as non-negotiable. For content workflow: stress that one person should approve all posts before publishing — this prevents mistakes, off-brand content, and sensitive errors.</a:t>
            </a:r>
          </a:p>
        </p:txBody>
      </p:sp>
      <p:sp>
        <p:nvSpPr>
          <p:cNvPr id="4" name="Slide Number Placeholder 3">
            <a:extLst>
              <a:ext uri="{FF2B5EF4-FFF2-40B4-BE49-F238E27FC236}">
                <a16:creationId xmlns:a16="http://schemas.microsoft.com/office/drawing/2014/main" id="{471EA877-C264-F2DA-11C7-793A00E455BB}"/>
              </a:ext>
            </a:extLst>
          </p:cNvPr>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6499115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Reel structure to share verbally: 1. Hook (0–2 seconds): surprising statement or question. 2. Problem (2–10s): what issue are we addressing? 3. Story or solution (10–45s): the core content. 4. CTA (last 5s): what to do next. User-generated content: mention that asking community members to share their own stories (with consent) is a free, powerful content strategy.</a:t>
            </a:r>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INTERACTIVE: Give participants 3 minutes to actually open their calendar app and start adding dates. Walk around the room and confirm they are doing it. This is one of the highest-impact actions in the whole session — it takes 3 minutes and will improve their social media presence for the entire year. Also mention Nigeria-specific occasions: Sallah, Christmas, state-specific events, school calendar events.</a:t>
            </a:r>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ACTIVITY: Ask the group to brainstorm 10 post ideas in 5 minutes that have NOTHING to do with a specific project event. They should use the content pillar categories. After 5 minutes, collect ideas and build a shared list on the whiteboard/flipchart. This activity almost always surprises participants — they discover they have way more content than they thought. Also: repurposing — one blog post → 3 quote cards + 1 carousel + 1 reel script + 1 Twitter thread. Show them the multiplier effect.</a:t>
            </a:r>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Important: Always vet a hashtag before using it — search it first to make sure it has not been hijacked for irrelevant or harmful content. Also: if the RWVL Project has already designated official hashtags, confirm these with the communications team and replace the placeholders shown here with the official ones before training day.</a:t>
            </a:r>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Nigeria-specific ads point is critical — mention that many organisations have tried to boost posts and been frustrated because they did not know they needed a dollar-enabled card or needed to have a proper Facebook Page (not a personal profile). This is a common blocker. Linktree: mention that most platforms only allow one clickable link in the bio — using Linktree or Campsite.bio lets you put multiple links in one place. Highly recommended for the RWVL Project.</a:t>
            </a:r>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team wellbeing point often gets an emotional response — many social media managers have never had anyone acknowledge the toll of managing GBV-related content. Take a moment here. Also bring up the free learning resources: Meta Blueprint (free), Google Digital Skills for Africa (free), HubSpot Academy (free). These are excellent for partners who want to deepen their skills after this training.</a:t>
            </a:r>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participants which takeaway resonates most with them. Get 3-4 responses. This helps consolidate learning and shows you what landed. Use their responses as a natural bridge into the 7-day action plan.</a:t>
            </a:r>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participants to take a photo of this slide with their phone right now. Make them commit publicly to 2-3 of these actions before leaving the room. You could also share the slide as a digital resource via the WhatsApp group for the training.</a:t>
            </a:r>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Emphasise point 2 especially: this is a profound shift from traditional media. Anyone — including a small NGO partner in a rural community — can reach thousands of people without needing a TV station or newspaper. Ask: 'Before social media, how would you have shared a story about a girl going back to school? Who would you have needed permission from?' This makes the power of the tool tangible.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Close with energy and gratitude. Remind participants that they are not just social media managers — they are advocates, storytellers, and changemakers. The skills from this session are tools for that mission. Ask if there are any final questions. Direct partners to free online resources: Meta Blueprint, Google Digital Skills for Africa, and HubSpot Academy for continued learning.</a:t>
            </a:r>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ACTIVITY: Ask everyone to open any social media app right now and point to each of these 9 components on their own screen as you name them. This is highly tactile and ensures even less digitally confident participants build real familiarity. Emphasise Save/Bookmark and Share — these are the two most underrated signals; algorithms reward saves and shares more than likes because they show deeper value.</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 categorisation slide, not the deep platform dive (that comes later in the deck). The goal here is to help partners understand that platforms differ by PURPOSE first, before getting into specific platform details. Ask: 'Looking at these categories, which one is your organisation weakest in?' This sets up curiosity for the detailed platform breakdown coming later in the session.</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Give participants 2 minutes to discuss with a neighbour, then ask 2-3 people to share. This warms up the room and connects to the session's core purpose — making these issues visible. Bridge to the training: 'Social media is one of the most powerful tools we have to share exactly what you just said, with thousands of people.'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the agenda quickly. Tell participants: 'We have a packed session today. I want this to be interactive — please jump in with questions and share your experiences throughout. There will also be activities and group discussions built into the session.'</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'Let us start at the very beginning — the visual. Before anyone reads your caption or clicks your link, they see your image or video. That first impression determines everything.'</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 'Think about the last post that made you stop scrolling — what was it about the image?' Take 2-3 answers. Then go through the principles. Emphasise the consent and ethics point especially — it is non-negotiable when working with GBV survivors and beneficiaries.</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11.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12.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E1B4B"/>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6B21A8"/>
          </a:solidFill>
          <a:ln/>
        </p:spPr>
        <p:txBody>
          <a:bodyPr/>
          <a:lstStyle/>
          <a:p>
            <a:endParaRPr lang="en-NG"/>
          </a:p>
        </p:txBody>
      </p:sp>
      <p:sp>
        <p:nvSpPr>
          <p:cNvPr id="3" name="Shape 1"/>
          <p:cNvSpPr/>
          <p:nvPr/>
        </p:nvSpPr>
        <p:spPr>
          <a:xfrm>
            <a:off x="7132320" y="-548640"/>
            <a:ext cx="2560320" cy="2560320"/>
          </a:xfrm>
          <a:prstGeom prst="ellipse">
            <a:avLst/>
          </a:prstGeom>
          <a:solidFill>
            <a:srgbClr val="7C3AED">
              <a:alpha val="40000"/>
            </a:srgbClr>
          </a:solidFill>
          <a:ln/>
        </p:spPr>
        <p:txBody>
          <a:bodyPr/>
          <a:lstStyle/>
          <a:p>
            <a:endParaRPr lang="en-NG"/>
          </a:p>
        </p:txBody>
      </p:sp>
      <p:sp>
        <p:nvSpPr>
          <p:cNvPr id="4" name="Shape 2"/>
          <p:cNvSpPr/>
          <p:nvPr/>
        </p:nvSpPr>
        <p:spPr>
          <a:xfrm>
            <a:off x="7589520" y="-182880"/>
            <a:ext cx="1645920" cy="1645920"/>
          </a:xfrm>
          <a:prstGeom prst="ellipse">
            <a:avLst/>
          </a:prstGeom>
          <a:solidFill>
            <a:srgbClr val="A855F7">
              <a:alpha val="50000"/>
            </a:srgbClr>
          </a:solidFill>
          <a:ln/>
        </p:spPr>
        <p:txBody>
          <a:bodyPr/>
          <a:lstStyle/>
          <a:p>
            <a:endParaRPr lang="en-NG"/>
          </a:p>
        </p:txBody>
      </p:sp>
      <p:sp>
        <p:nvSpPr>
          <p:cNvPr id="5" name="Shape 3"/>
          <p:cNvSpPr/>
          <p:nvPr/>
        </p:nvSpPr>
        <p:spPr>
          <a:xfrm>
            <a:off x="457200" y="1280160"/>
            <a:ext cx="2011680" cy="384048"/>
          </a:xfrm>
          <a:prstGeom prst="roundRect">
            <a:avLst>
              <a:gd name="adj" fmla="val 19048"/>
            </a:avLst>
          </a:prstGeom>
          <a:solidFill>
            <a:srgbClr val="A855F7"/>
          </a:solidFill>
          <a:ln/>
        </p:spPr>
        <p:txBody>
          <a:bodyPr/>
          <a:lstStyle/>
          <a:p>
            <a:endParaRPr lang="en-NG"/>
          </a:p>
        </p:txBody>
      </p:sp>
      <p:sp>
        <p:nvSpPr>
          <p:cNvPr id="6" name="Text 4"/>
          <p:cNvSpPr/>
          <p:nvPr/>
        </p:nvSpPr>
        <p:spPr>
          <a:xfrm>
            <a:off x="457200" y="1280160"/>
            <a:ext cx="2011680" cy="384048"/>
          </a:xfrm>
          <a:prstGeom prst="rect">
            <a:avLst/>
          </a:prstGeom>
          <a:noFill/>
          <a:ln/>
        </p:spPr>
        <p:txBody>
          <a:bodyPr wrap="square" lIns="0" tIns="0" rIns="0" bIns="0" rtlCol="0" anchor="ctr"/>
          <a:lstStyle/>
          <a:p>
            <a:pPr marL="0" indent="0" algn="ctr">
              <a:buNone/>
            </a:pPr>
            <a:r>
              <a:rPr lang="en-US" sz="700" b="1" dirty="0">
                <a:solidFill>
                  <a:srgbClr val="FFFFFF"/>
                </a:solidFill>
              </a:rPr>
              <a:t>SESSION 1  |  COMMUNICATIONS TRAINING</a:t>
            </a:r>
            <a:endParaRPr lang="en-US" sz="700" dirty="0"/>
          </a:p>
        </p:txBody>
      </p:sp>
      <p:sp>
        <p:nvSpPr>
          <p:cNvPr id="7" name="Text 5"/>
          <p:cNvSpPr/>
          <p:nvPr/>
        </p:nvSpPr>
        <p:spPr>
          <a:xfrm>
            <a:off x="457200" y="1783080"/>
            <a:ext cx="8229600" cy="914400"/>
          </a:xfrm>
          <a:prstGeom prst="rect">
            <a:avLst/>
          </a:prstGeom>
          <a:noFill/>
          <a:ln/>
        </p:spPr>
        <p:txBody>
          <a:bodyPr wrap="square" rtlCol="0" anchor="ctr"/>
          <a:lstStyle/>
          <a:p>
            <a:pPr marL="0" indent="0">
              <a:buNone/>
            </a:pPr>
            <a:r>
              <a:rPr lang="en-US" sz="5400" b="1" dirty="0">
                <a:solidFill>
                  <a:srgbClr val="FFFFFF"/>
                </a:solidFill>
                <a:latin typeface="Cambria" pitchFamily="34" charset="0"/>
                <a:ea typeface="Cambria" pitchFamily="34" charset="-122"/>
                <a:cs typeface="Cambria" pitchFamily="34" charset="-120"/>
              </a:rPr>
              <a:t>Social Media</a:t>
            </a:r>
            <a:endParaRPr lang="en-US" sz="5400" dirty="0"/>
          </a:p>
        </p:txBody>
      </p:sp>
      <p:sp>
        <p:nvSpPr>
          <p:cNvPr id="8" name="Text 6"/>
          <p:cNvSpPr/>
          <p:nvPr/>
        </p:nvSpPr>
        <p:spPr>
          <a:xfrm>
            <a:off x="457200" y="2514600"/>
            <a:ext cx="8229600" cy="822960"/>
          </a:xfrm>
          <a:prstGeom prst="rect">
            <a:avLst/>
          </a:prstGeom>
          <a:noFill/>
          <a:ln/>
        </p:spPr>
        <p:txBody>
          <a:bodyPr wrap="square" rtlCol="0" anchor="ctr"/>
          <a:lstStyle/>
          <a:p>
            <a:pPr marL="0" indent="0">
              <a:buNone/>
            </a:pPr>
            <a:r>
              <a:rPr lang="en-US" sz="4400" b="1" dirty="0">
                <a:solidFill>
                  <a:srgbClr val="C4B5FD"/>
                </a:solidFill>
                <a:latin typeface="Cambria" pitchFamily="34" charset="0"/>
                <a:ea typeface="Cambria" pitchFamily="34" charset="-122"/>
                <a:cs typeface="Cambria" pitchFamily="34" charset="-120"/>
              </a:rPr>
              <a:t>Content Generation</a:t>
            </a:r>
            <a:endParaRPr lang="en-US" sz="4400" dirty="0"/>
          </a:p>
        </p:txBody>
      </p:sp>
      <p:sp>
        <p:nvSpPr>
          <p:cNvPr id="9" name="Text 7"/>
          <p:cNvSpPr/>
          <p:nvPr/>
        </p:nvSpPr>
        <p:spPr>
          <a:xfrm>
            <a:off x="457200" y="3200400"/>
            <a:ext cx="8229600" cy="731520"/>
          </a:xfrm>
          <a:prstGeom prst="rect">
            <a:avLst/>
          </a:prstGeom>
          <a:noFill/>
          <a:ln/>
        </p:spPr>
        <p:txBody>
          <a:bodyPr wrap="square" rtlCol="0" anchor="ctr"/>
          <a:lstStyle/>
          <a:p>
            <a:pPr marL="0" indent="0">
              <a:buNone/>
            </a:pPr>
            <a:r>
              <a:rPr lang="en-US" sz="3600" i="1" dirty="0">
                <a:solidFill>
                  <a:srgbClr val="C4B5FD"/>
                </a:solidFill>
                <a:latin typeface="Cambria" pitchFamily="34" charset="0"/>
                <a:ea typeface="Cambria" pitchFamily="34" charset="-122"/>
                <a:cs typeface="Cambria" pitchFamily="34" charset="-120"/>
              </a:rPr>
              <a:t>&amp; Management</a:t>
            </a:r>
            <a:endParaRPr lang="en-US" sz="3600" dirty="0"/>
          </a:p>
        </p:txBody>
      </p:sp>
      <p:sp>
        <p:nvSpPr>
          <p:cNvPr id="10" name="Text 8"/>
          <p:cNvSpPr/>
          <p:nvPr/>
        </p:nvSpPr>
        <p:spPr>
          <a:xfrm>
            <a:off x="457200" y="3977640"/>
            <a:ext cx="6400800" cy="411480"/>
          </a:xfrm>
          <a:prstGeom prst="rect">
            <a:avLst/>
          </a:prstGeom>
          <a:noFill/>
          <a:ln/>
        </p:spPr>
        <p:txBody>
          <a:bodyPr wrap="square" rtlCol="0" anchor="ctr"/>
          <a:lstStyle/>
          <a:p>
            <a:pPr marL="0" indent="0">
              <a:buNone/>
            </a:pPr>
            <a:r>
              <a:rPr lang="en-US" sz="1400" dirty="0">
                <a:solidFill>
                  <a:srgbClr val="BBBBDD"/>
                </a:solidFill>
                <a:latin typeface="Calibri" pitchFamily="34" charset="0"/>
                <a:ea typeface="Calibri" pitchFamily="34" charset="-122"/>
                <a:cs typeface="Calibri" pitchFamily="34" charset="-120"/>
              </a:rPr>
              <a:t>A Comprehensive Training for RWVL Project Partners</a:t>
            </a:r>
            <a:endParaRPr lang="en-US" sz="1400" dirty="0"/>
          </a:p>
        </p:txBody>
      </p:sp>
      <p:sp>
        <p:nvSpPr>
          <p:cNvPr id="11" name="Shape 9"/>
          <p:cNvSpPr/>
          <p:nvPr/>
        </p:nvSpPr>
        <p:spPr>
          <a:xfrm>
            <a:off x="0" y="4754880"/>
            <a:ext cx="9144000" cy="388620"/>
          </a:xfrm>
          <a:prstGeom prst="rect">
            <a:avLst/>
          </a:prstGeom>
          <a:solidFill>
            <a:srgbClr val="6B21A8"/>
          </a:solidFill>
          <a:ln/>
        </p:spPr>
        <p:txBody>
          <a:bodyPr/>
          <a:lstStyle/>
          <a:p>
            <a:endParaRPr lang="en-NG"/>
          </a:p>
        </p:txBody>
      </p:sp>
      <p:sp>
        <p:nvSpPr>
          <p:cNvPr id="12" name="Text 10"/>
          <p:cNvSpPr/>
          <p:nvPr/>
        </p:nvSpPr>
        <p:spPr>
          <a:xfrm>
            <a:off x="0" y="4754880"/>
            <a:ext cx="9144000" cy="388620"/>
          </a:xfrm>
          <a:prstGeom prst="rect">
            <a:avLst/>
          </a:prstGeom>
          <a:noFill/>
          <a:ln/>
        </p:spPr>
        <p:txBody>
          <a:bodyPr wrap="square" lIns="0" tIns="0" rIns="0" bIns="0" rtlCol="0" anchor="ctr"/>
          <a:lstStyle/>
          <a:p>
            <a:pPr marL="0" indent="0" algn="ctr">
              <a:buNone/>
            </a:pPr>
            <a:r>
              <a:rPr lang="en-US" sz="1000" dirty="0">
                <a:solidFill>
                  <a:srgbClr val="C4B5FD"/>
                </a:solidFill>
              </a:rPr>
              <a:t>RWVL Project  |  2026  |  Making Women and Girls Visible Through the Project</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6">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6B21A8"/>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Mobile-First Content Creation Tools</a:t>
            </a:r>
            <a:endParaRPr lang="en-US" sz="2200" dirty="0"/>
          </a:p>
        </p:txBody>
      </p:sp>
      <p:sp>
        <p:nvSpPr>
          <p:cNvPr id="4" name="Text 2"/>
          <p:cNvSpPr/>
          <p:nvPr/>
        </p:nvSpPr>
        <p:spPr>
          <a:xfrm>
            <a:off x="365760" y="777240"/>
            <a:ext cx="8412480" cy="411480"/>
          </a:xfrm>
          <a:prstGeom prst="rect">
            <a:avLst/>
          </a:prstGeom>
          <a:noFill/>
          <a:ln/>
        </p:spPr>
        <p:txBody>
          <a:bodyPr wrap="square" rtlCol="0" anchor="ctr"/>
          <a:lstStyle/>
          <a:p>
            <a:pPr marL="0" indent="0">
              <a:buNone/>
            </a:pPr>
            <a:r>
              <a:rPr lang="en-US" sz="1300" i="1" dirty="0">
                <a:solidFill>
                  <a:srgbClr val="1E1B4B"/>
                </a:solidFill>
                <a:latin typeface="Calibri" pitchFamily="34" charset="0"/>
                <a:ea typeface="Calibri" pitchFamily="34" charset="-122"/>
                <a:cs typeface="Calibri" pitchFamily="34" charset="-120"/>
              </a:rPr>
              <a:t>You do NOT need a professional camera. Your smartphone is enough — with the right knowledge.</a:t>
            </a:r>
            <a:endParaRPr lang="en-US" sz="1300" dirty="0"/>
          </a:p>
        </p:txBody>
      </p:sp>
      <p:sp>
        <p:nvSpPr>
          <p:cNvPr id="5" name="Shape 3"/>
          <p:cNvSpPr/>
          <p:nvPr/>
        </p:nvSpPr>
        <p:spPr>
          <a:xfrm>
            <a:off x="365760" y="1325880"/>
            <a:ext cx="4114800" cy="1645920"/>
          </a:xfrm>
          <a:prstGeom prst="roundRect">
            <a:avLst>
              <a:gd name="adj" fmla="val 5556"/>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6" name="Shape 4"/>
          <p:cNvSpPr/>
          <p:nvPr/>
        </p:nvSpPr>
        <p:spPr>
          <a:xfrm>
            <a:off x="365760" y="1325880"/>
            <a:ext cx="4114800" cy="365760"/>
          </a:xfrm>
          <a:prstGeom prst="roundRect">
            <a:avLst>
              <a:gd name="adj" fmla="val 25000"/>
            </a:avLst>
          </a:prstGeom>
          <a:solidFill>
            <a:srgbClr val="6B21A8"/>
          </a:solidFill>
          <a:ln/>
        </p:spPr>
        <p:txBody>
          <a:bodyPr/>
          <a:lstStyle/>
          <a:p>
            <a:endParaRPr lang="en-NG"/>
          </a:p>
        </p:txBody>
      </p:sp>
      <p:sp>
        <p:nvSpPr>
          <p:cNvPr id="7" name="Text 5"/>
          <p:cNvSpPr/>
          <p:nvPr/>
        </p:nvSpPr>
        <p:spPr>
          <a:xfrm>
            <a:off x="502920" y="1325880"/>
            <a:ext cx="3840480" cy="365760"/>
          </a:xfrm>
          <a:prstGeom prst="rect">
            <a:avLst/>
          </a:prstGeom>
          <a:noFill/>
          <a:ln/>
        </p:spPr>
        <p:txBody>
          <a:bodyPr wrap="square" rtlCol="0" anchor="ctr"/>
          <a:lstStyle/>
          <a:p>
            <a:pPr marL="0" indent="0">
              <a:buNone/>
            </a:pPr>
            <a:r>
              <a:rPr lang="en-US" sz="1100" b="1" dirty="0">
                <a:solidFill>
                  <a:srgbClr val="FFFFFF"/>
                </a:solidFill>
                <a:latin typeface="Cambria" pitchFamily="34" charset="0"/>
                <a:ea typeface="Cambria" pitchFamily="34" charset="-122"/>
                <a:cs typeface="Cambria" pitchFamily="34" charset="-120"/>
              </a:rPr>
              <a:t>Photography &amp; Editing</a:t>
            </a:r>
            <a:endParaRPr lang="en-US" sz="1100" dirty="0"/>
          </a:p>
        </p:txBody>
      </p:sp>
      <p:sp>
        <p:nvSpPr>
          <p:cNvPr id="8" name="Text 6"/>
          <p:cNvSpPr/>
          <p:nvPr/>
        </p:nvSpPr>
        <p:spPr>
          <a:xfrm>
            <a:off x="502920" y="1737360"/>
            <a:ext cx="3840480" cy="11704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 Snapseed (free — crop, adjust, sharpen)</a:t>
            </a:r>
            <a:endParaRPr lang="en-US" sz="950" dirty="0"/>
          </a:p>
          <a:p>
            <a:pPr marL="0" indent="0">
              <a:buNone/>
            </a:pPr>
            <a:r>
              <a:rPr lang="en-US" sz="950" dirty="0">
                <a:solidFill>
                  <a:srgbClr val="1E1B4B"/>
                </a:solidFill>
                <a:latin typeface="Calibri" pitchFamily="34" charset="0"/>
                <a:ea typeface="Calibri" pitchFamily="34" charset="-122"/>
                <a:cs typeface="Calibri" pitchFamily="34" charset="-120"/>
              </a:rPr>
              <a:t>• Adobe Lightroom Mobile (free)</a:t>
            </a:r>
            <a:endParaRPr lang="en-US" sz="950" dirty="0"/>
          </a:p>
          <a:p>
            <a:pPr marL="0" indent="0">
              <a:buNone/>
            </a:pPr>
            <a:r>
              <a:rPr lang="en-US" sz="950" dirty="0">
                <a:solidFill>
                  <a:srgbClr val="1E1B4B"/>
                </a:solidFill>
                <a:latin typeface="Calibri" pitchFamily="34" charset="0"/>
                <a:ea typeface="Calibri" pitchFamily="34" charset="-122"/>
                <a:cs typeface="Calibri" pitchFamily="34" charset="-120"/>
              </a:rPr>
              <a:t>• Native phone camera (portrait mode)</a:t>
            </a:r>
            <a:endParaRPr lang="en-US" sz="950" dirty="0"/>
          </a:p>
        </p:txBody>
      </p:sp>
      <p:sp>
        <p:nvSpPr>
          <p:cNvPr id="9" name="Shape 7"/>
          <p:cNvSpPr/>
          <p:nvPr/>
        </p:nvSpPr>
        <p:spPr>
          <a:xfrm>
            <a:off x="4754880" y="1325880"/>
            <a:ext cx="4114800" cy="1645920"/>
          </a:xfrm>
          <a:prstGeom prst="roundRect">
            <a:avLst>
              <a:gd name="adj" fmla="val 5556"/>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0" name="Shape 8"/>
          <p:cNvSpPr/>
          <p:nvPr/>
        </p:nvSpPr>
        <p:spPr>
          <a:xfrm>
            <a:off x="4754880" y="1325880"/>
            <a:ext cx="4114800" cy="365760"/>
          </a:xfrm>
          <a:prstGeom prst="roundRect">
            <a:avLst>
              <a:gd name="adj" fmla="val 25000"/>
            </a:avLst>
          </a:prstGeom>
          <a:solidFill>
            <a:srgbClr val="0D9488"/>
          </a:solidFill>
          <a:ln/>
        </p:spPr>
        <p:txBody>
          <a:bodyPr/>
          <a:lstStyle/>
          <a:p>
            <a:endParaRPr lang="en-NG"/>
          </a:p>
        </p:txBody>
      </p:sp>
      <p:sp>
        <p:nvSpPr>
          <p:cNvPr id="11" name="Text 9"/>
          <p:cNvSpPr/>
          <p:nvPr/>
        </p:nvSpPr>
        <p:spPr>
          <a:xfrm>
            <a:off x="4892040" y="1325880"/>
            <a:ext cx="3840480" cy="365760"/>
          </a:xfrm>
          <a:prstGeom prst="rect">
            <a:avLst/>
          </a:prstGeom>
          <a:noFill/>
          <a:ln/>
        </p:spPr>
        <p:txBody>
          <a:bodyPr wrap="square" rtlCol="0" anchor="ctr"/>
          <a:lstStyle/>
          <a:p>
            <a:pPr marL="0" indent="0">
              <a:buNone/>
            </a:pPr>
            <a:r>
              <a:rPr lang="en-US" sz="1100" b="1" dirty="0">
                <a:solidFill>
                  <a:srgbClr val="FFFFFF"/>
                </a:solidFill>
                <a:latin typeface="Cambria" pitchFamily="34" charset="0"/>
                <a:ea typeface="Cambria" pitchFamily="34" charset="-122"/>
                <a:cs typeface="Cambria" pitchFamily="34" charset="-120"/>
              </a:rPr>
              <a:t>Graphic Design</a:t>
            </a:r>
            <a:endParaRPr lang="en-US" sz="1100" dirty="0"/>
          </a:p>
        </p:txBody>
      </p:sp>
      <p:sp>
        <p:nvSpPr>
          <p:cNvPr id="12" name="Text 10"/>
          <p:cNvSpPr/>
          <p:nvPr/>
        </p:nvSpPr>
        <p:spPr>
          <a:xfrm>
            <a:off x="4892040" y="1737360"/>
            <a:ext cx="3840480" cy="11704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 Canva (free &amp; Pro — highly recommended)</a:t>
            </a:r>
            <a:endParaRPr lang="en-US" sz="950" dirty="0"/>
          </a:p>
          <a:p>
            <a:pPr marL="0" indent="0">
              <a:buNone/>
            </a:pPr>
            <a:r>
              <a:rPr lang="en-US" sz="950" dirty="0">
                <a:solidFill>
                  <a:srgbClr val="1E1B4B"/>
                </a:solidFill>
                <a:latin typeface="Calibri" pitchFamily="34" charset="0"/>
                <a:ea typeface="Calibri" pitchFamily="34" charset="-122"/>
                <a:cs typeface="Calibri" pitchFamily="34" charset="-120"/>
              </a:rPr>
              <a:t>• Adobe Express (free)</a:t>
            </a:r>
          </a:p>
          <a:p>
            <a:pPr marL="0" indent="0">
              <a:buNone/>
            </a:pPr>
            <a:r>
              <a:rPr lang="en-US" sz="950" dirty="0">
                <a:solidFill>
                  <a:srgbClr val="1E1B4B"/>
                </a:solidFill>
                <a:latin typeface="Calibri" pitchFamily="34" charset="0"/>
                <a:ea typeface="Calibri" pitchFamily="34" charset="-122"/>
                <a:cs typeface="Calibri" pitchFamily="34" charset="-120"/>
              </a:rPr>
              <a:t>• AI</a:t>
            </a:r>
            <a:endParaRPr lang="en-US" sz="950" dirty="0"/>
          </a:p>
        </p:txBody>
      </p:sp>
      <p:sp>
        <p:nvSpPr>
          <p:cNvPr id="13" name="Shape 11"/>
          <p:cNvSpPr/>
          <p:nvPr/>
        </p:nvSpPr>
        <p:spPr>
          <a:xfrm>
            <a:off x="365760" y="3154680"/>
            <a:ext cx="4114800" cy="1645920"/>
          </a:xfrm>
          <a:prstGeom prst="roundRect">
            <a:avLst>
              <a:gd name="adj" fmla="val 5556"/>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4" name="Shape 12"/>
          <p:cNvSpPr/>
          <p:nvPr/>
        </p:nvSpPr>
        <p:spPr>
          <a:xfrm>
            <a:off x="365760" y="3154680"/>
            <a:ext cx="4114800" cy="365760"/>
          </a:xfrm>
          <a:prstGeom prst="roundRect">
            <a:avLst>
              <a:gd name="adj" fmla="val 25000"/>
            </a:avLst>
          </a:prstGeom>
          <a:solidFill>
            <a:srgbClr val="F43F5E"/>
          </a:solidFill>
          <a:ln/>
        </p:spPr>
        <p:txBody>
          <a:bodyPr/>
          <a:lstStyle/>
          <a:p>
            <a:endParaRPr lang="en-NG"/>
          </a:p>
        </p:txBody>
      </p:sp>
      <p:sp>
        <p:nvSpPr>
          <p:cNvPr id="15" name="Text 13"/>
          <p:cNvSpPr/>
          <p:nvPr/>
        </p:nvSpPr>
        <p:spPr>
          <a:xfrm>
            <a:off x="502920" y="3154680"/>
            <a:ext cx="3840480" cy="365760"/>
          </a:xfrm>
          <a:prstGeom prst="rect">
            <a:avLst/>
          </a:prstGeom>
          <a:noFill/>
          <a:ln/>
        </p:spPr>
        <p:txBody>
          <a:bodyPr wrap="square" rtlCol="0" anchor="ctr"/>
          <a:lstStyle/>
          <a:p>
            <a:pPr marL="0" indent="0">
              <a:buNone/>
            </a:pPr>
            <a:r>
              <a:rPr lang="en-US" sz="1100" b="1" dirty="0">
                <a:solidFill>
                  <a:srgbClr val="FFFFFF"/>
                </a:solidFill>
                <a:latin typeface="Cambria" pitchFamily="34" charset="0"/>
                <a:ea typeface="Cambria" pitchFamily="34" charset="-122"/>
                <a:cs typeface="Cambria" pitchFamily="34" charset="-120"/>
              </a:rPr>
              <a:t>Video Editing</a:t>
            </a:r>
            <a:endParaRPr lang="en-US" sz="1100" dirty="0"/>
          </a:p>
        </p:txBody>
      </p:sp>
      <p:sp>
        <p:nvSpPr>
          <p:cNvPr id="16" name="Text 14"/>
          <p:cNvSpPr/>
          <p:nvPr/>
        </p:nvSpPr>
        <p:spPr>
          <a:xfrm>
            <a:off x="502920" y="3566160"/>
            <a:ext cx="3840480" cy="11704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 CapCut (free — very powerful)</a:t>
            </a:r>
            <a:endParaRPr lang="en-US" sz="950" dirty="0"/>
          </a:p>
          <a:p>
            <a:pPr marL="0" indent="0">
              <a:buNone/>
            </a:pPr>
            <a:r>
              <a:rPr lang="en-US" sz="950" dirty="0">
                <a:solidFill>
                  <a:srgbClr val="1E1B4B"/>
                </a:solidFill>
                <a:latin typeface="Calibri" pitchFamily="34" charset="0"/>
                <a:ea typeface="Calibri" pitchFamily="34" charset="-122"/>
                <a:cs typeface="Calibri" pitchFamily="34" charset="-120"/>
              </a:rPr>
              <a:t>• InShot (free)</a:t>
            </a:r>
            <a:endParaRPr lang="en-US" sz="950" dirty="0"/>
          </a:p>
          <a:p>
            <a:pPr marL="0" indent="0">
              <a:buNone/>
            </a:pPr>
            <a:r>
              <a:rPr lang="en-US" sz="950" dirty="0">
                <a:solidFill>
                  <a:srgbClr val="1E1B4B"/>
                </a:solidFill>
                <a:latin typeface="Calibri" pitchFamily="34" charset="0"/>
                <a:ea typeface="Calibri" pitchFamily="34" charset="-122"/>
                <a:cs typeface="Calibri" pitchFamily="34" charset="-120"/>
              </a:rPr>
              <a:t>• Instagram Reels editor (built-in)</a:t>
            </a:r>
            <a:endParaRPr lang="en-US" sz="950" dirty="0"/>
          </a:p>
          <a:p>
            <a:pPr marL="0" indent="0">
              <a:buNone/>
            </a:pPr>
            <a:r>
              <a:rPr lang="en-US" sz="950" dirty="0">
                <a:solidFill>
                  <a:srgbClr val="1E1B4B"/>
                </a:solidFill>
                <a:latin typeface="Calibri" pitchFamily="34" charset="0"/>
                <a:ea typeface="Calibri" pitchFamily="34" charset="-122"/>
                <a:cs typeface="Calibri" pitchFamily="34" charset="-120"/>
              </a:rPr>
              <a:t>• TikTok editor (built-in)</a:t>
            </a:r>
            <a:endParaRPr lang="en-US" sz="950" dirty="0"/>
          </a:p>
        </p:txBody>
      </p:sp>
      <p:sp>
        <p:nvSpPr>
          <p:cNvPr id="19" name="Text 17"/>
          <p:cNvSpPr/>
          <p:nvPr/>
        </p:nvSpPr>
        <p:spPr>
          <a:xfrm>
            <a:off x="4892040" y="3154680"/>
            <a:ext cx="3840480" cy="365760"/>
          </a:xfrm>
          <a:prstGeom prst="rect">
            <a:avLst/>
          </a:prstGeom>
          <a:noFill/>
          <a:ln/>
        </p:spPr>
        <p:txBody>
          <a:bodyPr wrap="square" rtlCol="0" anchor="ctr"/>
          <a:lstStyle/>
          <a:p>
            <a:pPr marL="0" indent="0">
              <a:buNone/>
            </a:pPr>
            <a:endParaRPr lang="en-US" sz="1100" dirty="0"/>
          </a:p>
        </p:txBody>
      </p:sp>
      <p:sp>
        <p:nvSpPr>
          <p:cNvPr id="20" name="Text 18"/>
          <p:cNvSpPr/>
          <p:nvPr/>
        </p:nvSpPr>
        <p:spPr>
          <a:xfrm>
            <a:off x="4892040" y="3566160"/>
            <a:ext cx="3840480" cy="1170432"/>
          </a:xfrm>
          <a:prstGeom prst="rect">
            <a:avLst/>
          </a:prstGeom>
          <a:noFill/>
          <a:ln/>
        </p:spPr>
        <p:txBody>
          <a:bodyPr wrap="square" rtlCol="0" anchor="ctr"/>
          <a:lstStyle/>
          <a:p>
            <a:pPr marL="0" indent="0">
              <a:buNone/>
            </a:pPr>
            <a:endParaRPr lang="en-US" sz="9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7">
    <p:bg>
      <p:bgPr>
        <a:solidFill>
          <a:srgbClr val="1E1B4B"/>
        </a:solidFill>
        <a:effectLst/>
      </p:bgPr>
    </p:bg>
    <p:spTree>
      <p:nvGrpSpPr>
        <p:cNvPr id="1" name=""/>
        <p:cNvGrpSpPr/>
        <p:nvPr/>
      </p:nvGrpSpPr>
      <p:grpSpPr>
        <a:xfrm>
          <a:off x="0" y="0"/>
          <a:ext cx="0" cy="0"/>
          <a:chOff x="0" y="0"/>
          <a:chExt cx="0" cy="0"/>
        </a:xfrm>
      </p:grpSpPr>
      <p:sp>
        <p:nvSpPr>
          <p:cNvPr id="2" name="Shape 0"/>
          <p:cNvSpPr/>
          <p:nvPr/>
        </p:nvSpPr>
        <p:spPr>
          <a:xfrm>
            <a:off x="5943600" y="0"/>
            <a:ext cx="3200400" cy="5143500"/>
          </a:xfrm>
          <a:prstGeom prst="rect">
            <a:avLst/>
          </a:prstGeom>
          <a:solidFill>
            <a:srgbClr val="7C3AED"/>
          </a:solidFill>
          <a:ln/>
        </p:spPr>
        <p:txBody>
          <a:bodyPr/>
          <a:lstStyle/>
          <a:p>
            <a:endParaRPr lang="en-NG"/>
          </a:p>
        </p:txBody>
      </p:sp>
      <p:sp>
        <p:nvSpPr>
          <p:cNvPr id="3" name="Shape 1"/>
          <p:cNvSpPr/>
          <p:nvPr/>
        </p:nvSpPr>
        <p:spPr>
          <a:xfrm>
            <a:off x="5029200" y="2743200"/>
            <a:ext cx="3200400" cy="3200400"/>
          </a:xfrm>
          <a:prstGeom prst="ellipse">
            <a:avLst/>
          </a:prstGeom>
          <a:solidFill>
            <a:srgbClr val="6B21A8">
              <a:alpha val="40000"/>
            </a:srgbClr>
          </a:solidFill>
          <a:ln/>
        </p:spPr>
        <p:txBody>
          <a:bodyPr/>
          <a:lstStyle/>
          <a:p>
            <a:endParaRPr lang="en-NG"/>
          </a:p>
        </p:txBody>
      </p:sp>
      <p:pic>
        <p:nvPicPr>
          <p:cNvPr id="4" name="Image 0" descr="preencoded.png"/>
          <p:cNvPicPr>
            <a:picLocks noChangeAspect="1"/>
          </p:cNvPicPr>
          <p:nvPr/>
        </p:nvPicPr>
        <p:blipFill>
          <a:blip r:embed="rId3"/>
          <a:stretch>
            <a:fillRect/>
          </a:stretch>
        </p:blipFill>
        <p:spPr>
          <a:xfrm>
            <a:off x="6949440" y="914400"/>
            <a:ext cx="1371600" cy="1371600"/>
          </a:xfrm>
          <a:prstGeom prst="rect">
            <a:avLst/>
          </a:prstGeom>
        </p:spPr>
      </p:pic>
      <p:sp>
        <p:nvSpPr>
          <p:cNvPr id="5" name="Text 2"/>
          <p:cNvSpPr/>
          <p:nvPr/>
        </p:nvSpPr>
        <p:spPr>
          <a:xfrm>
            <a:off x="457200" y="1097280"/>
            <a:ext cx="5029200" cy="457200"/>
          </a:xfrm>
          <a:prstGeom prst="rect">
            <a:avLst/>
          </a:prstGeom>
          <a:noFill/>
          <a:ln/>
        </p:spPr>
        <p:txBody>
          <a:bodyPr wrap="square" rtlCol="0" anchor="ctr"/>
          <a:lstStyle/>
          <a:p>
            <a:pPr marL="0" indent="0">
              <a:buNone/>
            </a:pPr>
            <a:r>
              <a:rPr lang="en-US" sz="1300" b="1" kern="0" spc="400" dirty="0">
                <a:solidFill>
                  <a:srgbClr val="A855F7"/>
                </a:solidFill>
                <a:latin typeface="Calibri" pitchFamily="34" charset="0"/>
                <a:ea typeface="Calibri" pitchFamily="34" charset="-122"/>
                <a:cs typeface="Calibri" pitchFamily="34" charset="-120"/>
              </a:rPr>
              <a:t>MODULE 02</a:t>
            </a:r>
            <a:endParaRPr lang="en-US" sz="1300" dirty="0"/>
          </a:p>
        </p:txBody>
      </p:sp>
      <p:sp>
        <p:nvSpPr>
          <p:cNvPr id="6" name="Text 3"/>
          <p:cNvSpPr/>
          <p:nvPr/>
        </p:nvSpPr>
        <p:spPr>
          <a:xfrm>
            <a:off x="457200" y="1645920"/>
            <a:ext cx="5029200" cy="1828800"/>
          </a:xfrm>
          <a:prstGeom prst="rect">
            <a:avLst/>
          </a:prstGeom>
          <a:noFill/>
          <a:ln/>
        </p:spPr>
        <p:txBody>
          <a:bodyPr wrap="square" rtlCol="0" anchor="ctr"/>
          <a:lstStyle/>
          <a:p>
            <a:pPr marL="0" indent="0">
              <a:buNone/>
            </a:pPr>
            <a:r>
              <a:rPr lang="en-US" sz="3600" b="1" dirty="0">
                <a:solidFill>
                  <a:srgbClr val="FFFFFF"/>
                </a:solidFill>
                <a:latin typeface="Cambria" pitchFamily="34" charset="0"/>
                <a:ea typeface="Cambria" pitchFamily="34" charset="-122"/>
                <a:cs typeface="Cambria" pitchFamily="34" charset="-120"/>
              </a:rPr>
              <a:t>Writing Captions</a:t>
            </a:r>
            <a:endParaRPr lang="en-US" sz="3600" dirty="0"/>
          </a:p>
          <a:p>
            <a:pPr marL="0" indent="0">
              <a:buNone/>
            </a:pPr>
            <a:r>
              <a:rPr lang="en-US" sz="3600" b="1" dirty="0">
                <a:solidFill>
                  <a:srgbClr val="FFFFFF"/>
                </a:solidFill>
                <a:latin typeface="Cambria" pitchFamily="34" charset="0"/>
                <a:ea typeface="Cambria" pitchFamily="34" charset="-122"/>
                <a:cs typeface="Cambria" pitchFamily="34" charset="-120"/>
              </a:rPr>
              <a:t>That Convert</a:t>
            </a:r>
            <a:endParaRPr lang="en-US" sz="3600" dirty="0"/>
          </a:p>
        </p:txBody>
      </p:sp>
      <p:sp>
        <p:nvSpPr>
          <p:cNvPr id="7" name="Text 4"/>
          <p:cNvSpPr/>
          <p:nvPr/>
        </p:nvSpPr>
        <p:spPr>
          <a:xfrm>
            <a:off x="372676" y="3383280"/>
            <a:ext cx="5029200" cy="548640"/>
          </a:xfrm>
          <a:prstGeom prst="rect">
            <a:avLst/>
          </a:prstGeom>
          <a:noFill/>
          <a:ln/>
        </p:spPr>
        <p:txBody>
          <a:bodyPr wrap="square" rtlCol="0" anchor="ctr"/>
          <a:lstStyle/>
          <a:p>
            <a:endParaRPr lang="en-US" sz="1400" dirty="0"/>
          </a:p>
          <a:p>
            <a:endParaRPr lang="en-US" sz="1400" dirty="0"/>
          </a:p>
          <a:p>
            <a:r>
              <a:rPr lang="en-NG" sz="1400" dirty="0">
                <a:solidFill>
                  <a:schemeClr val="accent2"/>
                </a:solidFill>
              </a:rPr>
              <a:t>A caption is </a:t>
            </a:r>
            <a:r>
              <a:rPr lang="en-US" sz="1400" dirty="0">
                <a:solidFill>
                  <a:schemeClr val="accent2"/>
                </a:solidFill>
              </a:rPr>
              <a:t>any</a:t>
            </a:r>
            <a:r>
              <a:rPr lang="en-NG" sz="1400" dirty="0">
                <a:solidFill>
                  <a:schemeClr val="accent2"/>
                </a:solidFill>
              </a:rPr>
              <a:t> written text that accompanies a photo, video, graphic, carousel, or other </a:t>
            </a:r>
            <a:r>
              <a:rPr lang="en-US" sz="1400" dirty="0">
                <a:solidFill>
                  <a:schemeClr val="accent2"/>
                </a:solidFill>
              </a:rPr>
              <a:t>visual </a:t>
            </a:r>
            <a:r>
              <a:rPr lang="en-NG" sz="1400" dirty="0">
                <a:solidFill>
                  <a:schemeClr val="accent2"/>
                </a:solidFill>
              </a:rPr>
              <a:t>content on social media. It </a:t>
            </a:r>
            <a:r>
              <a:rPr lang="en-NG" sz="1400" b="1" dirty="0">
                <a:solidFill>
                  <a:schemeClr val="accent2"/>
                </a:solidFill>
              </a:rPr>
              <a:t>provides context, tells a story, communicates a message, and encourages the audience to take action.</a:t>
            </a:r>
            <a:endParaRPr lang="en-US" sz="1400" b="1" dirty="0">
              <a:solidFill>
                <a:schemeClr val="accent2"/>
              </a:solidFill>
            </a:endParaRPr>
          </a:p>
          <a:p>
            <a:endParaRPr lang="en-US" sz="1400" i="1" dirty="0">
              <a:solidFill>
                <a:srgbClr val="C4B5FD"/>
              </a:solidFill>
              <a:latin typeface="Calibri" pitchFamily="34" charset="0"/>
              <a:ea typeface="Calibri" pitchFamily="34" charset="-122"/>
              <a:cs typeface="Calibri" pitchFamily="34" charset="-120"/>
            </a:endParaRPr>
          </a:p>
          <a:p>
            <a:r>
              <a:rPr lang="en-US" sz="1400" i="1" dirty="0">
                <a:solidFill>
                  <a:srgbClr val="C4B5FD"/>
                </a:solidFill>
                <a:latin typeface="Calibri" pitchFamily="34" charset="0"/>
                <a:ea typeface="Calibri" pitchFamily="34" charset="-122"/>
                <a:cs typeface="Calibri" pitchFamily="34" charset="-120"/>
              </a:rPr>
              <a:t>Your image gets the click. Your caption keeps them.</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8">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7C3AED"/>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What Are The Features Of A Good Caption?</a:t>
            </a:r>
            <a:endParaRPr lang="en-US" sz="2200" dirty="0"/>
          </a:p>
        </p:txBody>
      </p:sp>
      <p:sp>
        <p:nvSpPr>
          <p:cNvPr id="4" name="Shape 2"/>
          <p:cNvSpPr/>
          <p:nvPr/>
        </p:nvSpPr>
        <p:spPr>
          <a:xfrm>
            <a:off x="107576" y="777240"/>
            <a:ext cx="1721224" cy="4160520"/>
          </a:xfrm>
          <a:prstGeom prst="roundRect">
            <a:avLst>
              <a:gd name="adj" fmla="val 5882"/>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5" name="Shape 3"/>
          <p:cNvSpPr/>
          <p:nvPr/>
        </p:nvSpPr>
        <p:spPr>
          <a:xfrm>
            <a:off x="274320" y="777240"/>
            <a:ext cx="1554480" cy="502920"/>
          </a:xfrm>
          <a:prstGeom prst="roundRect">
            <a:avLst>
              <a:gd name="adj" fmla="val 18182"/>
            </a:avLst>
          </a:prstGeom>
          <a:solidFill>
            <a:srgbClr val="F43F5E"/>
          </a:solidFill>
          <a:ln/>
        </p:spPr>
        <p:txBody>
          <a:bodyPr/>
          <a:lstStyle/>
          <a:p>
            <a:endParaRPr lang="en-NG"/>
          </a:p>
        </p:txBody>
      </p:sp>
      <p:sp>
        <p:nvSpPr>
          <p:cNvPr id="6" name="Text 4"/>
          <p:cNvSpPr/>
          <p:nvPr/>
        </p:nvSpPr>
        <p:spPr>
          <a:xfrm>
            <a:off x="274320" y="777240"/>
            <a:ext cx="1554480" cy="502920"/>
          </a:xfrm>
          <a:prstGeom prst="rect">
            <a:avLst/>
          </a:prstGeom>
          <a:noFill/>
          <a:ln/>
        </p:spPr>
        <p:txBody>
          <a:bodyPr wrap="square" lIns="0" tIns="0" rIns="0" bIns="0" rtlCol="0" anchor="ctr"/>
          <a:lstStyle/>
          <a:p>
            <a:pPr marL="0" indent="0" algn="ctr">
              <a:buNone/>
            </a:pPr>
            <a:r>
              <a:rPr lang="en-US" sz="1800" b="1" dirty="0">
                <a:solidFill>
                  <a:srgbClr val="FFFFFF"/>
                </a:solidFill>
              </a:rPr>
              <a:t>1</a:t>
            </a:r>
            <a:endParaRPr lang="en-US" sz="1800" dirty="0"/>
          </a:p>
        </p:txBody>
      </p:sp>
      <p:sp>
        <p:nvSpPr>
          <p:cNvPr id="7" name="Text 5"/>
          <p:cNvSpPr/>
          <p:nvPr/>
        </p:nvSpPr>
        <p:spPr>
          <a:xfrm>
            <a:off x="347472" y="1353312"/>
            <a:ext cx="1408176" cy="347472"/>
          </a:xfrm>
          <a:prstGeom prst="rect">
            <a:avLst/>
          </a:prstGeom>
          <a:noFill/>
          <a:ln/>
        </p:spPr>
        <p:txBody>
          <a:bodyPr wrap="square" rtlCol="0" anchor="ctr"/>
          <a:lstStyle/>
          <a:p>
            <a:pPr marL="0" indent="0" algn="ctr">
              <a:buNone/>
            </a:pPr>
            <a:r>
              <a:rPr lang="en-US" sz="1000" b="1" dirty="0">
                <a:solidFill>
                  <a:srgbClr val="F43F5E"/>
                </a:solidFill>
                <a:latin typeface="Cambria" pitchFamily="34" charset="0"/>
                <a:ea typeface="Cambria" pitchFamily="34" charset="-122"/>
                <a:cs typeface="Cambria" pitchFamily="34" charset="-120"/>
              </a:rPr>
              <a:t>THE HOOK</a:t>
            </a:r>
            <a:endParaRPr lang="en-US" sz="1000" dirty="0"/>
          </a:p>
        </p:txBody>
      </p:sp>
      <p:sp>
        <p:nvSpPr>
          <p:cNvPr id="8" name="Text 6"/>
          <p:cNvSpPr/>
          <p:nvPr/>
        </p:nvSpPr>
        <p:spPr>
          <a:xfrm>
            <a:off x="107576" y="1280161"/>
            <a:ext cx="1648072" cy="1828800"/>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The very first line must stop the scroll. Ask a question, drop a shocking fact, start a story.</a:t>
            </a:r>
          </a:p>
          <a:p>
            <a:pPr marL="0" indent="0">
              <a:buNone/>
            </a:pPr>
            <a:endParaRPr lang="en-US" sz="900" dirty="0">
              <a:solidFill>
                <a:srgbClr val="1E1B4B"/>
              </a:solidFill>
              <a:latin typeface="Calibri" pitchFamily="34" charset="0"/>
              <a:ea typeface="Calibri" pitchFamily="34" charset="-122"/>
              <a:cs typeface="Calibri" pitchFamily="34" charset="-120"/>
            </a:endParaRPr>
          </a:p>
          <a:p>
            <a:r>
              <a:rPr lang="en-US" sz="900" dirty="0">
                <a:solidFill>
                  <a:srgbClr val="1E1B4B"/>
                </a:solidFill>
                <a:latin typeface="Calibri" pitchFamily="34" charset="0"/>
                <a:ea typeface="Calibri" pitchFamily="34" charset="-122"/>
                <a:cs typeface="Calibri" pitchFamily="34" charset="-120"/>
              </a:rPr>
              <a:t>The purpose is to hold people’s attention, because the average attention span is very short.</a:t>
            </a:r>
            <a:endParaRPr lang="en-US" sz="900" dirty="0"/>
          </a:p>
        </p:txBody>
      </p:sp>
      <p:sp>
        <p:nvSpPr>
          <p:cNvPr id="9" name="Shape 7"/>
          <p:cNvSpPr/>
          <p:nvPr/>
        </p:nvSpPr>
        <p:spPr>
          <a:xfrm>
            <a:off x="184417" y="2948669"/>
            <a:ext cx="1571231" cy="1989091"/>
          </a:xfrm>
          <a:prstGeom prst="roundRect">
            <a:avLst>
              <a:gd name="adj" fmla="val 3896"/>
            </a:avLst>
          </a:prstGeom>
          <a:solidFill>
            <a:srgbClr val="F43F5E">
              <a:alpha val="12000"/>
            </a:srgbClr>
          </a:solidFill>
          <a:ln/>
        </p:spPr>
        <p:txBody>
          <a:bodyPr/>
          <a:lstStyle/>
          <a:p>
            <a:endParaRPr lang="en-NG"/>
          </a:p>
        </p:txBody>
      </p:sp>
      <p:sp>
        <p:nvSpPr>
          <p:cNvPr id="10" name="Text 8"/>
          <p:cNvSpPr/>
          <p:nvPr/>
        </p:nvSpPr>
        <p:spPr>
          <a:xfrm>
            <a:off x="184417" y="2827724"/>
            <a:ext cx="1534655" cy="354388"/>
          </a:xfrm>
          <a:prstGeom prst="rect">
            <a:avLst/>
          </a:prstGeom>
          <a:noFill/>
          <a:ln/>
        </p:spPr>
        <p:txBody>
          <a:bodyPr wrap="square" rtlCol="0" anchor="ctr"/>
          <a:lstStyle/>
          <a:p>
            <a:pPr marL="0" indent="0">
              <a:buNone/>
            </a:pPr>
            <a:r>
              <a:rPr lang="en-US" sz="800" b="1" dirty="0">
                <a:solidFill>
                  <a:srgbClr val="F43F5E"/>
                </a:solidFill>
                <a:latin typeface="Cambria" pitchFamily="34" charset="0"/>
                <a:ea typeface="Cambria" pitchFamily="34" charset="-122"/>
                <a:cs typeface="Cambria" pitchFamily="34" charset="-120"/>
              </a:rPr>
              <a:t>Example:</a:t>
            </a:r>
            <a:endParaRPr lang="en-US" sz="800" dirty="0"/>
          </a:p>
        </p:txBody>
      </p:sp>
      <p:sp>
        <p:nvSpPr>
          <p:cNvPr id="11" name="Text 9"/>
          <p:cNvSpPr/>
          <p:nvPr/>
        </p:nvSpPr>
        <p:spPr>
          <a:xfrm>
            <a:off x="144152" y="2766252"/>
            <a:ext cx="1721224" cy="2431843"/>
          </a:xfrm>
          <a:prstGeom prst="rect">
            <a:avLst/>
          </a:prstGeom>
          <a:noFill/>
          <a:ln/>
        </p:spPr>
        <p:txBody>
          <a:bodyPr wrap="square" rtlCol="0" anchor="ctr"/>
          <a:lstStyle/>
          <a:p>
            <a:pPr marL="0" indent="0">
              <a:buNone/>
            </a:pPr>
            <a:r>
              <a:rPr lang="en-US" sz="850" i="1" dirty="0">
                <a:solidFill>
                  <a:srgbClr val="1E1B4B"/>
                </a:solidFill>
                <a:latin typeface="Calibri" pitchFamily="34" charset="0"/>
                <a:ea typeface="Calibri" pitchFamily="34" charset="-122"/>
                <a:cs typeface="Calibri" pitchFamily="34" charset="-120"/>
              </a:rPr>
              <a:t>"She walked 12km every day. Not to school.“- </a:t>
            </a:r>
            <a:r>
              <a:rPr lang="en-US" sz="850" b="1" dirty="0">
                <a:solidFill>
                  <a:srgbClr val="1E1B4B"/>
                </a:solidFill>
                <a:latin typeface="Calibri" pitchFamily="34" charset="0"/>
                <a:ea typeface="Calibri" pitchFamily="34" charset="-122"/>
                <a:cs typeface="Calibri" pitchFamily="34" charset="-120"/>
              </a:rPr>
              <a:t>Where did she walk to? Why is she even walking that distance?</a:t>
            </a:r>
          </a:p>
          <a:p>
            <a:pPr marL="0" indent="0">
              <a:buNone/>
            </a:pPr>
            <a:endParaRPr lang="en-US" sz="850" i="1" dirty="0">
              <a:solidFill>
                <a:srgbClr val="1E1B4B"/>
              </a:solidFill>
              <a:latin typeface="Calibri" pitchFamily="34" charset="0"/>
              <a:ea typeface="Calibri" pitchFamily="34" charset="-122"/>
              <a:cs typeface="Calibri" pitchFamily="34" charset="-120"/>
            </a:endParaRPr>
          </a:p>
          <a:p>
            <a:r>
              <a:rPr lang="en-NG" sz="900" i="1" dirty="0"/>
              <a:t>"The biggest barrier to girls' education is not poverty.“</a:t>
            </a:r>
            <a:r>
              <a:rPr lang="en-US" sz="900" i="1" dirty="0"/>
              <a:t>- </a:t>
            </a:r>
            <a:r>
              <a:rPr lang="en-US" sz="900" b="1" dirty="0"/>
              <a:t>Then what is?</a:t>
            </a:r>
          </a:p>
          <a:p>
            <a:endParaRPr lang="en-US" sz="900" i="1" dirty="0"/>
          </a:p>
          <a:p>
            <a:r>
              <a:rPr lang="en-NG" sz="900" dirty="0"/>
              <a:t>"</a:t>
            </a:r>
            <a:r>
              <a:rPr lang="en-NG" sz="900" i="1" dirty="0"/>
              <a:t>Three years ago, she dropped out of school. Today, she is preparing for university.“</a:t>
            </a:r>
            <a:r>
              <a:rPr lang="en-US" sz="900" i="1" dirty="0"/>
              <a:t>- </a:t>
            </a:r>
            <a:r>
              <a:rPr lang="en-US" sz="900" b="1" dirty="0"/>
              <a:t>What happened?</a:t>
            </a:r>
            <a:endParaRPr lang="en-US" sz="850" b="1" dirty="0"/>
          </a:p>
        </p:txBody>
      </p:sp>
      <p:sp>
        <p:nvSpPr>
          <p:cNvPr id="12" name="Shape 10"/>
          <p:cNvSpPr/>
          <p:nvPr/>
        </p:nvSpPr>
        <p:spPr>
          <a:xfrm>
            <a:off x="1993392" y="777240"/>
            <a:ext cx="1554480" cy="4160520"/>
          </a:xfrm>
          <a:prstGeom prst="roundRect">
            <a:avLst>
              <a:gd name="adj" fmla="val 5882"/>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3" name="Shape 11"/>
          <p:cNvSpPr/>
          <p:nvPr/>
        </p:nvSpPr>
        <p:spPr>
          <a:xfrm>
            <a:off x="1993392" y="777240"/>
            <a:ext cx="1554480" cy="502920"/>
          </a:xfrm>
          <a:prstGeom prst="roundRect">
            <a:avLst>
              <a:gd name="adj" fmla="val 18182"/>
            </a:avLst>
          </a:prstGeom>
          <a:solidFill>
            <a:srgbClr val="6B21A8"/>
          </a:solidFill>
          <a:ln/>
        </p:spPr>
        <p:txBody>
          <a:bodyPr/>
          <a:lstStyle/>
          <a:p>
            <a:endParaRPr lang="en-NG"/>
          </a:p>
        </p:txBody>
      </p:sp>
      <p:sp>
        <p:nvSpPr>
          <p:cNvPr id="14" name="Text 12"/>
          <p:cNvSpPr/>
          <p:nvPr/>
        </p:nvSpPr>
        <p:spPr>
          <a:xfrm>
            <a:off x="1993392" y="777240"/>
            <a:ext cx="1554480" cy="502920"/>
          </a:xfrm>
          <a:prstGeom prst="rect">
            <a:avLst/>
          </a:prstGeom>
          <a:noFill/>
          <a:ln/>
        </p:spPr>
        <p:txBody>
          <a:bodyPr wrap="square" lIns="0" tIns="0" rIns="0" bIns="0" rtlCol="0" anchor="ctr"/>
          <a:lstStyle/>
          <a:p>
            <a:pPr marL="0" indent="0" algn="ctr">
              <a:buNone/>
            </a:pPr>
            <a:r>
              <a:rPr lang="en-US" sz="1800" b="1" dirty="0">
                <a:solidFill>
                  <a:srgbClr val="FFFFFF"/>
                </a:solidFill>
              </a:rPr>
              <a:t>2</a:t>
            </a:r>
            <a:endParaRPr lang="en-US" sz="1800" dirty="0"/>
          </a:p>
        </p:txBody>
      </p:sp>
      <p:sp>
        <p:nvSpPr>
          <p:cNvPr id="15" name="Text 13"/>
          <p:cNvSpPr/>
          <p:nvPr/>
        </p:nvSpPr>
        <p:spPr>
          <a:xfrm>
            <a:off x="2066544" y="1353312"/>
            <a:ext cx="1408176" cy="347472"/>
          </a:xfrm>
          <a:prstGeom prst="rect">
            <a:avLst/>
          </a:prstGeom>
          <a:noFill/>
          <a:ln/>
        </p:spPr>
        <p:txBody>
          <a:bodyPr wrap="square" rtlCol="0" anchor="ctr"/>
          <a:lstStyle/>
          <a:p>
            <a:pPr marL="0" indent="0" algn="ctr">
              <a:buNone/>
            </a:pPr>
            <a:r>
              <a:rPr lang="en-US" sz="1000" b="1" dirty="0">
                <a:solidFill>
                  <a:srgbClr val="6B21A8"/>
                </a:solidFill>
                <a:latin typeface="Cambria" pitchFamily="34" charset="0"/>
                <a:ea typeface="Cambria" pitchFamily="34" charset="-122"/>
                <a:cs typeface="Cambria" pitchFamily="34" charset="-120"/>
              </a:rPr>
              <a:t>THE BODY</a:t>
            </a:r>
            <a:endParaRPr lang="en-US" sz="1000" dirty="0"/>
          </a:p>
        </p:txBody>
      </p:sp>
      <p:sp>
        <p:nvSpPr>
          <p:cNvPr id="16" name="Text 14"/>
          <p:cNvSpPr/>
          <p:nvPr/>
        </p:nvSpPr>
        <p:spPr>
          <a:xfrm>
            <a:off x="2066544" y="1737360"/>
            <a:ext cx="1408176" cy="1371600"/>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This is where you develop your story/ message and build context. It shouldn’t be too lengthy and boring. Ensure to break into short paragraphs too.</a:t>
            </a:r>
            <a:endParaRPr lang="en-US" sz="900" dirty="0"/>
          </a:p>
        </p:txBody>
      </p:sp>
      <p:sp>
        <p:nvSpPr>
          <p:cNvPr id="17" name="Shape 15"/>
          <p:cNvSpPr/>
          <p:nvPr/>
        </p:nvSpPr>
        <p:spPr>
          <a:xfrm>
            <a:off x="2066544" y="3154680"/>
            <a:ext cx="1408176" cy="1554480"/>
          </a:xfrm>
          <a:prstGeom prst="roundRect">
            <a:avLst>
              <a:gd name="adj" fmla="val 3896"/>
            </a:avLst>
          </a:prstGeom>
          <a:solidFill>
            <a:srgbClr val="6B21A8">
              <a:alpha val="12000"/>
            </a:srgbClr>
          </a:solidFill>
          <a:ln/>
        </p:spPr>
        <p:txBody>
          <a:bodyPr/>
          <a:lstStyle/>
          <a:p>
            <a:endParaRPr lang="en-NG"/>
          </a:p>
        </p:txBody>
      </p:sp>
      <p:sp>
        <p:nvSpPr>
          <p:cNvPr id="18" name="Text 16"/>
          <p:cNvSpPr/>
          <p:nvPr/>
        </p:nvSpPr>
        <p:spPr>
          <a:xfrm>
            <a:off x="2103120" y="3200400"/>
            <a:ext cx="1335024" cy="256032"/>
          </a:xfrm>
          <a:prstGeom prst="rect">
            <a:avLst/>
          </a:prstGeom>
          <a:noFill/>
          <a:ln/>
        </p:spPr>
        <p:txBody>
          <a:bodyPr wrap="square" rtlCol="0" anchor="ctr"/>
          <a:lstStyle/>
          <a:p>
            <a:pPr marL="0" indent="0">
              <a:buNone/>
            </a:pPr>
            <a:r>
              <a:rPr lang="en-US" sz="800" b="1" dirty="0">
                <a:solidFill>
                  <a:srgbClr val="6B21A8"/>
                </a:solidFill>
                <a:latin typeface="Cambria" pitchFamily="34" charset="0"/>
                <a:ea typeface="Cambria" pitchFamily="34" charset="-122"/>
                <a:cs typeface="Cambria" pitchFamily="34" charset="-120"/>
              </a:rPr>
              <a:t>Example:</a:t>
            </a:r>
            <a:endParaRPr lang="en-US" sz="800" dirty="0"/>
          </a:p>
        </p:txBody>
      </p:sp>
      <p:sp>
        <p:nvSpPr>
          <p:cNvPr id="19" name="Text 17"/>
          <p:cNvSpPr/>
          <p:nvPr/>
        </p:nvSpPr>
        <p:spPr>
          <a:xfrm>
            <a:off x="2103120" y="3456432"/>
            <a:ext cx="1335024" cy="1188720"/>
          </a:xfrm>
          <a:prstGeom prst="rect">
            <a:avLst/>
          </a:prstGeom>
          <a:noFill/>
          <a:ln/>
        </p:spPr>
        <p:txBody>
          <a:bodyPr wrap="square" rtlCol="0" anchor="ctr"/>
          <a:lstStyle/>
          <a:p>
            <a:pPr marL="0" indent="0">
              <a:buNone/>
            </a:pPr>
            <a:r>
              <a:rPr lang="en-US" sz="850" i="1" dirty="0">
                <a:solidFill>
                  <a:srgbClr val="1E1B4B"/>
                </a:solidFill>
                <a:latin typeface="Calibri" pitchFamily="34" charset="0"/>
                <a:ea typeface="Calibri" pitchFamily="34" charset="-122"/>
                <a:cs typeface="Calibri" pitchFamily="34" charset="-120"/>
              </a:rPr>
              <a:t>Context + emotion + facts that matter.</a:t>
            </a:r>
            <a:endParaRPr lang="en-US" sz="850" dirty="0"/>
          </a:p>
        </p:txBody>
      </p:sp>
      <p:sp>
        <p:nvSpPr>
          <p:cNvPr id="20" name="Shape 18"/>
          <p:cNvSpPr/>
          <p:nvPr/>
        </p:nvSpPr>
        <p:spPr>
          <a:xfrm>
            <a:off x="3712464" y="777240"/>
            <a:ext cx="1554480" cy="4160520"/>
          </a:xfrm>
          <a:prstGeom prst="roundRect">
            <a:avLst>
              <a:gd name="adj" fmla="val 5882"/>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1" name="Shape 19"/>
          <p:cNvSpPr/>
          <p:nvPr/>
        </p:nvSpPr>
        <p:spPr>
          <a:xfrm>
            <a:off x="3712464" y="777240"/>
            <a:ext cx="1554480" cy="502920"/>
          </a:xfrm>
          <a:prstGeom prst="roundRect">
            <a:avLst>
              <a:gd name="adj" fmla="val 18182"/>
            </a:avLst>
          </a:prstGeom>
          <a:solidFill>
            <a:srgbClr val="0D9488"/>
          </a:solidFill>
          <a:ln/>
        </p:spPr>
        <p:txBody>
          <a:bodyPr/>
          <a:lstStyle/>
          <a:p>
            <a:endParaRPr lang="en-NG"/>
          </a:p>
        </p:txBody>
      </p:sp>
      <p:sp>
        <p:nvSpPr>
          <p:cNvPr id="22" name="Text 20"/>
          <p:cNvSpPr/>
          <p:nvPr/>
        </p:nvSpPr>
        <p:spPr>
          <a:xfrm>
            <a:off x="3712464" y="777240"/>
            <a:ext cx="1554480" cy="502920"/>
          </a:xfrm>
          <a:prstGeom prst="rect">
            <a:avLst/>
          </a:prstGeom>
          <a:noFill/>
          <a:ln/>
        </p:spPr>
        <p:txBody>
          <a:bodyPr wrap="square" lIns="0" tIns="0" rIns="0" bIns="0" rtlCol="0" anchor="ctr"/>
          <a:lstStyle/>
          <a:p>
            <a:pPr marL="0" indent="0" algn="ctr">
              <a:buNone/>
            </a:pPr>
            <a:r>
              <a:rPr lang="en-US" sz="1800" b="1" dirty="0">
                <a:solidFill>
                  <a:srgbClr val="FFFFFF"/>
                </a:solidFill>
              </a:rPr>
              <a:t>3</a:t>
            </a:r>
            <a:endParaRPr lang="en-US" sz="1800" dirty="0"/>
          </a:p>
        </p:txBody>
      </p:sp>
      <p:sp>
        <p:nvSpPr>
          <p:cNvPr id="23" name="Text 21"/>
          <p:cNvSpPr/>
          <p:nvPr/>
        </p:nvSpPr>
        <p:spPr>
          <a:xfrm>
            <a:off x="3785616" y="1353312"/>
            <a:ext cx="1408176" cy="347472"/>
          </a:xfrm>
          <a:prstGeom prst="rect">
            <a:avLst/>
          </a:prstGeom>
          <a:noFill/>
          <a:ln/>
        </p:spPr>
        <p:txBody>
          <a:bodyPr wrap="square" rtlCol="0" anchor="ctr"/>
          <a:lstStyle/>
          <a:p>
            <a:pPr marL="0" indent="0" algn="ctr">
              <a:buNone/>
            </a:pPr>
            <a:r>
              <a:rPr lang="en-US" sz="1000" b="1" dirty="0">
                <a:solidFill>
                  <a:srgbClr val="0D9488"/>
                </a:solidFill>
                <a:latin typeface="Cambria" pitchFamily="34" charset="0"/>
                <a:ea typeface="Cambria" pitchFamily="34" charset="-122"/>
                <a:cs typeface="Cambria" pitchFamily="34" charset="-120"/>
              </a:rPr>
              <a:t>THE VALUE</a:t>
            </a:r>
            <a:endParaRPr lang="en-US" sz="1000" dirty="0"/>
          </a:p>
        </p:txBody>
      </p:sp>
      <p:sp>
        <p:nvSpPr>
          <p:cNvPr id="24" name="Text 22"/>
          <p:cNvSpPr/>
          <p:nvPr/>
        </p:nvSpPr>
        <p:spPr>
          <a:xfrm>
            <a:off x="3785616" y="1737360"/>
            <a:ext cx="1408176" cy="1371600"/>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What does the reader gain? Information, inspiration, emotion, or a new perspective.</a:t>
            </a:r>
          </a:p>
          <a:p>
            <a:pPr marL="0" indent="0">
              <a:buNone/>
            </a:pPr>
            <a:endParaRPr lang="en-US" sz="900" dirty="0">
              <a:solidFill>
                <a:srgbClr val="1E1B4B"/>
              </a:solidFill>
              <a:latin typeface="Calibri" pitchFamily="34" charset="0"/>
              <a:ea typeface="Calibri" pitchFamily="34" charset="-122"/>
              <a:cs typeface="Calibri" pitchFamily="34" charset="-120"/>
            </a:endParaRPr>
          </a:p>
          <a:p>
            <a:pPr marL="0" indent="0">
              <a:buNone/>
            </a:pPr>
            <a:r>
              <a:rPr lang="en-US" sz="900" dirty="0">
                <a:solidFill>
                  <a:srgbClr val="1E1B4B"/>
                </a:solidFill>
                <a:latin typeface="Calibri" pitchFamily="34" charset="0"/>
                <a:ea typeface="Calibri" pitchFamily="34" charset="-122"/>
                <a:cs typeface="Calibri" pitchFamily="34" charset="-120"/>
              </a:rPr>
              <a:t>You shouldn’t write a caption or make a social media post just for the sake of it.</a:t>
            </a:r>
            <a:endParaRPr lang="en-US" sz="900" dirty="0"/>
          </a:p>
        </p:txBody>
      </p:sp>
      <p:sp>
        <p:nvSpPr>
          <p:cNvPr id="25" name="Shape 23"/>
          <p:cNvSpPr/>
          <p:nvPr/>
        </p:nvSpPr>
        <p:spPr>
          <a:xfrm>
            <a:off x="3793300" y="3154680"/>
            <a:ext cx="1408176" cy="1554480"/>
          </a:xfrm>
          <a:prstGeom prst="roundRect">
            <a:avLst>
              <a:gd name="adj" fmla="val 3896"/>
            </a:avLst>
          </a:prstGeom>
          <a:solidFill>
            <a:srgbClr val="0D9488">
              <a:alpha val="12000"/>
            </a:srgbClr>
          </a:solidFill>
          <a:ln/>
        </p:spPr>
        <p:txBody>
          <a:bodyPr/>
          <a:lstStyle/>
          <a:p>
            <a:endParaRPr lang="en-NG" dirty="0"/>
          </a:p>
        </p:txBody>
      </p:sp>
      <p:sp>
        <p:nvSpPr>
          <p:cNvPr id="26" name="Text 24"/>
          <p:cNvSpPr/>
          <p:nvPr/>
        </p:nvSpPr>
        <p:spPr>
          <a:xfrm>
            <a:off x="3822192" y="3200400"/>
            <a:ext cx="1335024" cy="256032"/>
          </a:xfrm>
          <a:prstGeom prst="rect">
            <a:avLst/>
          </a:prstGeom>
          <a:noFill/>
          <a:ln/>
        </p:spPr>
        <p:txBody>
          <a:bodyPr wrap="square" rtlCol="0" anchor="ctr"/>
          <a:lstStyle/>
          <a:p>
            <a:pPr marL="0" indent="0">
              <a:buNone/>
            </a:pPr>
            <a:r>
              <a:rPr lang="en-US" sz="800" b="1" dirty="0">
                <a:solidFill>
                  <a:srgbClr val="0D9488"/>
                </a:solidFill>
                <a:latin typeface="Cambria" pitchFamily="34" charset="0"/>
                <a:ea typeface="Cambria" pitchFamily="34" charset="-122"/>
                <a:cs typeface="Cambria" pitchFamily="34" charset="-120"/>
              </a:rPr>
              <a:t>Example:</a:t>
            </a:r>
            <a:endParaRPr lang="en-US" sz="800" dirty="0"/>
          </a:p>
        </p:txBody>
      </p:sp>
      <p:sp>
        <p:nvSpPr>
          <p:cNvPr id="27" name="Text 25"/>
          <p:cNvSpPr/>
          <p:nvPr/>
        </p:nvSpPr>
        <p:spPr>
          <a:xfrm>
            <a:off x="3822192" y="3456432"/>
            <a:ext cx="1335024" cy="1188720"/>
          </a:xfrm>
          <a:prstGeom prst="rect">
            <a:avLst/>
          </a:prstGeom>
          <a:noFill/>
          <a:ln/>
        </p:spPr>
        <p:txBody>
          <a:bodyPr wrap="square" rtlCol="0" anchor="ctr"/>
          <a:lstStyle/>
          <a:p>
            <a:pPr marL="0" indent="0">
              <a:buNone/>
            </a:pPr>
            <a:r>
              <a:rPr lang="en-US" sz="850" i="1" dirty="0">
                <a:solidFill>
                  <a:srgbClr val="1E1B4B"/>
                </a:solidFill>
                <a:latin typeface="Calibri" pitchFamily="34" charset="0"/>
                <a:ea typeface="Calibri" pitchFamily="34" charset="-122"/>
                <a:cs typeface="Calibri" pitchFamily="34" charset="-120"/>
              </a:rPr>
              <a:t>"Here is what you can do to help..."</a:t>
            </a:r>
            <a:endParaRPr lang="en-US" sz="850" dirty="0"/>
          </a:p>
        </p:txBody>
      </p:sp>
      <p:sp>
        <p:nvSpPr>
          <p:cNvPr id="28" name="Shape 26"/>
          <p:cNvSpPr/>
          <p:nvPr/>
        </p:nvSpPr>
        <p:spPr>
          <a:xfrm>
            <a:off x="5431536" y="777240"/>
            <a:ext cx="1554480" cy="4160520"/>
          </a:xfrm>
          <a:prstGeom prst="roundRect">
            <a:avLst>
              <a:gd name="adj" fmla="val 5882"/>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9" name="Shape 27"/>
          <p:cNvSpPr/>
          <p:nvPr/>
        </p:nvSpPr>
        <p:spPr>
          <a:xfrm>
            <a:off x="5431536" y="777240"/>
            <a:ext cx="1554480" cy="502920"/>
          </a:xfrm>
          <a:prstGeom prst="roundRect">
            <a:avLst>
              <a:gd name="adj" fmla="val 18182"/>
            </a:avLst>
          </a:prstGeom>
          <a:solidFill>
            <a:srgbClr val="7C3AED"/>
          </a:solidFill>
          <a:ln/>
        </p:spPr>
        <p:txBody>
          <a:bodyPr/>
          <a:lstStyle/>
          <a:p>
            <a:endParaRPr lang="en-NG"/>
          </a:p>
        </p:txBody>
      </p:sp>
      <p:sp>
        <p:nvSpPr>
          <p:cNvPr id="30" name="Text 28"/>
          <p:cNvSpPr/>
          <p:nvPr/>
        </p:nvSpPr>
        <p:spPr>
          <a:xfrm>
            <a:off x="5431536" y="777240"/>
            <a:ext cx="1554480" cy="502920"/>
          </a:xfrm>
          <a:prstGeom prst="rect">
            <a:avLst/>
          </a:prstGeom>
          <a:noFill/>
          <a:ln/>
        </p:spPr>
        <p:txBody>
          <a:bodyPr wrap="square" lIns="0" tIns="0" rIns="0" bIns="0" rtlCol="0" anchor="ctr"/>
          <a:lstStyle/>
          <a:p>
            <a:pPr marL="0" indent="0" algn="ctr">
              <a:buNone/>
            </a:pPr>
            <a:r>
              <a:rPr lang="en-US" sz="1800" b="1" dirty="0">
                <a:solidFill>
                  <a:srgbClr val="FFFFFF"/>
                </a:solidFill>
              </a:rPr>
              <a:t>4</a:t>
            </a:r>
            <a:endParaRPr lang="en-US" sz="1800" dirty="0"/>
          </a:p>
        </p:txBody>
      </p:sp>
      <p:sp>
        <p:nvSpPr>
          <p:cNvPr id="31" name="Text 29"/>
          <p:cNvSpPr/>
          <p:nvPr/>
        </p:nvSpPr>
        <p:spPr>
          <a:xfrm>
            <a:off x="5504688" y="1353312"/>
            <a:ext cx="1408176" cy="347472"/>
          </a:xfrm>
          <a:prstGeom prst="rect">
            <a:avLst/>
          </a:prstGeom>
          <a:noFill/>
          <a:ln/>
        </p:spPr>
        <p:txBody>
          <a:bodyPr wrap="square" rtlCol="0" anchor="ctr"/>
          <a:lstStyle/>
          <a:p>
            <a:pPr marL="0" indent="0" algn="ctr">
              <a:buNone/>
            </a:pPr>
            <a:r>
              <a:rPr lang="en-US" sz="1000" b="1" dirty="0">
                <a:solidFill>
                  <a:srgbClr val="7C3AED"/>
                </a:solidFill>
                <a:latin typeface="Cambria" pitchFamily="34" charset="0"/>
                <a:ea typeface="Cambria" pitchFamily="34" charset="-122"/>
                <a:cs typeface="Cambria" pitchFamily="34" charset="-120"/>
              </a:rPr>
              <a:t>THE CTA</a:t>
            </a:r>
            <a:endParaRPr lang="en-US" sz="1000" dirty="0"/>
          </a:p>
        </p:txBody>
      </p:sp>
      <p:sp>
        <p:nvSpPr>
          <p:cNvPr id="32" name="Text 30"/>
          <p:cNvSpPr/>
          <p:nvPr/>
        </p:nvSpPr>
        <p:spPr>
          <a:xfrm>
            <a:off x="5504688" y="1737360"/>
            <a:ext cx="1408176" cy="1371600"/>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Tell people EXACTLY what to do next. Never assume they will take action without direction.</a:t>
            </a:r>
            <a:endParaRPr lang="en-US" sz="900" dirty="0"/>
          </a:p>
        </p:txBody>
      </p:sp>
      <p:sp>
        <p:nvSpPr>
          <p:cNvPr id="33" name="Shape 31"/>
          <p:cNvSpPr/>
          <p:nvPr/>
        </p:nvSpPr>
        <p:spPr>
          <a:xfrm>
            <a:off x="5504688" y="3154680"/>
            <a:ext cx="1408176" cy="1554480"/>
          </a:xfrm>
          <a:prstGeom prst="roundRect">
            <a:avLst>
              <a:gd name="adj" fmla="val 3896"/>
            </a:avLst>
          </a:prstGeom>
          <a:solidFill>
            <a:srgbClr val="7C3AED">
              <a:alpha val="12000"/>
            </a:srgbClr>
          </a:solidFill>
          <a:ln/>
        </p:spPr>
        <p:txBody>
          <a:bodyPr/>
          <a:lstStyle/>
          <a:p>
            <a:endParaRPr lang="en-NG"/>
          </a:p>
        </p:txBody>
      </p:sp>
      <p:sp>
        <p:nvSpPr>
          <p:cNvPr id="34" name="Text 32"/>
          <p:cNvSpPr/>
          <p:nvPr/>
        </p:nvSpPr>
        <p:spPr>
          <a:xfrm>
            <a:off x="5541264" y="3200400"/>
            <a:ext cx="1335024" cy="256032"/>
          </a:xfrm>
          <a:prstGeom prst="rect">
            <a:avLst/>
          </a:prstGeom>
          <a:noFill/>
          <a:ln/>
        </p:spPr>
        <p:txBody>
          <a:bodyPr wrap="square" rtlCol="0" anchor="ctr"/>
          <a:lstStyle/>
          <a:p>
            <a:pPr marL="0" indent="0">
              <a:buNone/>
            </a:pPr>
            <a:r>
              <a:rPr lang="en-US" sz="800" b="1" dirty="0">
                <a:solidFill>
                  <a:srgbClr val="7C3AED"/>
                </a:solidFill>
                <a:latin typeface="Cambria" pitchFamily="34" charset="0"/>
                <a:ea typeface="Cambria" pitchFamily="34" charset="-122"/>
                <a:cs typeface="Cambria" pitchFamily="34" charset="-120"/>
              </a:rPr>
              <a:t>Example:</a:t>
            </a:r>
            <a:endParaRPr lang="en-US" sz="800" dirty="0"/>
          </a:p>
        </p:txBody>
      </p:sp>
      <p:sp>
        <p:nvSpPr>
          <p:cNvPr id="35" name="Text 33"/>
          <p:cNvSpPr/>
          <p:nvPr/>
        </p:nvSpPr>
        <p:spPr>
          <a:xfrm>
            <a:off x="5541264" y="3456432"/>
            <a:ext cx="1335024" cy="1389888"/>
          </a:xfrm>
          <a:prstGeom prst="rect">
            <a:avLst/>
          </a:prstGeom>
          <a:noFill/>
          <a:ln/>
        </p:spPr>
        <p:txBody>
          <a:bodyPr wrap="square" rtlCol="0" anchor="ctr"/>
          <a:lstStyle/>
          <a:p>
            <a:pPr marL="0" indent="0">
              <a:buNone/>
            </a:pPr>
            <a:r>
              <a:rPr lang="en-US" sz="850" i="1" dirty="0">
                <a:solidFill>
                  <a:srgbClr val="1E1B4B"/>
                </a:solidFill>
                <a:latin typeface="Calibri" pitchFamily="34" charset="0"/>
                <a:ea typeface="Calibri" pitchFamily="34" charset="-122"/>
                <a:cs typeface="Calibri" pitchFamily="34" charset="-120"/>
              </a:rPr>
              <a:t>"Tag someone who needs to hear this.“</a:t>
            </a:r>
          </a:p>
          <a:p>
            <a:pPr marL="0" indent="0">
              <a:buNone/>
            </a:pPr>
            <a:endParaRPr lang="en-US" sz="850" i="1" dirty="0">
              <a:solidFill>
                <a:srgbClr val="1E1B4B"/>
              </a:solidFill>
              <a:latin typeface="Calibri" pitchFamily="34" charset="0"/>
              <a:ea typeface="Calibri" pitchFamily="34" charset="-122"/>
              <a:cs typeface="Calibri" pitchFamily="34" charset="-120"/>
            </a:endParaRPr>
          </a:p>
          <a:p>
            <a:r>
              <a:rPr lang="en-US" sz="850" i="1" dirty="0">
                <a:solidFill>
                  <a:srgbClr val="1E1B4B"/>
                </a:solidFill>
                <a:latin typeface="Calibri" pitchFamily="34" charset="0"/>
                <a:ea typeface="Calibri" pitchFamily="34" charset="-122"/>
                <a:cs typeface="Calibri" pitchFamily="34" charset="-120"/>
              </a:rPr>
              <a:t>“Like, comment and share.“</a:t>
            </a:r>
          </a:p>
          <a:p>
            <a:endParaRPr lang="en-US" sz="850" i="1" dirty="0">
              <a:solidFill>
                <a:srgbClr val="1E1B4B"/>
              </a:solidFill>
              <a:latin typeface="Calibri" pitchFamily="34" charset="0"/>
              <a:ea typeface="Calibri" pitchFamily="34" charset="-122"/>
              <a:cs typeface="Calibri" pitchFamily="34" charset="-120"/>
            </a:endParaRPr>
          </a:p>
          <a:p>
            <a:r>
              <a:rPr lang="en-NG" sz="800" i="1" dirty="0"/>
              <a:t>"Drop a 💜 if you support women in politics"</a:t>
            </a:r>
            <a:endParaRPr lang="en-US" sz="800" i="1" dirty="0">
              <a:solidFill>
                <a:srgbClr val="1E1B4B"/>
              </a:solidFill>
              <a:latin typeface="Calibri" pitchFamily="34" charset="0"/>
              <a:ea typeface="Calibri" pitchFamily="34" charset="-122"/>
              <a:cs typeface="Calibri" pitchFamily="34" charset="-120"/>
            </a:endParaRPr>
          </a:p>
          <a:p>
            <a:endParaRPr lang="en-US" sz="850" i="1" dirty="0">
              <a:solidFill>
                <a:srgbClr val="1E1B4B"/>
              </a:solidFill>
              <a:latin typeface="Calibri" pitchFamily="34" charset="0"/>
              <a:ea typeface="Calibri" pitchFamily="34" charset="-122"/>
              <a:cs typeface="Calibri" pitchFamily="34" charset="-120"/>
            </a:endParaRPr>
          </a:p>
          <a:p>
            <a:endParaRPr lang="en-US" sz="850" dirty="0"/>
          </a:p>
          <a:p>
            <a:pPr marL="0" indent="0">
              <a:buNone/>
            </a:pPr>
            <a:endParaRPr lang="en-US" sz="850" dirty="0"/>
          </a:p>
        </p:txBody>
      </p:sp>
      <p:sp>
        <p:nvSpPr>
          <p:cNvPr id="36" name="Shape 34"/>
          <p:cNvSpPr/>
          <p:nvPr/>
        </p:nvSpPr>
        <p:spPr>
          <a:xfrm>
            <a:off x="7150608" y="777240"/>
            <a:ext cx="1554480" cy="4160520"/>
          </a:xfrm>
          <a:prstGeom prst="roundRect">
            <a:avLst>
              <a:gd name="adj" fmla="val 5882"/>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7" name="Shape 35"/>
          <p:cNvSpPr/>
          <p:nvPr/>
        </p:nvSpPr>
        <p:spPr>
          <a:xfrm>
            <a:off x="7150608" y="777240"/>
            <a:ext cx="1554480" cy="502920"/>
          </a:xfrm>
          <a:prstGeom prst="roundRect">
            <a:avLst>
              <a:gd name="adj" fmla="val 18182"/>
            </a:avLst>
          </a:prstGeom>
          <a:solidFill>
            <a:srgbClr val="F59E0B"/>
          </a:solidFill>
          <a:ln/>
        </p:spPr>
        <p:txBody>
          <a:bodyPr/>
          <a:lstStyle/>
          <a:p>
            <a:endParaRPr lang="en-NG"/>
          </a:p>
        </p:txBody>
      </p:sp>
      <p:sp>
        <p:nvSpPr>
          <p:cNvPr id="38" name="Text 36"/>
          <p:cNvSpPr/>
          <p:nvPr/>
        </p:nvSpPr>
        <p:spPr>
          <a:xfrm>
            <a:off x="7150608" y="777240"/>
            <a:ext cx="1554480" cy="502920"/>
          </a:xfrm>
          <a:prstGeom prst="rect">
            <a:avLst/>
          </a:prstGeom>
          <a:noFill/>
          <a:ln/>
        </p:spPr>
        <p:txBody>
          <a:bodyPr wrap="square" lIns="0" tIns="0" rIns="0" bIns="0" rtlCol="0" anchor="ctr"/>
          <a:lstStyle/>
          <a:p>
            <a:pPr marL="0" indent="0" algn="ctr">
              <a:buNone/>
            </a:pPr>
            <a:r>
              <a:rPr lang="en-US" sz="1800" b="1" dirty="0">
                <a:solidFill>
                  <a:srgbClr val="FFFFFF"/>
                </a:solidFill>
              </a:rPr>
              <a:t>5</a:t>
            </a:r>
            <a:endParaRPr lang="en-US" sz="1800" dirty="0"/>
          </a:p>
        </p:txBody>
      </p:sp>
      <p:sp>
        <p:nvSpPr>
          <p:cNvPr id="39" name="Text 37"/>
          <p:cNvSpPr/>
          <p:nvPr/>
        </p:nvSpPr>
        <p:spPr>
          <a:xfrm>
            <a:off x="7223760" y="1353312"/>
            <a:ext cx="1408176" cy="347472"/>
          </a:xfrm>
          <a:prstGeom prst="rect">
            <a:avLst/>
          </a:prstGeom>
          <a:noFill/>
          <a:ln/>
        </p:spPr>
        <p:txBody>
          <a:bodyPr wrap="square" rtlCol="0" anchor="ctr"/>
          <a:lstStyle/>
          <a:p>
            <a:pPr marL="0" indent="0" algn="ctr">
              <a:buNone/>
            </a:pPr>
            <a:r>
              <a:rPr lang="en-US" sz="1000" b="1" dirty="0">
                <a:solidFill>
                  <a:srgbClr val="F59E0B"/>
                </a:solidFill>
                <a:latin typeface="Cambria" pitchFamily="34" charset="0"/>
                <a:ea typeface="Cambria" pitchFamily="34" charset="-122"/>
                <a:cs typeface="Cambria" pitchFamily="34" charset="-120"/>
              </a:rPr>
              <a:t>HASHTAGS</a:t>
            </a:r>
            <a:endParaRPr lang="en-US" sz="1000" dirty="0"/>
          </a:p>
        </p:txBody>
      </p:sp>
      <p:sp>
        <p:nvSpPr>
          <p:cNvPr id="40" name="Text 38"/>
          <p:cNvSpPr/>
          <p:nvPr/>
        </p:nvSpPr>
        <p:spPr>
          <a:xfrm>
            <a:off x="7223760" y="1737360"/>
            <a:ext cx="1408176" cy="1371600"/>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This is added at the end or first comment.</a:t>
            </a:r>
          </a:p>
          <a:p>
            <a:pPr marL="0" indent="0">
              <a:buNone/>
            </a:pPr>
            <a:endParaRPr lang="en-US" sz="900" dirty="0">
              <a:solidFill>
                <a:srgbClr val="1E1B4B"/>
              </a:solidFill>
              <a:latin typeface="Calibri" pitchFamily="34" charset="0"/>
              <a:ea typeface="Calibri" pitchFamily="34" charset="-122"/>
              <a:cs typeface="Calibri" pitchFamily="34" charset="-120"/>
            </a:endParaRPr>
          </a:p>
          <a:p>
            <a:pPr marL="0" indent="0">
              <a:buNone/>
            </a:pPr>
            <a:r>
              <a:rPr lang="en-US" sz="900" dirty="0">
                <a:solidFill>
                  <a:srgbClr val="1E1B4B"/>
                </a:solidFill>
                <a:latin typeface="Calibri" pitchFamily="34" charset="0"/>
                <a:ea typeface="Calibri" pitchFamily="34" charset="-122"/>
                <a:cs typeface="Calibri" pitchFamily="34" charset="-120"/>
              </a:rPr>
              <a:t>Do not bombard your posts with too many hashtags. 3 is enough at most. </a:t>
            </a:r>
            <a:br>
              <a:rPr lang="en-US" sz="900" dirty="0">
                <a:solidFill>
                  <a:srgbClr val="1E1B4B"/>
                </a:solidFill>
                <a:latin typeface="Calibri" pitchFamily="34" charset="0"/>
                <a:ea typeface="Calibri" pitchFamily="34" charset="-122"/>
                <a:cs typeface="Calibri" pitchFamily="34" charset="-120"/>
              </a:rPr>
            </a:br>
            <a:endParaRPr lang="en-US" sz="900" dirty="0"/>
          </a:p>
        </p:txBody>
      </p:sp>
      <p:sp>
        <p:nvSpPr>
          <p:cNvPr id="41" name="Shape 39"/>
          <p:cNvSpPr/>
          <p:nvPr/>
        </p:nvSpPr>
        <p:spPr>
          <a:xfrm>
            <a:off x="7223760" y="3154680"/>
            <a:ext cx="1408176" cy="1554480"/>
          </a:xfrm>
          <a:prstGeom prst="roundRect">
            <a:avLst>
              <a:gd name="adj" fmla="val 3896"/>
            </a:avLst>
          </a:prstGeom>
          <a:solidFill>
            <a:srgbClr val="F59E0B">
              <a:alpha val="12000"/>
            </a:srgbClr>
          </a:solidFill>
          <a:ln/>
        </p:spPr>
        <p:txBody>
          <a:bodyPr/>
          <a:lstStyle/>
          <a:p>
            <a:endParaRPr lang="en-NG" dirty="0"/>
          </a:p>
        </p:txBody>
      </p:sp>
      <p:sp>
        <p:nvSpPr>
          <p:cNvPr id="42" name="Text 40"/>
          <p:cNvSpPr/>
          <p:nvPr/>
        </p:nvSpPr>
        <p:spPr>
          <a:xfrm>
            <a:off x="7260336" y="3200400"/>
            <a:ext cx="1335024" cy="256032"/>
          </a:xfrm>
          <a:prstGeom prst="rect">
            <a:avLst/>
          </a:prstGeom>
          <a:noFill/>
          <a:ln/>
        </p:spPr>
        <p:txBody>
          <a:bodyPr wrap="square" rtlCol="0" anchor="ctr"/>
          <a:lstStyle/>
          <a:p>
            <a:pPr marL="0" indent="0">
              <a:buNone/>
            </a:pPr>
            <a:r>
              <a:rPr lang="en-US" sz="800" b="1" dirty="0">
                <a:solidFill>
                  <a:srgbClr val="F59E0B"/>
                </a:solidFill>
                <a:latin typeface="Cambria" pitchFamily="34" charset="0"/>
                <a:ea typeface="Cambria" pitchFamily="34" charset="-122"/>
                <a:cs typeface="Cambria" pitchFamily="34" charset="-120"/>
              </a:rPr>
              <a:t>Example:</a:t>
            </a:r>
            <a:endParaRPr lang="en-US" sz="800" dirty="0"/>
          </a:p>
        </p:txBody>
      </p:sp>
      <p:sp>
        <p:nvSpPr>
          <p:cNvPr id="43" name="Text 41"/>
          <p:cNvSpPr/>
          <p:nvPr/>
        </p:nvSpPr>
        <p:spPr>
          <a:xfrm>
            <a:off x="7260336" y="3456432"/>
            <a:ext cx="1408176" cy="1188720"/>
          </a:xfrm>
          <a:prstGeom prst="rect">
            <a:avLst/>
          </a:prstGeom>
          <a:noFill/>
          <a:ln/>
        </p:spPr>
        <p:txBody>
          <a:bodyPr wrap="square" rtlCol="0" anchor="ctr"/>
          <a:lstStyle/>
          <a:p>
            <a:pPr marL="0" indent="0">
              <a:buNone/>
            </a:pPr>
            <a:r>
              <a:rPr lang="en-US" sz="850" i="1" dirty="0">
                <a:solidFill>
                  <a:srgbClr val="1E1B4B"/>
                </a:solidFill>
                <a:latin typeface="Calibri" pitchFamily="34" charset="0"/>
                <a:ea typeface="Calibri" pitchFamily="34" charset="-122"/>
                <a:cs typeface="Calibri" pitchFamily="34" charset="-120"/>
              </a:rPr>
              <a:t>#AllNigerianWomenMatter #EndGBV #CanadaDev</a:t>
            </a:r>
            <a:endParaRPr lang="en-US" sz="8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0">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F43F5E"/>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Caption Myths You May Have</a:t>
            </a:r>
            <a:endParaRPr lang="en-US" sz="2200" dirty="0"/>
          </a:p>
        </p:txBody>
      </p:sp>
      <p:sp>
        <p:nvSpPr>
          <p:cNvPr id="4" name="Text 2"/>
          <p:cNvSpPr/>
          <p:nvPr/>
        </p:nvSpPr>
        <p:spPr>
          <a:xfrm>
            <a:off x="365760" y="749808"/>
            <a:ext cx="8412480" cy="347472"/>
          </a:xfrm>
          <a:prstGeom prst="rect">
            <a:avLst/>
          </a:prstGeom>
          <a:noFill/>
          <a:ln/>
        </p:spPr>
        <p:txBody>
          <a:bodyPr wrap="square" rtlCol="0" anchor="ctr"/>
          <a:lstStyle/>
          <a:p>
            <a:pPr marL="0" indent="0">
              <a:buNone/>
            </a:pPr>
            <a:r>
              <a:rPr lang="en-US" sz="1200" i="1" dirty="0">
                <a:solidFill>
                  <a:srgbClr val="1E1B4B"/>
                </a:solidFill>
                <a:latin typeface="Calibri" pitchFamily="34" charset="0"/>
                <a:ea typeface="Calibri" pitchFamily="34" charset="-122"/>
                <a:cs typeface="Calibri" pitchFamily="34" charset="-120"/>
              </a:rPr>
              <a:t>True or False? </a:t>
            </a:r>
            <a:endParaRPr lang="en-US" sz="1200" dirty="0"/>
          </a:p>
        </p:txBody>
      </p:sp>
      <p:sp>
        <p:nvSpPr>
          <p:cNvPr id="5" name="Shape 3"/>
          <p:cNvSpPr/>
          <p:nvPr/>
        </p:nvSpPr>
        <p:spPr>
          <a:xfrm>
            <a:off x="320040" y="1188720"/>
            <a:ext cx="4206240" cy="1664208"/>
          </a:xfrm>
          <a:prstGeom prst="roundRect">
            <a:avLst>
              <a:gd name="adj" fmla="val 5495"/>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6" name="Shape 4"/>
          <p:cNvSpPr/>
          <p:nvPr/>
        </p:nvSpPr>
        <p:spPr>
          <a:xfrm>
            <a:off x="3429000" y="1280160"/>
            <a:ext cx="914400" cy="292608"/>
          </a:xfrm>
          <a:prstGeom prst="roundRect">
            <a:avLst>
              <a:gd name="adj" fmla="val 18750"/>
            </a:avLst>
          </a:prstGeom>
          <a:solidFill>
            <a:srgbClr val="F43F5E"/>
          </a:solidFill>
          <a:ln/>
        </p:spPr>
        <p:txBody>
          <a:bodyPr/>
          <a:lstStyle/>
          <a:p>
            <a:endParaRPr lang="en-NG"/>
          </a:p>
        </p:txBody>
      </p:sp>
      <p:sp>
        <p:nvSpPr>
          <p:cNvPr id="7" name="Text 5"/>
          <p:cNvSpPr/>
          <p:nvPr/>
        </p:nvSpPr>
        <p:spPr>
          <a:xfrm>
            <a:off x="3429000" y="1280160"/>
            <a:ext cx="914400" cy="292608"/>
          </a:xfrm>
          <a:prstGeom prst="rect">
            <a:avLst/>
          </a:prstGeom>
          <a:noFill/>
          <a:ln/>
        </p:spPr>
        <p:txBody>
          <a:bodyPr wrap="square" lIns="0" tIns="0" rIns="0" bIns="0" rtlCol="0" anchor="ctr"/>
          <a:lstStyle/>
          <a:p>
            <a:pPr marL="0" indent="0" algn="ctr">
              <a:buNone/>
            </a:pPr>
            <a:r>
              <a:rPr lang="en-US" sz="900" b="1" dirty="0">
                <a:solidFill>
                  <a:srgbClr val="FFFFFF"/>
                </a:solidFill>
              </a:rPr>
              <a:t>MYTH</a:t>
            </a:r>
            <a:endParaRPr lang="en-US" sz="900" dirty="0"/>
          </a:p>
        </p:txBody>
      </p:sp>
      <p:sp>
        <p:nvSpPr>
          <p:cNvPr id="8" name="Text 6"/>
          <p:cNvSpPr/>
          <p:nvPr/>
        </p:nvSpPr>
        <p:spPr>
          <a:xfrm>
            <a:off x="429768" y="1298448"/>
            <a:ext cx="2926080" cy="38404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MYTH: Captions must always be short or long</a:t>
            </a:r>
            <a:endParaRPr lang="en-US" sz="1050" dirty="0"/>
          </a:p>
        </p:txBody>
      </p:sp>
      <p:sp>
        <p:nvSpPr>
          <p:cNvPr id="9" name="Shape 7"/>
          <p:cNvSpPr/>
          <p:nvPr/>
        </p:nvSpPr>
        <p:spPr>
          <a:xfrm>
            <a:off x="429768" y="1737360"/>
            <a:ext cx="3877056" cy="16459"/>
          </a:xfrm>
          <a:prstGeom prst="rect">
            <a:avLst/>
          </a:prstGeom>
          <a:solidFill>
            <a:srgbClr val="E5E7EB"/>
          </a:solidFill>
          <a:ln/>
        </p:spPr>
        <p:txBody>
          <a:bodyPr/>
          <a:lstStyle/>
          <a:p>
            <a:endParaRPr lang="en-NG"/>
          </a:p>
        </p:txBody>
      </p:sp>
      <p:sp>
        <p:nvSpPr>
          <p:cNvPr id="10" name="Shape 8"/>
          <p:cNvSpPr/>
          <p:nvPr/>
        </p:nvSpPr>
        <p:spPr>
          <a:xfrm>
            <a:off x="429768" y="1828800"/>
            <a:ext cx="3877056" cy="868680"/>
          </a:xfrm>
          <a:prstGeom prst="roundRect">
            <a:avLst>
              <a:gd name="adj" fmla="val 6316"/>
            </a:avLst>
          </a:prstGeom>
          <a:solidFill>
            <a:srgbClr val="F0FDF4"/>
          </a:solidFill>
          <a:ln/>
        </p:spPr>
        <p:txBody>
          <a:bodyPr/>
          <a:lstStyle/>
          <a:p>
            <a:endParaRPr lang="en-NG"/>
          </a:p>
        </p:txBody>
      </p:sp>
      <p:sp>
        <p:nvSpPr>
          <p:cNvPr id="11" name="Text 9"/>
          <p:cNvSpPr/>
          <p:nvPr/>
        </p:nvSpPr>
        <p:spPr>
          <a:xfrm>
            <a:off x="502920" y="1865376"/>
            <a:ext cx="3749040" cy="777240"/>
          </a:xfrm>
          <a:prstGeom prst="rect">
            <a:avLst/>
          </a:prstGeom>
          <a:noFill/>
          <a:ln/>
        </p:spPr>
        <p:txBody>
          <a:bodyPr wrap="square" rtlCol="0" anchor="ctr"/>
          <a:lstStyle/>
          <a:p>
            <a:pPr marL="0" indent="0">
              <a:buNone/>
            </a:pPr>
            <a:r>
              <a:rPr lang="en-US" sz="950" dirty="0">
                <a:solidFill>
                  <a:srgbClr val="166534"/>
                </a:solidFill>
                <a:latin typeface="Calibri" pitchFamily="34" charset="0"/>
                <a:ea typeface="Calibri" pitchFamily="34" charset="-122"/>
                <a:cs typeface="Calibri" pitchFamily="34" charset="-120"/>
              </a:rPr>
              <a:t>TRUTH: LENGTH depends on PLATFORM and PURPOSE. People will likely not read your long captions on Instagram, but they will read them on LinkedIn. </a:t>
            </a:r>
            <a:br>
              <a:rPr lang="en-US" sz="950" dirty="0">
                <a:solidFill>
                  <a:srgbClr val="166534"/>
                </a:solidFill>
                <a:latin typeface="Calibri" pitchFamily="34" charset="0"/>
                <a:ea typeface="Calibri" pitchFamily="34" charset="-122"/>
                <a:cs typeface="Calibri" pitchFamily="34" charset="-120"/>
              </a:rPr>
            </a:br>
            <a:br>
              <a:rPr lang="en-US" sz="950" dirty="0">
                <a:solidFill>
                  <a:srgbClr val="166534"/>
                </a:solidFill>
                <a:latin typeface="Calibri" pitchFamily="34" charset="0"/>
                <a:ea typeface="Calibri" pitchFamily="34" charset="-122"/>
                <a:cs typeface="Calibri" pitchFamily="34" charset="-120"/>
              </a:rPr>
            </a:br>
            <a:r>
              <a:rPr lang="en-US" sz="950" dirty="0">
                <a:solidFill>
                  <a:srgbClr val="166534"/>
                </a:solidFill>
                <a:latin typeface="Calibri" pitchFamily="34" charset="0"/>
                <a:ea typeface="Calibri" pitchFamily="34" charset="-122"/>
                <a:cs typeface="Calibri" pitchFamily="34" charset="-120"/>
              </a:rPr>
              <a:t>YOU MUST UNDERSTAND YOUR PLATFORM FIRST.</a:t>
            </a:r>
            <a:endParaRPr lang="en-US" sz="950" dirty="0"/>
          </a:p>
        </p:txBody>
      </p:sp>
      <p:sp>
        <p:nvSpPr>
          <p:cNvPr id="12" name="Shape 10"/>
          <p:cNvSpPr/>
          <p:nvPr/>
        </p:nvSpPr>
        <p:spPr>
          <a:xfrm>
            <a:off x="4754880" y="1188720"/>
            <a:ext cx="4206240" cy="1664208"/>
          </a:xfrm>
          <a:prstGeom prst="roundRect">
            <a:avLst>
              <a:gd name="adj" fmla="val 5495"/>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3" name="Shape 11"/>
          <p:cNvSpPr/>
          <p:nvPr/>
        </p:nvSpPr>
        <p:spPr>
          <a:xfrm>
            <a:off x="7863840" y="1280160"/>
            <a:ext cx="914400" cy="292608"/>
          </a:xfrm>
          <a:prstGeom prst="roundRect">
            <a:avLst>
              <a:gd name="adj" fmla="val 18750"/>
            </a:avLst>
          </a:prstGeom>
          <a:solidFill>
            <a:srgbClr val="F43F5E"/>
          </a:solidFill>
          <a:ln/>
        </p:spPr>
        <p:txBody>
          <a:bodyPr/>
          <a:lstStyle/>
          <a:p>
            <a:endParaRPr lang="en-NG"/>
          </a:p>
        </p:txBody>
      </p:sp>
      <p:sp>
        <p:nvSpPr>
          <p:cNvPr id="14" name="Text 12"/>
          <p:cNvSpPr/>
          <p:nvPr/>
        </p:nvSpPr>
        <p:spPr>
          <a:xfrm>
            <a:off x="7863840" y="1280160"/>
            <a:ext cx="914400" cy="292608"/>
          </a:xfrm>
          <a:prstGeom prst="rect">
            <a:avLst/>
          </a:prstGeom>
          <a:noFill/>
          <a:ln/>
        </p:spPr>
        <p:txBody>
          <a:bodyPr wrap="square" lIns="0" tIns="0" rIns="0" bIns="0" rtlCol="0" anchor="ctr"/>
          <a:lstStyle/>
          <a:p>
            <a:pPr marL="0" indent="0" algn="ctr">
              <a:buNone/>
            </a:pPr>
            <a:r>
              <a:rPr lang="en-US" sz="900" b="1" dirty="0">
                <a:solidFill>
                  <a:srgbClr val="FFFFFF"/>
                </a:solidFill>
              </a:rPr>
              <a:t>MYTH</a:t>
            </a:r>
            <a:endParaRPr lang="en-US" sz="900" dirty="0"/>
          </a:p>
        </p:txBody>
      </p:sp>
      <p:sp>
        <p:nvSpPr>
          <p:cNvPr id="15" name="Text 13"/>
          <p:cNvSpPr/>
          <p:nvPr/>
        </p:nvSpPr>
        <p:spPr>
          <a:xfrm>
            <a:off x="4864608" y="1298448"/>
            <a:ext cx="2926080" cy="38404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MYTH: More hashtags = more reach</a:t>
            </a:r>
            <a:endParaRPr lang="en-US" sz="1050" dirty="0"/>
          </a:p>
        </p:txBody>
      </p:sp>
      <p:sp>
        <p:nvSpPr>
          <p:cNvPr id="16" name="Shape 14"/>
          <p:cNvSpPr/>
          <p:nvPr/>
        </p:nvSpPr>
        <p:spPr>
          <a:xfrm>
            <a:off x="4864608" y="1737360"/>
            <a:ext cx="3877056" cy="16459"/>
          </a:xfrm>
          <a:prstGeom prst="rect">
            <a:avLst/>
          </a:prstGeom>
          <a:solidFill>
            <a:srgbClr val="E5E7EB"/>
          </a:solidFill>
          <a:ln/>
        </p:spPr>
        <p:txBody>
          <a:bodyPr/>
          <a:lstStyle/>
          <a:p>
            <a:endParaRPr lang="en-NG"/>
          </a:p>
        </p:txBody>
      </p:sp>
      <p:sp>
        <p:nvSpPr>
          <p:cNvPr id="17" name="Shape 15"/>
          <p:cNvSpPr/>
          <p:nvPr/>
        </p:nvSpPr>
        <p:spPr>
          <a:xfrm>
            <a:off x="4864608" y="1828800"/>
            <a:ext cx="3877056" cy="868680"/>
          </a:xfrm>
          <a:prstGeom prst="roundRect">
            <a:avLst>
              <a:gd name="adj" fmla="val 6316"/>
            </a:avLst>
          </a:prstGeom>
          <a:solidFill>
            <a:srgbClr val="F0FDF4"/>
          </a:solidFill>
          <a:ln/>
        </p:spPr>
        <p:txBody>
          <a:bodyPr/>
          <a:lstStyle/>
          <a:p>
            <a:endParaRPr lang="en-NG"/>
          </a:p>
        </p:txBody>
      </p:sp>
      <p:sp>
        <p:nvSpPr>
          <p:cNvPr id="18" name="Text 16"/>
          <p:cNvSpPr/>
          <p:nvPr/>
        </p:nvSpPr>
        <p:spPr>
          <a:xfrm>
            <a:off x="4937760" y="1865376"/>
            <a:ext cx="3749040" cy="777240"/>
          </a:xfrm>
          <a:prstGeom prst="rect">
            <a:avLst/>
          </a:prstGeom>
          <a:noFill/>
          <a:ln/>
        </p:spPr>
        <p:txBody>
          <a:bodyPr wrap="square" rtlCol="0" anchor="ctr"/>
          <a:lstStyle/>
          <a:p>
            <a:pPr marL="0" indent="0">
              <a:buNone/>
            </a:pPr>
            <a:r>
              <a:rPr lang="en-US" sz="950" dirty="0">
                <a:solidFill>
                  <a:srgbClr val="166534"/>
                </a:solidFill>
                <a:latin typeface="Calibri" pitchFamily="34" charset="0"/>
                <a:ea typeface="Calibri" pitchFamily="34" charset="-122"/>
                <a:cs typeface="Calibri" pitchFamily="34" charset="-120"/>
              </a:rPr>
              <a:t>TRUTH: Focus on quality rather than quantity. Use hashtags that are directly related to your content and audience.</a:t>
            </a:r>
            <a:endParaRPr lang="en-US" sz="950" dirty="0"/>
          </a:p>
        </p:txBody>
      </p:sp>
      <p:sp>
        <p:nvSpPr>
          <p:cNvPr id="19" name="Shape 17"/>
          <p:cNvSpPr/>
          <p:nvPr/>
        </p:nvSpPr>
        <p:spPr>
          <a:xfrm>
            <a:off x="320040" y="3017520"/>
            <a:ext cx="4206240" cy="1664208"/>
          </a:xfrm>
          <a:prstGeom prst="roundRect">
            <a:avLst>
              <a:gd name="adj" fmla="val 5495"/>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0" name="Shape 18"/>
          <p:cNvSpPr/>
          <p:nvPr/>
        </p:nvSpPr>
        <p:spPr>
          <a:xfrm>
            <a:off x="3429000" y="3108960"/>
            <a:ext cx="914400" cy="292608"/>
          </a:xfrm>
          <a:prstGeom prst="roundRect">
            <a:avLst>
              <a:gd name="adj" fmla="val 18750"/>
            </a:avLst>
          </a:prstGeom>
          <a:solidFill>
            <a:srgbClr val="F43F5E"/>
          </a:solidFill>
          <a:ln/>
        </p:spPr>
        <p:txBody>
          <a:bodyPr/>
          <a:lstStyle/>
          <a:p>
            <a:endParaRPr lang="en-NG"/>
          </a:p>
        </p:txBody>
      </p:sp>
      <p:sp>
        <p:nvSpPr>
          <p:cNvPr id="21" name="Text 19"/>
          <p:cNvSpPr/>
          <p:nvPr/>
        </p:nvSpPr>
        <p:spPr>
          <a:xfrm>
            <a:off x="3429000" y="3108960"/>
            <a:ext cx="914400" cy="292608"/>
          </a:xfrm>
          <a:prstGeom prst="rect">
            <a:avLst/>
          </a:prstGeom>
          <a:noFill/>
          <a:ln/>
        </p:spPr>
        <p:txBody>
          <a:bodyPr wrap="square" lIns="0" tIns="0" rIns="0" bIns="0" rtlCol="0" anchor="ctr"/>
          <a:lstStyle/>
          <a:p>
            <a:pPr marL="0" indent="0" algn="ctr">
              <a:buNone/>
            </a:pPr>
            <a:r>
              <a:rPr lang="en-US" sz="900" b="1" dirty="0">
                <a:solidFill>
                  <a:srgbClr val="FFFFFF"/>
                </a:solidFill>
              </a:rPr>
              <a:t>MYTH</a:t>
            </a:r>
            <a:endParaRPr lang="en-US" sz="900" dirty="0"/>
          </a:p>
        </p:txBody>
      </p:sp>
      <p:sp>
        <p:nvSpPr>
          <p:cNvPr id="22" name="Text 20"/>
          <p:cNvSpPr/>
          <p:nvPr/>
        </p:nvSpPr>
        <p:spPr>
          <a:xfrm>
            <a:off x="429768" y="3127248"/>
            <a:ext cx="2926080" cy="38404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MYTH: Emojis look unprofessional</a:t>
            </a:r>
            <a:endParaRPr lang="en-US" sz="1050" dirty="0"/>
          </a:p>
        </p:txBody>
      </p:sp>
      <p:sp>
        <p:nvSpPr>
          <p:cNvPr id="23" name="Shape 21"/>
          <p:cNvSpPr/>
          <p:nvPr/>
        </p:nvSpPr>
        <p:spPr>
          <a:xfrm>
            <a:off x="429768" y="3566160"/>
            <a:ext cx="3877056" cy="16459"/>
          </a:xfrm>
          <a:prstGeom prst="rect">
            <a:avLst/>
          </a:prstGeom>
          <a:solidFill>
            <a:srgbClr val="E5E7EB"/>
          </a:solidFill>
          <a:ln/>
        </p:spPr>
        <p:txBody>
          <a:bodyPr/>
          <a:lstStyle/>
          <a:p>
            <a:endParaRPr lang="en-NG"/>
          </a:p>
        </p:txBody>
      </p:sp>
      <p:sp>
        <p:nvSpPr>
          <p:cNvPr id="24" name="Shape 22"/>
          <p:cNvSpPr/>
          <p:nvPr/>
        </p:nvSpPr>
        <p:spPr>
          <a:xfrm>
            <a:off x="429768" y="3657600"/>
            <a:ext cx="3877056" cy="868680"/>
          </a:xfrm>
          <a:prstGeom prst="roundRect">
            <a:avLst>
              <a:gd name="adj" fmla="val 6316"/>
            </a:avLst>
          </a:prstGeom>
          <a:solidFill>
            <a:srgbClr val="F0FDF4"/>
          </a:solidFill>
          <a:ln/>
        </p:spPr>
        <p:txBody>
          <a:bodyPr/>
          <a:lstStyle/>
          <a:p>
            <a:endParaRPr lang="en-NG"/>
          </a:p>
        </p:txBody>
      </p:sp>
      <p:sp>
        <p:nvSpPr>
          <p:cNvPr id="25" name="Text 23"/>
          <p:cNvSpPr/>
          <p:nvPr/>
        </p:nvSpPr>
        <p:spPr>
          <a:xfrm>
            <a:off x="502920" y="3694176"/>
            <a:ext cx="3749040" cy="777240"/>
          </a:xfrm>
          <a:prstGeom prst="rect">
            <a:avLst/>
          </a:prstGeom>
          <a:noFill/>
          <a:ln/>
        </p:spPr>
        <p:txBody>
          <a:bodyPr wrap="square" rtlCol="0" anchor="ctr"/>
          <a:lstStyle/>
          <a:p>
            <a:pPr marL="0" indent="0">
              <a:buNone/>
            </a:pPr>
            <a:r>
              <a:rPr lang="en-US" sz="950" dirty="0">
                <a:solidFill>
                  <a:srgbClr val="166534"/>
                </a:solidFill>
                <a:latin typeface="Calibri" pitchFamily="34" charset="0"/>
                <a:ea typeface="Calibri" pitchFamily="34" charset="-122"/>
                <a:cs typeface="Calibri" pitchFamily="34" charset="-120"/>
              </a:rPr>
              <a:t>TRUTH: Emojis INCREASE engagement when used appropriately. They add emotion and break up text.</a:t>
            </a:r>
            <a:endParaRPr lang="en-US" sz="950" dirty="0"/>
          </a:p>
        </p:txBody>
      </p:sp>
      <p:sp>
        <p:nvSpPr>
          <p:cNvPr id="26" name="Shape 24"/>
          <p:cNvSpPr/>
          <p:nvPr/>
        </p:nvSpPr>
        <p:spPr>
          <a:xfrm>
            <a:off x="4754880" y="3017520"/>
            <a:ext cx="4206240" cy="1664208"/>
          </a:xfrm>
          <a:prstGeom prst="roundRect">
            <a:avLst>
              <a:gd name="adj" fmla="val 5495"/>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7" name="Shape 25"/>
          <p:cNvSpPr/>
          <p:nvPr/>
        </p:nvSpPr>
        <p:spPr>
          <a:xfrm>
            <a:off x="7863840" y="3108960"/>
            <a:ext cx="914400" cy="292608"/>
          </a:xfrm>
          <a:prstGeom prst="roundRect">
            <a:avLst>
              <a:gd name="adj" fmla="val 18750"/>
            </a:avLst>
          </a:prstGeom>
          <a:solidFill>
            <a:srgbClr val="F43F5E"/>
          </a:solidFill>
          <a:ln/>
        </p:spPr>
        <p:txBody>
          <a:bodyPr/>
          <a:lstStyle/>
          <a:p>
            <a:endParaRPr lang="en-NG"/>
          </a:p>
        </p:txBody>
      </p:sp>
      <p:sp>
        <p:nvSpPr>
          <p:cNvPr id="28" name="Text 26"/>
          <p:cNvSpPr/>
          <p:nvPr/>
        </p:nvSpPr>
        <p:spPr>
          <a:xfrm>
            <a:off x="7863840" y="3108960"/>
            <a:ext cx="914400" cy="292608"/>
          </a:xfrm>
          <a:prstGeom prst="rect">
            <a:avLst/>
          </a:prstGeom>
          <a:noFill/>
          <a:ln/>
        </p:spPr>
        <p:txBody>
          <a:bodyPr wrap="square" lIns="0" tIns="0" rIns="0" bIns="0" rtlCol="0" anchor="ctr"/>
          <a:lstStyle/>
          <a:p>
            <a:pPr marL="0" indent="0" algn="ctr">
              <a:buNone/>
            </a:pPr>
            <a:r>
              <a:rPr lang="en-US" sz="900" b="1" dirty="0">
                <a:solidFill>
                  <a:srgbClr val="FFFFFF"/>
                </a:solidFill>
              </a:rPr>
              <a:t>MYTH</a:t>
            </a:r>
            <a:endParaRPr lang="en-US" sz="900" dirty="0"/>
          </a:p>
        </p:txBody>
      </p:sp>
      <p:sp>
        <p:nvSpPr>
          <p:cNvPr id="29" name="Text 27"/>
          <p:cNvSpPr/>
          <p:nvPr/>
        </p:nvSpPr>
        <p:spPr>
          <a:xfrm>
            <a:off x="4864608" y="3127248"/>
            <a:ext cx="2926080" cy="38404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MYTH: Every Caption Must Sound Formal and Professional</a:t>
            </a:r>
            <a:endParaRPr lang="en-US" sz="1050" dirty="0"/>
          </a:p>
        </p:txBody>
      </p:sp>
      <p:sp>
        <p:nvSpPr>
          <p:cNvPr id="30" name="Shape 28"/>
          <p:cNvSpPr/>
          <p:nvPr/>
        </p:nvSpPr>
        <p:spPr>
          <a:xfrm>
            <a:off x="4864608" y="3566160"/>
            <a:ext cx="3877056" cy="16459"/>
          </a:xfrm>
          <a:prstGeom prst="rect">
            <a:avLst/>
          </a:prstGeom>
          <a:solidFill>
            <a:srgbClr val="E5E7EB"/>
          </a:solidFill>
          <a:ln/>
        </p:spPr>
        <p:txBody>
          <a:bodyPr/>
          <a:lstStyle/>
          <a:p>
            <a:endParaRPr lang="en-NG"/>
          </a:p>
        </p:txBody>
      </p:sp>
      <p:sp>
        <p:nvSpPr>
          <p:cNvPr id="31" name="Shape 29"/>
          <p:cNvSpPr/>
          <p:nvPr/>
        </p:nvSpPr>
        <p:spPr>
          <a:xfrm>
            <a:off x="4864608" y="3657600"/>
            <a:ext cx="3877056" cy="868680"/>
          </a:xfrm>
          <a:prstGeom prst="roundRect">
            <a:avLst>
              <a:gd name="adj" fmla="val 6316"/>
            </a:avLst>
          </a:prstGeom>
          <a:solidFill>
            <a:srgbClr val="F0FDF4"/>
          </a:solidFill>
          <a:ln/>
        </p:spPr>
        <p:txBody>
          <a:bodyPr/>
          <a:lstStyle/>
          <a:p>
            <a:endParaRPr lang="en-NG"/>
          </a:p>
        </p:txBody>
      </p:sp>
      <p:sp>
        <p:nvSpPr>
          <p:cNvPr id="32" name="Text 30"/>
          <p:cNvSpPr/>
          <p:nvPr/>
        </p:nvSpPr>
        <p:spPr>
          <a:xfrm>
            <a:off x="4937760" y="3694176"/>
            <a:ext cx="3749040" cy="777240"/>
          </a:xfrm>
          <a:prstGeom prst="rect">
            <a:avLst/>
          </a:prstGeom>
          <a:noFill/>
          <a:ln/>
        </p:spPr>
        <p:txBody>
          <a:bodyPr wrap="square" rtlCol="0" anchor="ctr"/>
          <a:lstStyle/>
          <a:p>
            <a:pPr marL="0" indent="0">
              <a:buNone/>
            </a:pPr>
            <a:r>
              <a:rPr lang="en-US" sz="950" dirty="0">
                <a:solidFill>
                  <a:srgbClr val="166534"/>
                </a:solidFill>
                <a:latin typeface="Calibri" pitchFamily="34" charset="0"/>
                <a:ea typeface="Calibri" pitchFamily="34" charset="-122"/>
                <a:cs typeface="Calibri" pitchFamily="34" charset="-120"/>
              </a:rPr>
              <a:t>TRUTH: Social media is about human connection. Captions that sound natural, conversational, and authentic often outperform overly formal or corporate language.</a:t>
            </a:r>
          </a:p>
          <a:p>
            <a:pPr marL="0" indent="0">
              <a:buNone/>
            </a:pPr>
            <a:endParaRPr lang="en-US" sz="950" dirty="0">
              <a:solidFill>
                <a:srgbClr val="166534"/>
              </a:solidFill>
              <a:latin typeface="Calibri" pitchFamily="34" charset="0"/>
              <a:ea typeface="Calibri" pitchFamily="34" charset="-122"/>
              <a:cs typeface="Calibri" pitchFamily="34" charset="-12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1">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7C3AED"/>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Common Caption Mistakes You Must Avoid</a:t>
            </a:r>
            <a:endParaRPr lang="en-US" sz="2200" dirty="0"/>
          </a:p>
        </p:txBody>
      </p:sp>
      <p:sp>
        <p:nvSpPr>
          <p:cNvPr id="4" name="Shape 2"/>
          <p:cNvSpPr/>
          <p:nvPr/>
        </p:nvSpPr>
        <p:spPr>
          <a:xfrm>
            <a:off x="320040" y="777240"/>
            <a:ext cx="4206240" cy="914400"/>
          </a:xfrm>
          <a:prstGeom prst="roundRect">
            <a:avLst>
              <a:gd name="adj" fmla="val 8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5" name="Shape 3"/>
          <p:cNvSpPr/>
          <p:nvPr/>
        </p:nvSpPr>
        <p:spPr>
          <a:xfrm>
            <a:off x="429768" y="941832"/>
            <a:ext cx="502920" cy="502920"/>
          </a:xfrm>
          <a:prstGeom prst="ellipse">
            <a:avLst/>
          </a:prstGeom>
          <a:solidFill>
            <a:srgbClr val="F43F5E"/>
          </a:solidFill>
          <a:ln/>
        </p:spPr>
        <p:txBody>
          <a:bodyPr/>
          <a:lstStyle/>
          <a:p>
            <a:endParaRPr lang="en-NG"/>
          </a:p>
        </p:txBody>
      </p:sp>
      <p:sp>
        <p:nvSpPr>
          <p:cNvPr id="6" name="Text 4"/>
          <p:cNvSpPr/>
          <p:nvPr/>
        </p:nvSpPr>
        <p:spPr>
          <a:xfrm>
            <a:off x="429768" y="9418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rPr>
              <a:t>✗</a:t>
            </a:r>
            <a:endParaRPr lang="en-US" sz="1600" dirty="0"/>
          </a:p>
        </p:txBody>
      </p:sp>
      <p:sp>
        <p:nvSpPr>
          <p:cNvPr id="7" name="Text 5"/>
          <p:cNvSpPr/>
          <p:nvPr/>
        </p:nvSpPr>
        <p:spPr>
          <a:xfrm>
            <a:off x="1033272" y="868680"/>
            <a:ext cx="3383280" cy="32004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Weak opener</a:t>
            </a:r>
            <a:endParaRPr lang="en-US" sz="1100" dirty="0"/>
          </a:p>
        </p:txBody>
      </p:sp>
      <p:sp>
        <p:nvSpPr>
          <p:cNvPr id="8" name="Text 6"/>
          <p:cNvSpPr/>
          <p:nvPr/>
        </p:nvSpPr>
        <p:spPr>
          <a:xfrm>
            <a:off x="1033272" y="1197864"/>
            <a:ext cx="3383280" cy="411480"/>
          </a:xfrm>
          <a:prstGeom prst="rect">
            <a:avLst/>
          </a:prstGeom>
          <a:noFill/>
          <a:ln/>
        </p:spPr>
        <p:txBody>
          <a:bodyPr wrap="square" rtlCol="0" anchor="ctr"/>
          <a:lstStyle/>
          <a:p>
            <a:pPr marL="0" indent="0">
              <a:buNone/>
            </a:pPr>
            <a:r>
              <a:rPr lang="en-US" sz="950" dirty="0">
                <a:solidFill>
                  <a:srgbClr val="6B7280"/>
                </a:solidFill>
                <a:latin typeface="Calibri" pitchFamily="34" charset="0"/>
                <a:ea typeface="Calibri" pitchFamily="34" charset="-122"/>
                <a:cs typeface="Calibri" pitchFamily="34" charset="-120"/>
              </a:rPr>
              <a:t>Starting with 'We are pleased to announce...' — engagement killer.</a:t>
            </a:r>
            <a:endParaRPr lang="en-US" sz="950" dirty="0"/>
          </a:p>
        </p:txBody>
      </p:sp>
      <p:sp>
        <p:nvSpPr>
          <p:cNvPr id="9" name="Shape 7"/>
          <p:cNvSpPr/>
          <p:nvPr/>
        </p:nvSpPr>
        <p:spPr>
          <a:xfrm>
            <a:off x="4754880" y="777240"/>
            <a:ext cx="4206240" cy="914400"/>
          </a:xfrm>
          <a:prstGeom prst="roundRect">
            <a:avLst>
              <a:gd name="adj" fmla="val 8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0" name="Shape 8"/>
          <p:cNvSpPr/>
          <p:nvPr/>
        </p:nvSpPr>
        <p:spPr>
          <a:xfrm>
            <a:off x="4864608" y="941832"/>
            <a:ext cx="502920" cy="502920"/>
          </a:xfrm>
          <a:prstGeom prst="ellipse">
            <a:avLst/>
          </a:prstGeom>
          <a:solidFill>
            <a:srgbClr val="F43F5E"/>
          </a:solidFill>
          <a:ln/>
        </p:spPr>
        <p:txBody>
          <a:bodyPr/>
          <a:lstStyle/>
          <a:p>
            <a:endParaRPr lang="en-NG"/>
          </a:p>
        </p:txBody>
      </p:sp>
      <p:sp>
        <p:nvSpPr>
          <p:cNvPr id="11" name="Text 9"/>
          <p:cNvSpPr/>
          <p:nvPr/>
        </p:nvSpPr>
        <p:spPr>
          <a:xfrm>
            <a:off x="4864608" y="94183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rPr>
              <a:t>✗</a:t>
            </a:r>
            <a:endParaRPr lang="en-US" sz="1600" dirty="0"/>
          </a:p>
        </p:txBody>
      </p:sp>
      <p:sp>
        <p:nvSpPr>
          <p:cNvPr id="12" name="Text 10"/>
          <p:cNvSpPr/>
          <p:nvPr/>
        </p:nvSpPr>
        <p:spPr>
          <a:xfrm>
            <a:off x="5468112" y="868680"/>
            <a:ext cx="3383280" cy="32004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No clear purpose</a:t>
            </a:r>
            <a:endParaRPr lang="en-US" sz="1100" dirty="0"/>
          </a:p>
        </p:txBody>
      </p:sp>
      <p:sp>
        <p:nvSpPr>
          <p:cNvPr id="13" name="Text 11"/>
          <p:cNvSpPr/>
          <p:nvPr/>
        </p:nvSpPr>
        <p:spPr>
          <a:xfrm>
            <a:off x="5468112" y="1197864"/>
            <a:ext cx="3383280" cy="411480"/>
          </a:xfrm>
          <a:prstGeom prst="rect">
            <a:avLst/>
          </a:prstGeom>
          <a:noFill/>
          <a:ln/>
        </p:spPr>
        <p:txBody>
          <a:bodyPr wrap="square" rtlCol="0" anchor="ctr"/>
          <a:lstStyle/>
          <a:p>
            <a:pPr marL="0" indent="0">
              <a:buNone/>
            </a:pPr>
            <a:r>
              <a:rPr lang="en-US" sz="950" dirty="0">
                <a:solidFill>
                  <a:srgbClr val="6B7280"/>
                </a:solidFill>
                <a:latin typeface="Calibri" pitchFamily="34" charset="0"/>
                <a:ea typeface="Calibri" pitchFamily="34" charset="-122"/>
                <a:cs typeface="Calibri" pitchFamily="34" charset="-120"/>
              </a:rPr>
              <a:t>Writing without knowing what emotion or action you want.</a:t>
            </a:r>
            <a:endParaRPr lang="en-US" sz="950" dirty="0"/>
          </a:p>
        </p:txBody>
      </p:sp>
      <p:sp>
        <p:nvSpPr>
          <p:cNvPr id="14" name="Shape 12"/>
          <p:cNvSpPr/>
          <p:nvPr/>
        </p:nvSpPr>
        <p:spPr>
          <a:xfrm>
            <a:off x="320040" y="1828800"/>
            <a:ext cx="4206240" cy="914400"/>
          </a:xfrm>
          <a:prstGeom prst="roundRect">
            <a:avLst>
              <a:gd name="adj" fmla="val 8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5" name="Shape 13"/>
          <p:cNvSpPr/>
          <p:nvPr/>
        </p:nvSpPr>
        <p:spPr>
          <a:xfrm>
            <a:off x="429768" y="1993392"/>
            <a:ext cx="502920" cy="502920"/>
          </a:xfrm>
          <a:prstGeom prst="ellipse">
            <a:avLst/>
          </a:prstGeom>
          <a:solidFill>
            <a:srgbClr val="F43F5E"/>
          </a:solidFill>
          <a:ln/>
        </p:spPr>
        <p:txBody>
          <a:bodyPr/>
          <a:lstStyle/>
          <a:p>
            <a:endParaRPr lang="en-NG"/>
          </a:p>
        </p:txBody>
      </p:sp>
      <p:sp>
        <p:nvSpPr>
          <p:cNvPr id="16" name="Text 14"/>
          <p:cNvSpPr/>
          <p:nvPr/>
        </p:nvSpPr>
        <p:spPr>
          <a:xfrm>
            <a:off x="429768" y="199339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rPr>
              <a:t>✗</a:t>
            </a:r>
            <a:endParaRPr lang="en-US" sz="1600" dirty="0"/>
          </a:p>
        </p:txBody>
      </p:sp>
      <p:sp>
        <p:nvSpPr>
          <p:cNvPr id="17" name="Text 15"/>
          <p:cNvSpPr/>
          <p:nvPr/>
        </p:nvSpPr>
        <p:spPr>
          <a:xfrm>
            <a:off x="1033272" y="1920240"/>
            <a:ext cx="3383280" cy="32004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Copy-paste across platforms</a:t>
            </a:r>
            <a:endParaRPr lang="en-US" sz="1100" dirty="0"/>
          </a:p>
        </p:txBody>
      </p:sp>
      <p:sp>
        <p:nvSpPr>
          <p:cNvPr id="18" name="Text 16"/>
          <p:cNvSpPr/>
          <p:nvPr/>
        </p:nvSpPr>
        <p:spPr>
          <a:xfrm>
            <a:off x="1033272" y="2249424"/>
            <a:ext cx="3383280" cy="411480"/>
          </a:xfrm>
          <a:prstGeom prst="rect">
            <a:avLst/>
          </a:prstGeom>
          <a:noFill/>
          <a:ln/>
        </p:spPr>
        <p:txBody>
          <a:bodyPr wrap="square" rtlCol="0" anchor="ctr"/>
          <a:lstStyle/>
          <a:p>
            <a:pPr marL="0" indent="0">
              <a:buNone/>
            </a:pPr>
            <a:r>
              <a:rPr lang="en-US" sz="950" dirty="0">
                <a:solidFill>
                  <a:srgbClr val="6B7280"/>
                </a:solidFill>
                <a:latin typeface="Calibri" pitchFamily="34" charset="0"/>
                <a:ea typeface="Calibri" pitchFamily="34" charset="-122"/>
                <a:cs typeface="Calibri" pitchFamily="34" charset="-120"/>
              </a:rPr>
              <a:t>Facebook ≠ Twitter ≠ Instagram. Always adapt and repurpose.</a:t>
            </a:r>
            <a:endParaRPr lang="en-US" sz="950" dirty="0"/>
          </a:p>
        </p:txBody>
      </p:sp>
      <p:sp>
        <p:nvSpPr>
          <p:cNvPr id="19" name="Shape 17"/>
          <p:cNvSpPr/>
          <p:nvPr/>
        </p:nvSpPr>
        <p:spPr>
          <a:xfrm>
            <a:off x="4754880" y="1828800"/>
            <a:ext cx="4206240" cy="914400"/>
          </a:xfrm>
          <a:prstGeom prst="roundRect">
            <a:avLst>
              <a:gd name="adj" fmla="val 8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0" name="Shape 18"/>
          <p:cNvSpPr/>
          <p:nvPr/>
        </p:nvSpPr>
        <p:spPr>
          <a:xfrm>
            <a:off x="4864608" y="1993392"/>
            <a:ext cx="502920" cy="502920"/>
          </a:xfrm>
          <a:prstGeom prst="ellipse">
            <a:avLst/>
          </a:prstGeom>
          <a:solidFill>
            <a:srgbClr val="F43F5E"/>
          </a:solidFill>
          <a:ln/>
        </p:spPr>
        <p:txBody>
          <a:bodyPr/>
          <a:lstStyle/>
          <a:p>
            <a:endParaRPr lang="en-NG"/>
          </a:p>
        </p:txBody>
      </p:sp>
      <p:sp>
        <p:nvSpPr>
          <p:cNvPr id="21" name="Text 19"/>
          <p:cNvSpPr/>
          <p:nvPr/>
        </p:nvSpPr>
        <p:spPr>
          <a:xfrm>
            <a:off x="4864608" y="199339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rPr>
              <a:t>✗</a:t>
            </a:r>
            <a:endParaRPr lang="en-US" sz="1600" dirty="0"/>
          </a:p>
        </p:txBody>
      </p:sp>
      <p:sp>
        <p:nvSpPr>
          <p:cNvPr id="22" name="Text 20"/>
          <p:cNvSpPr/>
          <p:nvPr/>
        </p:nvSpPr>
        <p:spPr>
          <a:xfrm>
            <a:off x="5468112" y="1920240"/>
            <a:ext cx="3383280" cy="32004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No line breaks</a:t>
            </a:r>
            <a:endParaRPr lang="en-US" sz="1100" dirty="0"/>
          </a:p>
        </p:txBody>
      </p:sp>
      <p:sp>
        <p:nvSpPr>
          <p:cNvPr id="23" name="Text 21"/>
          <p:cNvSpPr/>
          <p:nvPr/>
        </p:nvSpPr>
        <p:spPr>
          <a:xfrm>
            <a:off x="5468112" y="2249424"/>
            <a:ext cx="3383280" cy="411480"/>
          </a:xfrm>
          <a:prstGeom prst="rect">
            <a:avLst/>
          </a:prstGeom>
          <a:noFill/>
          <a:ln/>
        </p:spPr>
        <p:txBody>
          <a:bodyPr wrap="square" rtlCol="0" anchor="ctr"/>
          <a:lstStyle/>
          <a:p>
            <a:r>
              <a:rPr lang="en-US" sz="950" dirty="0">
                <a:solidFill>
                  <a:srgbClr val="6B7280"/>
                </a:solidFill>
                <a:latin typeface="Calibri" pitchFamily="34" charset="0"/>
                <a:ea typeface="Calibri" pitchFamily="34" charset="-122"/>
                <a:cs typeface="Calibri" pitchFamily="34" charset="-120"/>
              </a:rPr>
              <a:t>A wall of text sends readers scrolling. Break into paragraphs.</a:t>
            </a:r>
            <a:endParaRPr lang="en-US" sz="950" dirty="0"/>
          </a:p>
        </p:txBody>
      </p:sp>
      <p:sp>
        <p:nvSpPr>
          <p:cNvPr id="24" name="Shape 22"/>
          <p:cNvSpPr/>
          <p:nvPr/>
        </p:nvSpPr>
        <p:spPr>
          <a:xfrm>
            <a:off x="320040" y="2880360"/>
            <a:ext cx="4206240" cy="914400"/>
          </a:xfrm>
          <a:prstGeom prst="roundRect">
            <a:avLst>
              <a:gd name="adj" fmla="val 8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5" name="Shape 23"/>
          <p:cNvSpPr/>
          <p:nvPr/>
        </p:nvSpPr>
        <p:spPr>
          <a:xfrm>
            <a:off x="429768" y="3044952"/>
            <a:ext cx="502920" cy="502920"/>
          </a:xfrm>
          <a:prstGeom prst="ellipse">
            <a:avLst/>
          </a:prstGeom>
          <a:solidFill>
            <a:srgbClr val="F43F5E"/>
          </a:solidFill>
          <a:ln/>
        </p:spPr>
        <p:txBody>
          <a:bodyPr/>
          <a:lstStyle/>
          <a:p>
            <a:endParaRPr lang="en-NG"/>
          </a:p>
        </p:txBody>
      </p:sp>
      <p:sp>
        <p:nvSpPr>
          <p:cNvPr id="26" name="Text 24"/>
          <p:cNvSpPr/>
          <p:nvPr/>
        </p:nvSpPr>
        <p:spPr>
          <a:xfrm>
            <a:off x="429768" y="304495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rPr>
              <a:t>✗</a:t>
            </a:r>
            <a:endParaRPr lang="en-US" sz="1600" dirty="0"/>
          </a:p>
        </p:txBody>
      </p:sp>
      <p:sp>
        <p:nvSpPr>
          <p:cNvPr id="27" name="Text 25"/>
          <p:cNvSpPr/>
          <p:nvPr/>
        </p:nvSpPr>
        <p:spPr>
          <a:xfrm>
            <a:off x="1033272" y="2971800"/>
            <a:ext cx="3383280" cy="32004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Missing CTA</a:t>
            </a:r>
            <a:endParaRPr lang="en-US" sz="1100" dirty="0"/>
          </a:p>
        </p:txBody>
      </p:sp>
      <p:sp>
        <p:nvSpPr>
          <p:cNvPr id="28" name="Text 26"/>
          <p:cNvSpPr/>
          <p:nvPr/>
        </p:nvSpPr>
        <p:spPr>
          <a:xfrm>
            <a:off x="1033272" y="3300984"/>
            <a:ext cx="3383280" cy="411480"/>
          </a:xfrm>
          <a:prstGeom prst="rect">
            <a:avLst/>
          </a:prstGeom>
          <a:noFill/>
          <a:ln/>
        </p:spPr>
        <p:txBody>
          <a:bodyPr wrap="square" rtlCol="0" anchor="ctr"/>
          <a:lstStyle/>
          <a:p>
            <a:pPr marL="0" indent="0">
              <a:buNone/>
            </a:pPr>
            <a:r>
              <a:rPr lang="en-US" sz="950" dirty="0">
                <a:solidFill>
                  <a:srgbClr val="6B7280"/>
                </a:solidFill>
                <a:latin typeface="Calibri" pitchFamily="34" charset="0"/>
                <a:ea typeface="Calibri" pitchFamily="34" charset="-122"/>
                <a:cs typeface="Calibri" pitchFamily="34" charset="-120"/>
              </a:rPr>
              <a:t>Never assume people will act without direction. We know they are smart, but you must tell them what to do.</a:t>
            </a:r>
            <a:endParaRPr lang="en-US" sz="950" dirty="0"/>
          </a:p>
        </p:txBody>
      </p:sp>
      <p:sp>
        <p:nvSpPr>
          <p:cNvPr id="29" name="Shape 27"/>
          <p:cNvSpPr/>
          <p:nvPr/>
        </p:nvSpPr>
        <p:spPr>
          <a:xfrm>
            <a:off x="4754880" y="2880360"/>
            <a:ext cx="4206240" cy="914400"/>
          </a:xfrm>
          <a:prstGeom prst="roundRect">
            <a:avLst>
              <a:gd name="adj" fmla="val 8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0" name="Shape 28"/>
          <p:cNvSpPr/>
          <p:nvPr/>
        </p:nvSpPr>
        <p:spPr>
          <a:xfrm>
            <a:off x="4864608" y="3044952"/>
            <a:ext cx="502920" cy="502920"/>
          </a:xfrm>
          <a:prstGeom prst="ellipse">
            <a:avLst/>
          </a:prstGeom>
          <a:solidFill>
            <a:srgbClr val="F43F5E"/>
          </a:solidFill>
          <a:ln/>
        </p:spPr>
        <p:txBody>
          <a:bodyPr/>
          <a:lstStyle/>
          <a:p>
            <a:endParaRPr lang="en-NG"/>
          </a:p>
        </p:txBody>
      </p:sp>
      <p:sp>
        <p:nvSpPr>
          <p:cNvPr id="31" name="Text 29"/>
          <p:cNvSpPr/>
          <p:nvPr/>
        </p:nvSpPr>
        <p:spPr>
          <a:xfrm>
            <a:off x="4864608" y="304495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rPr>
              <a:t>✗</a:t>
            </a:r>
            <a:endParaRPr lang="en-US" sz="1600" dirty="0"/>
          </a:p>
        </p:txBody>
      </p:sp>
      <p:sp>
        <p:nvSpPr>
          <p:cNvPr id="32" name="Text 30"/>
          <p:cNvSpPr/>
          <p:nvPr/>
        </p:nvSpPr>
        <p:spPr>
          <a:xfrm>
            <a:off x="5468112" y="2971800"/>
            <a:ext cx="3383280" cy="32004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Too many hashtags</a:t>
            </a:r>
            <a:endParaRPr lang="en-US" sz="1100" dirty="0"/>
          </a:p>
        </p:txBody>
      </p:sp>
      <p:sp>
        <p:nvSpPr>
          <p:cNvPr id="33" name="Text 31"/>
          <p:cNvSpPr/>
          <p:nvPr/>
        </p:nvSpPr>
        <p:spPr>
          <a:xfrm>
            <a:off x="5468112" y="3300984"/>
            <a:ext cx="3383280" cy="411480"/>
          </a:xfrm>
          <a:prstGeom prst="rect">
            <a:avLst/>
          </a:prstGeom>
          <a:noFill/>
          <a:ln/>
        </p:spPr>
        <p:txBody>
          <a:bodyPr wrap="square" rtlCol="0" anchor="ctr"/>
          <a:lstStyle/>
          <a:p>
            <a:pPr marL="0" indent="0">
              <a:buNone/>
            </a:pPr>
            <a:r>
              <a:rPr lang="en-US" sz="950" dirty="0">
                <a:solidFill>
                  <a:srgbClr val="6B7280"/>
                </a:solidFill>
                <a:latin typeface="Calibri" pitchFamily="34" charset="0"/>
                <a:ea typeface="Calibri" pitchFamily="34" charset="-122"/>
                <a:cs typeface="Calibri" pitchFamily="34" charset="-120"/>
              </a:rPr>
              <a:t>Looks spammy. Affects credibility and reach.</a:t>
            </a:r>
            <a:endParaRPr lang="en-US" sz="950" dirty="0"/>
          </a:p>
        </p:txBody>
      </p:sp>
      <p:sp>
        <p:nvSpPr>
          <p:cNvPr id="34" name="Shape 32"/>
          <p:cNvSpPr/>
          <p:nvPr/>
        </p:nvSpPr>
        <p:spPr>
          <a:xfrm>
            <a:off x="320040" y="3931920"/>
            <a:ext cx="4206240" cy="914400"/>
          </a:xfrm>
          <a:prstGeom prst="roundRect">
            <a:avLst>
              <a:gd name="adj" fmla="val 8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5" name="Shape 33"/>
          <p:cNvSpPr/>
          <p:nvPr/>
        </p:nvSpPr>
        <p:spPr>
          <a:xfrm>
            <a:off x="429768" y="4096512"/>
            <a:ext cx="502920" cy="502920"/>
          </a:xfrm>
          <a:prstGeom prst="ellipse">
            <a:avLst/>
          </a:prstGeom>
          <a:solidFill>
            <a:srgbClr val="F43F5E"/>
          </a:solidFill>
          <a:ln/>
        </p:spPr>
        <p:txBody>
          <a:bodyPr/>
          <a:lstStyle/>
          <a:p>
            <a:endParaRPr lang="en-NG"/>
          </a:p>
        </p:txBody>
      </p:sp>
      <p:sp>
        <p:nvSpPr>
          <p:cNvPr id="36" name="Text 34"/>
          <p:cNvSpPr/>
          <p:nvPr/>
        </p:nvSpPr>
        <p:spPr>
          <a:xfrm>
            <a:off x="429768" y="409651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rPr>
              <a:t>✗</a:t>
            </a:r>
            <a:endParaRPr lang="en-US" sz="1600" dirty="0"/>
          </a:p>
        </p:txBody>
      </p:sp>
      <p:sp>
        <p:nvSpPr>
          <p:cNvPr id="37" name="Text 35"/>
          <p:cNvSpPr/>
          <p:nvPr/>
        </p:nvSpPr>
        <p:spPr>
          <a:xfrm>
            <a:off x="1033272" y="4023360"/>
            <a:ext cx="3383280" cy="32004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No proofreading</a:t>
            </a:r>
            <a:endParaRPr lang="en-US" sz="1100" dirty="0"/>
          </a:p>
        </p:txBody>
      </p:sp>
      <p:sp>
        <p:nvSpPr>
          <p:cNvPr id="38" name="Text 36"/>
          <p:cNvSpPr/>
          <p:nvPr/>
        </p:nvSpPr>
        <p:spPr>
          <a:xfrm>
            <a:off x="1033272" y="4352544"/>
            <a:ext cx="3383280" cy="411480"/>
          </a:xfrm>
          <a:prstGeom prst="rect">
            <a:avLst/>
          </a:prstGeom>
          <a:noFill/>
          <a:ln/>
        </p:spPr>
        <p:txBody>
          <a:bodyPr wrap="square" rtlCol="0" anchor="ctr"/>
          <a:lstStyle/>
          <a:p>
            <a:pPr marL="0" indent="0">
              <a:buNone/>
            </a:pPr>
            <a:r>
              <a:rPr lang="en-US" sz="950" dirty="0">
                <a:solidFill>
                  <a:srgbClr val="6B7280"/>
                </a:solidFill>
                <a:latin typeface="Calibri" pitchFamily="34" charset="0"/>
                <a:ea typeface="Calibri" pitchFamily="34" charset="-122"/>
                <a:cs typeface="Calibri" pitchFamily="34" charset="-120"/>
              </a:rPr>
              <a:t>Typos and wrong facts damage your organisation's credibility.</a:t>
            </a:r>
            <a:endParaRPr lang="en-US" sz="950" dirty="0"/>
          </a:p>
        </p:txBody>
      </p:sp>
      <p:sp>
        <p:nvSpPr>
          <p:cNvPr id="39" name="Shape 37"/>
          <p:cNvSpPr/>
          <p:nvPr/>
        </p:nvSpPr>
        <p:spPr>
          <a:xfrm>
            <a:off x="4754880" y="3931920"/>
            <a:ext cx="4206240" cy="914400"/>
          </a:xfrm>
          <a:prstGeom prst="roundRect">
            <a:avLst>
              <a:gd name="adj" fmla="val 8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40" name="Shape 38"/>
          <p:cNvSpPr/>
          <p:nvPr/>
        </p:nvSpPr>
        <p:spPr>
          <a:xfrm>
            <a:off x="4864608" y="4096512"/>
            <a:ext cx="502920" cy="502920"/>
          </a:xfrm>
          <a:prstGeom prst="ellipse">
            <a:avLst/>
          </a:prstGeom>
          <a:solidFill>
            <a:srgbClr val="F43F5E"/>
          </a:solidFill>
          <a:ln/>
        </p:spPr>
        <p:txBody>
          <a:bodyPr/>
          <a:lstStyle/>
          <a:p>
            <a:endParaRPr lang="en-NG"/>
          </a:p>
        </p:txBody>
      </p:sp>
      <p:sp>
        <p:nvSpPr>
          <p:cNvPr id="41" name="Text 39"/>
          <p:cNvSpPr/>
          <p:nvPr/>
        </p:nvSpPr>
        <p:spPr>
          <a:xfrm>
            <a:off x="4864608" y="4096512"/>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rPr>
              <a:t>✗</a:t>
            </a:r>
            <a:endParaRPr lang="en-US" sz="1600" dirty="0"/>
          </a:p>
        </p:txBody>
      </p:sp>
      <p:sp>
        <p:nvSpPr>
          <p:cNvPr id="42" name="Text 40"/>
          <p:cNvSpPr/>
          <p:nvPr/>
        </p:nvSpPr>
        <p:spPr>
          <a:xfrm>
            <a:off x="5468112" y="4023360"/>
            <a:ext cx="3383280" cy="32004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Ignoring local languages</a:t>
            </a:r>
            <a:endParaRPr lang="en-US" sz="1100" dirty="0"/>
          </a:p>
        </p:txBody>
      </p:sp>
      <p:sp>
        <p:nvSpPr>
          <p:cNvPr id="43" name="Text 41"/>
          <p:cNvSpPr/>
          <p:nvPr/>
        </p:nvSpPr>
        <p:spPr>
          <a:xfrm>
            <a:off x="5468112" y="4352544"/>
            <a:ext cx="3383280" cy="411480"/>
          </a:xfrm>
          <a:prstGeom prst="rect">
            <a:avLst/>
          </a:prstGeom>
          <a:noFill/>
          <a:ln/>
        </p:spPr>
        <p:txBody>
          <a:bodyPr wrap="square" rtlCol="0" anchor="ctr"/>
          <a:lstStyle/>
          <a:p>
            <a:pPr marL="0" indent="0">
              <a:buNone/>
            </a:pPr>
            <a:r>
              <a:rPr lang="en-US" sz="950" dirty="0">
                <a:solidFill>
                  <a:srgbClr val="6B7280"/>
                </a:solidFill>
                <a:latin typeface="Calibri" pitchFamily="34" charset="0"/>
                <a:ea typeface="Calibri" pitchFamily="34" charset="-122"/>
                <a:cs typeface="Calibri" pitchFamily="34" charset="-120"/>
              </a:rPr>
              <a:t>A caption in Pidgin, Hausa, or Yoruba can double your reach depending on your audience. Not every time English </a:t>
            </a:r>
            <a:r>
              <a:rPr lang="en-US" sz="950" dirty="0" err="1">
                <a:solidFill>
                  <a:srgbClr val="6B7280"/>
                </a:solidFill>
                <a:latin typeface="Calibri" pitchFamily="34" charset="0"/>
                <a:ea typeface="Calibri" pitchFamily="34" charset="-122"/>
                <a:cs typeface="Calibri" pitchFamily="34" charset="-120"/>
              </a:rPr>
              <a:t>English</a:t>
            </a:r>
            <a:r>
              <a:rPr lang="en-US" sz="950" dirty="0">
                <a:solidFill>
                  <a:srgbClr val="6B7280"/>
                </a:solidFill>
                <a:latin typeface="Calibri" pitchFamily="34" charset="0"/>
                <a:ea typeface="Calibri" pitchFamily="34" charset="-122"/>
                <a:cs typeface="Calibri" pitchFamily="34" charset="-120"/>
              </a:rPr>
              <a:t>.</a:t>
            </a:r>
            <a:endParaRPr lang="en-US" sz="9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2">
    <p:bg>
      <p:bgPr>
        <a:solidFill>
          <a:srgbClr val="6B21A8"/>
        </a:solidFill>
        <a:effectLst/>
      </p:bgPr>
    </p:bg>
    <p:spTree>
      <p:nvGrpSpPr>
        <p:cNvPr id="1" name=""/>
        <p:cNvGrpSpPr/>
        <p:nvPr/>
      </p:nvGrpSpPr>
      <p:grpSpPr>
        <a:xfrm>
          <a:off x="0" y="0"/>
          <a:ext cx="0" cy="0"/>
          <a:chOff x="0" y="0"/>
          <a:chExt cx="0" cy="0"/>
        </a:xfrm>
      </p:grpSpPr>
      <p:sp>
        <p:nvSpPr>
          <p:cNvPr id="2" name="Shape 0"/>
          <p:cNvSpPr/>
          <p:nvPr/>
        </p:nvSpPr>
        <p:spPr>
          <a:xfrm>
            <a:off x="6400800" y="-457200"/>
            <a:ext cx="3657600" cy="3657600"/>
          </a:xfrm>
          <a:prstGeom prst="ellipse">
            <a:avLst/>
          </a:prstGeom>
          <a:solidFill>
            <a:srgbClr val="7C3AED">
              <a:alpha val="35000"/>
            </a:srgbClr>
          </a:solidFill>
          <a:ln/>
        </p:spPr>
        <p:txBody>
          <a:bodyPr/>
          <a:lstStyle/>
          <a:p>
            <a:endParaRPr lang="en-NG"/>
          </a:p>
        </p:txBody>
      </p:sp>
      <p:sp>
        <p:nvSpPr>
          <p:cNvPr id="3" name="Text 1"/>
          <p:cNvSpPr/>
          <p:nvPr/>
        </p:nvSpPr>
        <p:spPr>
          <a:xfrm>
            <a:off x="457200" y="457200"/>
            <a:ext cx="8229600" cy="411480"/>
          </a:xfrm>
          <a:prstGeom prst="rect">
            <a:avLst/>
          </a:prstGeom>
          <a:noFill/>
          <a:ln/>
        </p:spPr>
        <p:txBody>
          <a:bodyPr wrap="square" rtlCol="0" anchor="ctr"/>
          <a:lstStyle/>
          <a:p>
            <a:pPr marL="0" indent="0" algn="ctr">
              <a:buNone/>
            </a:pPr>
            <a:r>
              <a:rPr lang="en-US" sz="1200" b="1" kern="0" spc="400" dirty="0">
                <a:solidFill>
                  <a:srgbClr val="C4B5FD"/>
                </a:solidFill>
                <a:latin typeface="Calibri" pitchFamily="34" charset="0"/>
                <a:ea typeface="Calibri" pitchFamily="34" charset="-122"/>
                <a:cs typeface="Calibri" pitchFamily="34" charset="-120"/>
              </a:rPr>
              <a:t>Assignment</a:t>
            </a:r>
            <a:endParaRPr lang="en-US" sz="1200" dirty="0"/>
          </a:p>
        </p:txBody>
      </p:sp>
      <p:sp>
        <p:nvSpPr>
          <p:cNvPr id="4" name="Text 2"/>
          <p:cNvSpPr/>
          <p:nvPr/>
        </p:nvSpPr>
        <p:spPr>
          <a:xfrm>
            <a:off x="457200" y="914400"/>
            <a:ext cx="8229600" cy="685800"/>
          </a:xfrm>
          <a:prstGeom prst="rect">
            <a:avLst/>
          </a:prstGeom>
          <a:noFill/>
          <a:ln/>
        </p:spPr>
        <p:txBody>
          <a:bodyPr wrap="square" rtlCol="0" anchor="ctr"/>
          <a:lstStyle/>
          <a:p>
            <a:pPr marL="0" indent="0" algn="ctr">
              <a:buNone/>
            </a:pPr>
            <a:r>
              <a:rPr lang="en-US" sz="3000" b="1" dirty="0">
                <a:solidFill>
                  <a:srgbClr val="FFFFFF"/>
                </a:solidFill>
                <a:latin typeface="Cambria" pitchFamily="34" charset="0"/>
                <a:ea typeface="Cambria" pitchFamily="34" charset="-122"/>
                <a:cs typeface="Cambria" pitchFamily="34" charset="-120"/>
              </a:rPr>
              <a:t>Write a Caption — 3 Minutes!</a:t>
            </a:r>
            <a:endParaRPr lang="en-US" sz="3000" dirty="0"/>
          </a:p>
        </p:txBody>
      </p:sp>
      <p:sp>
        <p:nvSpPr>
          <p:cNvPr id="5" name="Shape 3"/>
          <p:cNvSpPr/>
          <p:nvPr/>
        </p:nvSpPr>
        <p:spPr>
          <a:xfrm>
            <a:off x="640080" y="1737360"/>
            <a:ext cx="7863840" cy="2286000"/>
          </a:xfrm>
          <a:prstGeom prst="roundRect">
            <a:avLst>
              <a:gd name="adj" fmla="val 4800"/>
            </a:avLst>
          </a:prstGeom>
          <a:solidFill>
            <a:srgbClr val="FFFFFF">
              <a:alpha val="88000"/>
            </a:srgbClr>
          </a:solidFill>
          <a:ln w="12700">
            <a:solidFill>
              <a:srgbClr val="C4B5FD"/>
            </a:solidFill>
            <a:prstDash val="solid"/>
          </a:ln>
        </p:spPr>
        <p:txBody>
          <a:bodyPr/>
          <a:lstStyle/>
          <a:p>
            <a:endParaRPr lang="en-NG"/>
          </a:p>
        </p:txBody>
      </p:sp>
      <p:sp>
        <p:nvSpPr>
          <p:cNvPr id="6" name="Text 4"/>
          <p:cNvSpPr/>
          <p:nvPr/>
        </p:nvSpPr>
        <p:spPr>
          <a:xfrm>
            <a:off x="914400" y="1874520"/>
            <a:ext cx="7315200" cy="2057400"/>
          </a:xfrm>
          <a:prstGeom prst="rect">
            <a:avLst/>
          </a:prstGeom>
          <a:noFill/>
          <a:ln/>
        </p:spPr>
        <p:txBody>
          <a:bodyPr wrap="square" rtlCol="0" anchor="ctr"/>
          <a:lstStyle/>
          <a:p>
            <a:pPr marL="0" indent="0">
              <a:buNone/>
            </a:pPr>
            <a:r>
              <a:rPr lang="en-US" sz="1400" b="1" dirty="0">
                <a:solidFill>
                  <a:srgbClr val="F59E0B"/>
                </a:solidFill>
              </a:rPr>
              <a:t>THE SCENARIO:
</a:t>
            </a:r>
            <a:r>
              <a:rPr lang="en-US" sz="1300" dirty="0"/>
              <a:t>A 16-year-old girl in your community has just been supported by the RWVL Project to return to school after a period of gender-based violence. You have a photo of her smiling confidently on her first day back at school.</a:t>
            </a:r>
            <a:r>
              <a:rPr lang="en-US" sz="1300" dirty="0">
                <a:solidFill>
                  <a:srgbClr val="FFFFFF"/>
                </a:solidFill>
              </a:rPr>
              <a:t>
</a:t>
            </a:r>
            <a:r>
              <a:rPr lang="en-US" sz="1200" i="1" dirty="0">
                <a:solidFill>
                  <a:srgbClr val="7030A0"/>
                </a:solidFill>
              </a:rPr>
              <a:t>Write a caption for Instagram using the hook → body → value → CTA structure.</a:t>
            </a:r>
            <a:endParaRPr lang="en-US" sz="1400" dirty="0">
              <a:solidFill>
                <a:srgbClr val="7030A0"/>
              </a:solidFill>
            </a:endParaRPr>
          </a:p>
          <a:p>
            <a:pPr marL="0" indent="0">
              <a:buNone/>
            </a:pPr>
            <a:r>
              <a:rPr lang="en-US" sz="1200" i="1" dirty="0">
                <a:solidFill>
                  <a:srgbClr val="7030A0"/>
                </a:solidFill>
              </a:rPr>
              <a:t>Use at least 2 RWVL hashtags.</a:t>
            </a:r>
            <a:endParaRPr lang="en-US" sz="1400" dirty="0">
              <a:solidFill>
                <a:srgbClr val="7030A0"/>
              </a:solidFill>
            </a:endParaRPr>
          </a:p>
        </p:txBody>
      </p:sp>
      <p:sp>
        <p:nvSpPr>
          <p:cNvPr id="7" name="Text 5"/>
          <p:cNvSpPr/>
          <p:nvPr/>
        </p:nvSpPr>
        <p:spPr>
          <a:xfrm>
            <a:off x="457200" y="4251960"/>
            <a:ext cx="8229600" cy="457200"/>
          </a:xfrm>
          <a:prstGeom prst="rect">
            <a:avLst/>
          </a:prstGeom>
          <a:noFill/>
          <a:ln/>
        </p:spPr>
        <p:txBody>
          <a:bodyPr wrap="square" rtlCol="0" anchor="ctr"/>
          <a:lstStyle/>
          <a:p>
            <a:pPr marL="0" indent="0" algn="ctr">
              <a:buNone/>
            </a:pP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3">
    <p:bg>
      <p:bgPr>
        <a:solidFill>
          <a:srgbClr val="1E1B4B"/>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0D9488"/>
          </a:solidFill>
          <a:ln/>
        </p:spPr>
        <p:txBody>
          <a:bodyPr/>
          <a:lstStyle/>
          <a:p>
            <a:endParaRPr lang="en-NG"/>
          </a:p>
        </p:txBody>
      </p:sp>
      <p:pic>
        <p:nvPicPr>
          <p:cNvPr id="3" name="Image 0" descr="preencoded.png"/>
          <p:cNvPicPr>
            <a:picLocks noChangeAspect="1"/>
          </p:cNvPicPr>
          <p:nvPr/>
        </p:nvPicPr>
        <p:blipFill>
          <a:blip r:embed="rId3"/>
          <a:stretch>
            <a:fillRect/>
          </a:stretch>
        </p:blipFill>
        <p:spPr>
          <a:xfrm>
            <a:off x="777240" y="1097280"/>
            <a:ext cx="1463040" cy="1463040"/>
          </a:xfrm>
          <a:prstGeom prst="rect">
            <a:avLst/>
          </a:prstGeom>
        </p:spPr>
      </p:pic>
      <p:sp>
        <p:nvSpPr>
          <p:cNvPr id="4" name="Text 1"/>
          <p:cNvSpPr/>
          <p:nvPr/>
        </p:nvSpPr>
        <p:spPr>
          <a:xfrm>
            <a:off x="3657600" y="1097280"/>
            <a:ext cx="5029200" cy="457200"/>
          </a:xfrm>
          <a:prstGeom prst="rect">
            <a:avLst/>
          </a:prstGeom>
          <a:noFill/>
          <a:ln/>
        </p:spPr>
        <p:txBody>
          <a:bodyPr wrap="square" rtlCol="0" anchor="ctr"/>
          <a:lstStyle/>
          <a:p>
            <a:pPr marL="0" indent="0">
              <a:buNone/>
            </a:pPr>
            <a:r>
              <a:rPr lang="en-US" sz="1300" b="1" kern="0" spc="400" dirty="0">
                <a:solidFill>
                  <a:srgbClr val="00D4BF"/>
                </a:solidFill>
                <a:latin typeface="Calibri" pitchFamily="34" charset="0"/>
                <a:ea typeface="Calibri" pitchFamily="34" charset="-122"/>
                <a:cs typeface="Calibri" pitchFamily="34" charset="-120"/>
              </a:rPr>
              <a:t>MODULE 03</a:t>
            </a:r>
            <a:endParaRPr lang="en-US" sz="1300" dirty="0"/>
          </a:p>
        </p:txBody>
      </p:sp>
      <p:sp>
        <p:nvSpPr>
          <p:cNvPr id="5" name="Text 2"/>
          <p:cNvSpPr/>
          <p:nvPr/>
        </p:nvSpPr>
        <p:spPr>
          <a:xfrm>
            <a:off x="3657600" y="1645920"/>
            <a:ext cx="5029200" cy="2011680"/>
          </a:xfrm>
          <a:prstGeom prst="rect">
            <a:avLst/>
          </a:prstGeom>
          <a:noFill/>
          <a:ln/>
        </p:spPr>
        <p:txBody>
          <a:bodyPr wrap="square" rtlCol="0" anchor="ctr"/>
          <a:lstStyle/>
          <a:p>
            <a:pPr marL="0" indent="0">
              <a:buNone/>
            </a:pPr>
            <a:r>
              <a:rPr lang="en-US" sz="3400" b="1" dirty="0">
                <a:solidFill>
                  <a:srgbClr val="FFFFFF"/>
                </a:solidFill>
                <a:latin typeface="Cambria" pitchFamily="34" charset="0"/>
                <a:ea typeface="Cambria" pitchFamily="34" charset="-122"/>
                <a:cs typeface="Cambria" pitchFamily="34" charset="-120"/>
              </a:rPr>
              <a:t>Understanding</a:t>
            </a:r>
            <a:endParaRPr lang="en-US" sz="3400" dirty="0"/>
          </a:p>
          <a:p>
            <a:pPr marL="0" indent="0">
              <a:buNone/>
            </a:pPr>
            <a:r>
              <a:rPr lang="en-US" sz="3400" b="1" dirty="0">
                <a:solidFill>
                  <a:srgbClr val="FFFFFF"/>
                </a:solidFill>
                <a:latin typeface="Cambria" pitchFamily="34" charset="0"/>
                <a:ea typeface="Cambria" pitchFamily="34" charset="-122"/>
                <a:cs typeface="Cambria" pitchFamily="34" charset="-120"/>
              </a:rPr>
              <a:t>Social Media</a:t>
            </a:r>
            <a:endParaRPr lang="en-US" sz="3400" dirty="0"/>
          </a:p>
          <a:p>
            <a:pPr marL="0" indent="0">
              <a:buNone/>
            </a:pPr>
            <a:r>
              <a:rPr lang="en-US" sz="3400" b="1" dirty="0">
                <a:solidFill>
                  <a:srgbClr val="FFFFFF"/>
                </a:solidFill>
                <a:latin typeface="Cambria" pitchFamily="34" charset="0"/>
                <a:ea typeface="Cambria" pitchFamily="34" charset="-122"/>
                <a:cs typeface="Cambria" pitchFamily="34" charset="-120"/>
              </a:rPr>
              <a:t>Platforms</a:t>
            </a:r>
            <a:endParaRPr lang="en-US" sz="3400" dirty="0"/>
          </a:p>
        </p:txBody>
      </p:sp>
      <p:sp>
        <p:nvSpPr>
          <p:cNvPr id="6" name="Text 3"/>
          <p:cNvSpPr/>
          <p:nvPr/>
        </p:nvSpPr>
        <p:spPr>
          <a:xfrm>
            <a:off x="3657600" y="3794760"/>
            <a:ext cx="5029200" cy="685800"/>
          </a:xfrm>
          <a:prstGeom prst="rect">
            <a:avLst/>
          </a:prstGeom>
          <a:noFill/>
          <a:ln/>
        </p:spPr>
        <p:txBody>
          <a:bodyPr wrap="square" rtlCol="0" anchor="ctr"/>
          <a:lstStyle/>
          <a:p>
            <a:pPr marL="0" indent="0">
              <a:buNone/>
            </a:pPr>
            <a:r>
              <a:rPr lang="en-US" sz="1300" i="1" dirty="0">
                <a:solidFill>
                  <a:srgbClr val="7FFFD4"/>
                </a:solidFill>
                <a:latin typeface="Calibri" pitchFamily="34" charset="0"/>
                <a:ea typeface="Calibri" pitchFamily="34" charset="-122"/>
                <a:cs typeface="Calibri" pitchFamily="34" charset="-120"/>
              </a:rPr>
              <a:t>… and the fact that not all platforms are the same. </a:t>
            </a:r>
            <a:endParaRPr lang="en-US" sz="13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4">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D9488"/>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Platform Overview — Know Your Space</a:t>
            </a:r>
            <a:endParaRPr lang="en-US" sz="2200" dirty="0"/>
          </a:p>
        </p:txBody>
      </p:sp>
      <p:sp>
        <p:nvSpPr>
          <p:cNvPr id="4" name="Shape 2"/>
          <p:cNvSpPr/>
          <p:nvPr/>
        </p:nvSpPr>
        <p:spPr>
          <a:xfrm>
            <a:off x="274320" y="77724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5" name="Shape 3"/>
          <p:cNvSpPr/>
          <p:nvPr/>
        </p:nvSpPr>
        <p:spPr>
          <a:xfrm>
            <a:off x="274320" y="777240"/>
            <a:ext cx="2788920" cy="411480"/>
          </a:xfrm>
          <a:prstGeom prst="roundRect">
            <a:avLst>
              <a:gd name="adj" fmla="val 22222"/>
            </a:avLst>
          </a:prstGeom>
          <a:solidFill>
            <a:srgbClr val="1877F2"/>
          </a:solidFill>
          <a:ln/>
        </p:spPr>
        <p:txBody>
          <a:bodyPr/>
          <a:lstStyle/>
          <a:p>
            <a:endParaRPr lang="en-NG"/>
          </a:p>
        </p:txBody>
      </p:sp>
      <p:sp>
        <p:nvSpPr>
          <p:cNvPr id="6" name="Text 4"/>
          <p:cNvSpPr/>
          <p:nvPr/>
        </p:nvSpPr>
        <p:spPr>
          <a:xfrm>
            <a:off x="274320" y="77724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Facebook</a:t>
            </a:r>
            <a:endParaRPr lang="en-US" sz="1300" dirty="0"/>
          </a:p>
        </p:txBody>
      </p:sp>
      <p:sp>
        <p:nvSpPr>
          <p:cNvPr id="7" name="Text 5"/>
          <p:cNvSpPr/>
          <p:nvPr/>
        </p:nvSpPr>
        <p:spPr>
          <a:xfrm>
            <a:off x="365760" y="1234440"/>
            <a:ext cx="2606040" cy="27432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Audience: 25–65 years (Young people, middle-aged and older persons)</a:t>
            </a:r>
            <a:endParaRPr lang="en-US" sz="850" dirty="0"/>
          </a:p>
        </p:txBody>
      </p:sp>
      <p:sp>
        <p:nvSpPr>
          <p:cNvPr id="8" name="Text 6"/>
          <p:cNvSpPr/>
          <p:nvPr/>
        </p:nvSpPr>
        <p:spPr>
          <a:xfrm>
            <a:off x="365760" y="1527048"/>
            <a:ext cx="2606040" cy="438912"/>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Best for: Community building and conversations, long-form content (Videos &amp; Text).</a:t>
            </a:r>
            <a:endParaRPr lang="en-US" sz="850" dirty="0"/>
          </a:p>
        </p:txBody>
      </p:sp>
      <p:sp>
        <p:nvSpPr>
          <p:cNvPr id="9" name="Text 7"/>
          <p:cNvSpPr/>
          <p:nvPr/>
        </p:nvSpPr>
        <p:spPr>
          <a:xfrm>
            <a:off x="365760" y="1984248"/>
            <a:ext cx="2606040" cy="256032"/>
          </a:xfrm>
          <a:prstGeom prst="rect">
            <a:avLst/>
          </a:prstGeom>
          <a:noFill/>
          <a:ln/>
        </p:spPr>
        <p:txBody>
          <a:bodyPr wrap="square" rtlCol="0" anchor="ctr"/>
          <a:lstStyle/>
          <a:p>
            <a:pPr marL="0" indent="0">
              <a:buNone/>
            </a:pPr>
            <a:endParaRPr lang="en-US" sz="800" dirty="0"/>
          </a:p>
        </p:txBody>
      </p:sp>
      <p:sp>
        <p:nvSpPr>
          <p:cNvPr id="10" name="Shape 8"/>
          <p:cNvSpPr/>
          <p:nvPr/>
        </p:nvSpPr>
        <p:spPr>
          <a:xfrm>
            <a:off x="347472" y="2240280"/>
            <a:ext cx="2633472" cy="457200"/>
          </a:xfrm>
          <a:prstGeom prst="roundRect">
            <a:avLst>
              <a:gd name="adj" fmla="val 10000"/>
            </a:avLst>
          </a:prstGeom>
          <a:solidFill>
            <a:srgbClr val="1877F2">
              <a:alpha val="10000"/>
            </a:srgbClr>
          </a:solidFill>
          <a:ln/>
        </p:spPr>
        <p:txBody>
          <a:bodyPr/>
          <a:lstStyle/>
          <a:p>
            <a:endParaRPr lang="en-NG"/>
          </a:p>
        </p:txBody>
      </p:sp>
      <p:sp>
        <p:nvSpPr>
          <p:cNvPr id="11" name="Text 9"/>
          <p:cNvSpPr/>
          <p:nvPr/>
        </p:nvSpPr>
        <p:spPr>
          <a:xfrm>
            <a:off x="384048" y="2258568"/>
            <a:ext cx="2560320" cy="402336"/>
          </a:xfrm>
          <a:prstGeom prst="rect">
            <a:avLst/>
          </a:prstGeom>
          <a:noFill/>
          <a:ln/>
        </p:spPr>
        <p:txBody>
          <a:bodyPr wrap="square" rtlCol="0" anchor="ctr"/>
          <a:lstStyle/>
          <a:p>
            <a:pPr marL="0" indent="0">
              <a:buNone/>
            </a:pPr>
            <a:r>
              <a:rPr lang="en-US" sz="780" i="1" dirty="0">
                <a:solidFill>
                  <a:srgbClr val="1E1B4B"/>
                </a:solidFill>
                <a:latin typeface="Calibri" pitchFamily="34" charset="0"/>
                <a:ea typeface="Calibri" pitchFamily="34" charset="-122"/>
                <a:cs typeface="Calibri" pitchFamily="34" charset="-120"/>
              </a:rPr>
              <a:t>💡 Groups &amp; Events are powerful. The algorithm favours conversations.</a:t>
            </a:r>
            <a:endParaRPr lang="en-US" sz="780" dirty="0"/>
          </a:p>
        </p:txBody>
      </p:sp>
      <p:sp>
        <p:nvSpPr>
          <p:cNvPr id="12" name="Shape 10"/>
          <p:cNvSpPr/>
          <p:nvPr/>
        </p:nvSpPr>
        <p:spPr>
          <a:xfrm>
            <a:off x="3218688" y="77724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3" name="Shape 11"/>
          <p:cNvSpPr/>
          <p:nvPr/>
        </p:nvSpPr>
        <p:spPr>
          <a:xfrm>
            <a:off x="3218688" y="777240"/>
            <a:ext cx="2788920" cy="411480"/>
          </a:xfrm>
          <a:prstGeom prst="roundRect">
            <a:avLst>
              <a:gd name="adj" fmla="val 22222"/>
            </a:avLst>
          </a:prstGeom>
          <a:solidFill>
            <a:srgbClr val="7C3AED"/>
          </a:solidFill>
          <a:ln/>
        </p:spPr>
        <p:txBody>
          <a:bodyPr/>
          <a:lstStyle/>
          <a:p>
            <a:endParaRPr lang="en-NG"/>
          </a:p>
        </p:txBody>
      </p:sp>
      <p:sp>
        <p:nvSpPr>
          <p:cNvPr id="14" name="Text 12"/>
          <p:cNvSpPr/>
          <p:nvPr/>
        </p:nvSpPr>
        <p:spPr>
          <a:xfrm>
            <a:off x="3218688" y="77724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Instagram</a:t>
            </a:r>
            <a:endParaRPr lang="en-US" sz="1300" dirty="0"/>
          </a:p>
        </p:txBody>
      </p:sp>
      <p:sp>
        <p:nvSpPr>
          <p:cNvPr id="15" name="Text 13"/>
          <p:cNvSpPr/>
          <p:nvPr/>
        </p:nvSpPr>
        <p:spPr>
          <a:xfrm>
            <a:off x="3310128" y="1234440"/>
            <a:ext cx="2606040" cy="274320"/>
          </a:xfrm>
          <a:prstGeom prst="rect">
            <a:avLst/>
          </a:prstGeom>
          <a:noFill/>
          <a:ln/>
        </p:spPr>
        <p:txBody>
          <a:bodyPr wrap="square" rtlCol="0" anchor="ctr"/>
          <a:lstStyle/>
          <a:p>
            <a:r>
              <a:rPr lang="en-US" sz="850" b="1" dirty="0">
                <a:solidFill>
                  <a:srgbClr val="6B7280"/>
                </a:solidFill>
                <a:latin typeface="Calibri" pitchFamily="34" charset="0"/>
                <a:ea typeface="Calibri" pitchFamily="34" charset="-122"/>
                <a:cs typeface="Calibri" pitchFamily="34" charset="-120"/>
              </a:rPr>
              <a:t>Audience: 18–35 years </a:t>
            </a:r>
            <a:r>
              <a:rPr lang="en-US" sz="850" dirty="0">
                <a:solidFill>
                  <a:srgbClr val="1E1B4B"/>
                </a:solidFill>
                <a:latin typeface="Calibri" pitchFamily="34" charset="0"/>
                <a:ea typeface="Calibri" pitchFamily="34" charset="-122"/>
                <a:cs typeface="Calibri" pitchFamily="34" charset="-120"/>
              </a:rPr>
              <a:t>(Gen Zs and Millennials)</a:t>
            </a:r>
            <a:endParaRPr lang="en-US" sz="850" dirty="0"/>
          </a:p>
        </p:txBody>
      </p:sp>
      <p:sp>
        <p:nvSpPr>
          <p:cNvPr id="16" name="Text 14"/>
          <p:cNvSpPr/>
          <p:nvPr/>
        </p:nvSpPr>
        <p:spPr>
          <a:xfrm>
            <a:off x="3310128" y="1527048"/>
            <a:ext cx="2697480" cy="685800"/>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Best for: Visual storytelling (videos, Graphics, carousels, and pictures), campaigns, reaching young people.</a:t>
            </a:r>
            <a:br>
              <a:rPr lang="en-US" sz="850" dirty="0">
                <a:solidFill>
                  <a:srgbClr val="1E1B4B"/>
                </a:solidFill>
                <a:latin typeface="Calibri" pitchFamily="34" charset="0"/>
                <a:ea typeface="Calibri" pitchFamily="34" charset="-122"/>
                <a:cs typeface="Calibri" pitchFamily="34" charset="-120"/>
              </a:rPr>
            </a:br>
            <a:br>
              <a:rPr lang="en-US" sz="850" dirty="0">
                <a:solidFill>
                  <a:srgbClr val="1E1B4B"/>
                </a:solidFill>
                <a:latin typeface="Calibri" pitchFamily="34" charset="0"/>
                <a:ea typeface="Calibri" pitchFamily="34" charset="-122"/>
                <a:cs typeface="Calibri" pitchFamily="34" charset="-120"/>
              </a:rPr>
            </a:br>
            <a:r>
              <a:rPr lang="en-US" sz="850" dirty="0">
                <a:solidFill>
                  <a:srgbClr val="1E1B4B"/>
                </a:solidFill>
                <a:latin typeface="Calibri" pitchFamily="34" charset="0"/>
                <a:ea typeface="Calibri" pitchFamily="34" charset="-122"/>
                <a:cs typeface="Calibri" pitchFamily="34" charset="-120"/>
              </a:rPr>
              <a:t>Its algorithm also supports aesthetically pleasing content.</a:t>
            </a:r>
            <a:endParaRPr lang="en-US" sz="850" dirty="0"/>
          </a:p>
        </p:txBody>
      </p:sp>
      <p:sp>
        <p:nvSpPr>
          <p:cNvPr id="17" name="Text 15"/>
          <p:cNvSpPr/>
          <p:nvPr/>
        </p:nvSpPr>
        <p:spPr>
          <a:xfrm>
            <a:off x="3310128" y="1984248"/>
            <a:ext cx="2606040" cy="256032"/>
          </a:xfrm>
          <a:prstGeom prst="rect">
            <a:avLst/>
          </a:prstGeom>
          <a:noFill/>
          <a:ln/>
        </p:spPr>
        <p:txBody>
          <a:bodyPr wrap="square" rtlCol="0" anchor="ctr"/>
          <a:lstStyle/>
          <a:p>
            <a:pPr marL="0" indent="0">
              <a:buNone/>
            </a:pPr>
            <a:endParaRPr lang="en-US" sz="800" dirty="0"/>
          </a:p>
        </p:txBody>
      </p:sp>
      <p:sp>
        <p:nvSpPr>
          <p:cNvPr id="18" name="Shape 16"/>
          <p:cNvSpPr/>
          <p:nvPr/>
        </p:nvSpPr>
        <p:spPr>
          <a:xfrm>
            <a:off x="3291840" y="2240280"/>
            <a:ext cx="2633472" cy="457200"/>
          </a:xfrm>
          <a:prstGeom prst="roundRect">
            <a:avLst>
              <a:gd name="adj" fmla="val 10000"/>
            </a:avLst>
          </a:prstGeom>
          <a:solidFill>
            <a:srgbClr val="7C3AED">
              <a:alpha val="10000"/>
            </a:srgbClr>
          </a:solidFill>
          <a:ln/>
        </p:spPr>
        <p:txBody>
          <a:bodyPr/>
          <a:lstStyle/>
          <a:p>
            <a:endParaRPr lang="en-NG"/>
          </a:p>
        </p:txBody>
      </p:sp>
      <p:sp>
        <p:nvSpPr>
          <p:cNvPr id="19" name="Text 17"/>
          <p:cNvSpPr/>
          <p:nvPr/>
        </p:nvSpPr>
        <p:spPr>
          <a:xfrm>
            <a:off x="3328416" y="2258568"/>
            <a:ext cx="2560320" cy="402336"/>
          </a:xfrm>
          <a:prstGeom prst="rect">
            <a:avLst/>
          </a:prstGeom>
          <a:noFill/>
          <a:ln/>
        </p:spPr>
        <p:txBody>
          <a:bodyPr wrap="square" rtlCol="0" anchor="ctr"/>
          <a:lstStyle/>
          <a:p>
            <a:pPr marL="0" indent="0">
              <a:buNone/>
            </a:pPr>
            <a:r>
              <a:rPr lang="en-US" sz="780" i="1" dirty="0">
                <a:solidFill>
                  <a:srgbClr val="1E1B4B"/>
                </a:solidFill>
                <a:latin typeface="Calibri" pitchFamily="34" charset="0"/>
                <a:ea typeface="Calibri" pitchFamily="34" charset="-122"/>
                <a:cs typeface="Calibri" pitchFamily="34" charset="-120"/>
              </a:rPr>
              <a:t>💡 Reels get 3x more reach than static posts. Use them!</a:t>
            </a:r>
            <a:endParaRPr lang="en-US" sz="780" dirty="0"/>
          </a:p>
        </p:txBody>
      </p:sp>
      <p:sp>
        <p:nvSpPr>
          <p:cNvPr id="20" name="Shape 18"/>
          <p:cNvSpPr/>
          <p:nvPr/>
        </p:nvSpPr>
        <p:spPr>
          <a:xfrm>
            <a:off x="6163056" y="77724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1" name="Shape 19"/>
          <p:cNvSpPr/>
          <p:nvPr/>
        </p:nvSpPr>
        <p:spPr>
          <a:xfrm>
            <a:off x="6163056" y="777240"/>
            <a:ext cx="2788920" cy="411480"/>
          </a:xfrm>
          <a:prstGeom prst="roundRect">
            <a:avLst>
              <a:gd name="adj" fmla="val 22222"/>
            </a:avLst>
          </a:prstGeom>
          <a:solidFill>
            <a:srgbClr val="1DA1F2"/>
          </a:solidFill>
          <a:ln/>
        </p:spPr>
        <p:txBody>
          <a:bodyPr/>
          <a:lstStyle/>
          <a:p>
            <a:endParaRPr lang="en-NG"/>
          </a:p>
        </p:txBody>
      </p:sp>
      <p:sp>
        <p:nvSpPr>
          <p:cNvPr id="22" name="Text 20"/>
          <p:cNvSpPr/>
          <p:nvPr/>
        </p:nvSpPr>
        <p:spPr>
          <a:xfrm>
            <a:off x="6163056" y="77724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X (Formerly Twitter)</a:t>
            </a:r>
            <a:endParaRPr lang="en-US" sz="1300" dirty="0"/>
          </a:p>
        </p:txBody>
      </p:sp>
      <p:sp>
        <p:nvSpPr>
          <p:cNvPr id="23" name="Text 21"/>
          <p:cNvSpPr/>
          <p:nvPr/>
        </p:nvSpPr>
        <p:spPr>
          <a:xfrm>
            <a:off x="6254496" y="1234440"/>
            <a:ext cx="2606040" cy="27432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Audience: Journalists, policymakers, advocates 25–49, young people, leaders, </a:t>
            </a:r>
            <a:r>
              <a:rPr lang="en-US" sz="850" b="1" dirty="0" err="1">
                <a:solidFill>
                  <a:srgbClr val="6B7280"/>
                </a:solidFill>
                <a:latin typeface="Calibri" pitchFamily="34" charset="0"/>
                <a:ea typeface="Calibri" pitchFamily="34" charset="-122"/>
                <a:cs typeface="Calibri" pitchFamily="34" charset="-120"/>
              </a:rPr>
              <a:t>organisations</a:t>
            </a:r>
            <a:r>
              <a:rPr lang="en-US" sz="850" b="1" dirty="0">
                <a:solidFill>
                  <a:srgbClr val="6B7280"/>
                </a:solidFill>
                <a:latin typeface="Calibri" pitchFamily="34" charset="0"/>
                <a:ea typeface="Calibri" pitchFamily="34" charset="-122"/>
                <a:cs typeface="Calibri" pitchFamily="34" charset="-120"/>
              </a:rPr>
              <a:t>.</a:t>
            </a:r>
            <a:endParaRPr lang="en-US" sz="850" dirty="0"/>
          </a:p>
        </p:txBody>
      </p:sp>
      <p:sp>
        <p:nvSpPr>
          <p:cNvPr id="24" name="Text 22"/>
          <p:cNvSpPr/>
          <p:nvPr/>
        </p:nvSpPr>
        <p:spPr>
          <a:xfrm>
            <a:off x="6254496" y="1527048"/>
            <a:ext cx="2606040" cy="438912"/>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Best for: Advocacy, real-time updates, trending topics / conversations, announcements.</a:t>
            </a:r>
            <a:endParaRPr lang="en-US" sz="850" dirty="0"/>
          </a:p>
        </p:txBody>
      </p:sp>
      <p:sp>
        <p:nvSpPr>
          <p:cNvPr id="25" name="Text 23"/>
          <p:cNvSpPr/>
          <p:nvPr/>
        </p:nvSpPr>
        <p:spPr>
          <a:xfrm>
            <a:off x="6254496" y="1984248"/>
            <a:ext cx="2606040" cy="256032"/>
          </a:xfrm>
          <a:prstGeom prst="rect">
            <a:avLst/>
          </a:prstGeom>
          <a:noFill/>
          <a:ln/>
        </p:spPr>
        <p:txBody>
          <a:bodyPr wrap="square" rtlCol="0" anchor="ctr"/>
          <a:lstStyle/>
          <a:p>
            <a:pPr marL="0" indent="0">
              <a:buNone/>
            </a:pPr>
            <a:endParaRPr lang="en-US" sz="800" dirty="0"/>
          </a:p>
        </p:txBody>
      </p:sp>
      <p:sp>
        <p:nvSpPr>
          <p:cNvPr id="26" name="Shape 24"/>
          <p:cNvSpPr/>
          <p:nvPr/>
        </p:nvSpPr>
        <p:spPr>
          <a:xfrm>
            <a:off x="6236208" y="2240280"/>
            <a:ext cx="2633472" cy="457200"/>
          </a:xfrm>
          <a:prstGeom prst="roundRect">
            <a:avLst>
              <a:gd name="adj" fmla="val 10000"/>
            </a:avLst>
          </a:prstGeom>
          <a:solidFill>
            <a:srgbClr val="1DA1F2">
              <a:alpha val="10000"/>
            </a:srgbClr>
          </a:solidFill>
          <a:ln/>
        </p:spPr>
        <p:txBody>
          <a:bodyPr/>
          <a:lstStyle/>
          <a:p>
            <a:endParaRPr lang="en-NG"/>
          </a:p>
        </p:txBody>
      </p:sp>
      <p:sp>
        <p:nvSpPr>
          <p:cNvPr id="27" name="Text 25"/>
          <p:cNvSpPr/>
          <p:nvPr/>
        </p:nvSpPr>
        <p:spPr>
          <a:xfrm>
            <a:off x="6272784" y="2258568"/>
            <a:ext cx="2560320" cy="402336"/>
          </a:xfrm>
          <a:prstGeom prst="rect">
            <a:avLst/>
          </a:prstGeom>
          <a:noFill/>
          <a:ln/>
        </p:spPr>
        <p:txBody>
          <a:bodyPr wrap="square" rtlCol="0" anchor="ctr"/>
          <a:lstStyle/>
          <a:p>
            <a:pPr marL="0" indent="0">
              <a:buNone/>
            </a:pPr>
            <a:r>
              <a:rPr lang="en-US" sz="780" i="1" dirty="0">
                <a:solidFill>
                  <a:srgbClr val="1E1B4B"/>
                </a:solidFill>
                <a:latin typeface="Calibri" pitchFamily="34" charset="0"/>
                <a:ea typeface="Calibri" pitchFamily="34" charset="-122"/>
                <a:cs typeface="Calibri" pitchFamily="34" charset="-120"/>
              </a:rPr>
              <a:t>💡 Threads allow you to go deep. Hashtags drive trending.</a:t>
            </a:r>
            <a:endParaRPr lang="en-US" sz="780" dirty="0"/>
          </a:p>
        </p:txBody>
      </p:sp>
      <p:sp>
        <p:nvSpPr>
          <p:cNvPr id="28" name="Shape 26"/>
          <p:cNvSpPr/>
          <p:nvPr/>
        </p:nvSpPr>
        <p:spPr>
          <a:xfrm>
            <a:off x="274320" y="292608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9" name="Shape 27"/>
          <p:cNvSpPr/>
          <p:nvPr/>
        </p:nvSpPr>
        <p:spPr>
          <a:xfrm>
            <a:off x="274320" y="2926080"/>
            <a:ext cx="2788920" cy="411480"/>
          </a:xfrm>
          <a:prstGeom prst="roundRect">
            <a:avLst>
              <a:gd name="adj" fmla="val 22222"/>
            </a:avLst>
          </a:prstGeom>
          <a:solidFill>
            <a:srgbClr val="25D366"/>
          </a:solidFill>
          <a:ln/>
        </p:spPr>
        <p:txBody>
          <a:bodyPr/>
          <a:lstStyle/>
          <a:p>
            <a:endParaRPr lang="en-NG"/>
          </a:p>
        </p:txBody>
      </p:sp>
      <p:sp>
        <p:nvSpPr>
          <p:cNvPr id="30" name="Text 28"/>
          <p:cNvSpPr/>
          <p:nvPr/>
        </p:nvSpPr>
        <p:spPr>
          <a:xfrm>
            <a:off x="274320" y="292608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WhatsApp (and Telegram)</a:t>
            </a:r>
            <a:endParaRPr lang="en-US" sz="1300" dirty="0"/>
          </a:p>
        </p:txBody>
      </p:sp>
      <p:sp>
        <p:nvSpPr>
          <p:cNvPr id="31" name="Text 29"/>
          <p:cNvSpPr/>
          <p:nvPr/>
        </p:nvSpPr>
        <p:spPr>
          <a:xfrm>
            <a:off x="365760" y="3383280"/>
            <a:ext cx="2606040" cy="27432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Audience: All ages — Nigeria's #1 platform</a:t>
            </a:r>
            <a:endParaRPr lang="en-US" sz="850" dirty="0"/>
          </a:p>
        </p:txBody>
      </p:sp>
      <p:sp>
        <p:nvSpPr>
          <p:cNvPr id="32" name="Text 30"/>
          <p:cNvSpPr/>
          <p:nvPr/>
        </p:nvSpPr>
        <p:spPr>
          <a:xfrm>
            <a:off x="365760" y="3675888"/>
            <a:ext cx="2606040" cy="438912"/>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Best for: Community building, direct sharing, Status updates, Channels</a:t>
            </a:r>
            <a:endParaRPr lang="en-US" sz="850" dirty="0"/>
          </a:p>
        </p:txBody>
      </p:sp>
      <p:sp>
        <p:nvSpPr>
          <p:cNvPr id="33" name="Text 31"/>
          <p:cNvSpPr/>
          <p:nvPr/>
        </p:nvSpPr>
        <p:spPr>
          <a:xfrm>
            <a:off x="365760" y="4133088"/>
            <a:ext cx="2606040" cy="256032"/>
          </a:xfrm>
          <a:prstGeom prst="rect">
            <a:avLst/>
          </a:prstGeom>
          <a:noFill/>
          <a:ln/>
        </p:spPr>
        <p:txBody>
          <a:bodyPr wrap="square" rtlCol="0" anchor="ctr"/>
          <a:lstStyle/>
          <a:p>
            <a:pPr marL="0" indent="0">
              <a:buNone/>
            </a:pPr>
            <a:r>
              <a:rPr lang="en-US" sz="800" dirty="0">
                <a:solidFill>
                  <a:srgbClr val="6B7280"/>
                </a:solidFill>
                <a:latin typeface="Calibri" pitchFamily="34" charset="0"/>
                <a:ea typeface="Calibri" pitchFamily="34" charset="-122"/>
                <a:cs typeface="Calibri" pitchFamily="34" charset="-120"/>
              </a:rPr>
              <a:t>Frequency: Daily for Status</a:t>
            </a:r>
            <a:endParaRPr lang="en-US" sz="800" dirty="0"/>
          </a:p>
        </p:txBody>
      </p:sp>
      <p:sp>
        <p:nvSpPr>
          <p:cNvPr id="34" name="Shape 32"/>
          <p:cNvSpPr/>
          <p:nvPr/>
        </p:nvSpPr>
        <p:spPr>
          <a:xfrm>
            <a:off x="347472" y="4389120"/>
            <a:ext cx="2633472" cy="457200"/>
          </a:xfrm>
          <a:prstGeom prst="roundRect">
            <a:avLst>
              <a:gd name="adj" fmla="val 10000"/>
            </a:avLst>
          </a:prstGeom>
          <a:solidFill>
            <a:srgbClr val="25D366">
              <a:alpha val="10000"/>
            </a:srgbClr>
          </a:solidFill>
          <a:ln/>
        </p:spPr>
        <p:txBody>
          <a:bodyPr/>
          <a:lstStyle/>
          <a:p>
            <a:endParaRPr lang="en-NG" dirty="0"/>
          </a:p>
        </p:txBody>
      </p:sp>
      <p:sp>
        <p:nvSpPr>
          <p:cNvPr id="35" name="Text 33"/>
          <p:cNvSpPr/>
          <p:nvPr/>
        </p:nvSpPr>
        <p:spPr>
          <a:xfrm>
            <a:off x="384048" y="4407408"/>
            <a:ext cx="2560320" cy="402336"/>
          </a:xfrm>
          <a:prstGeom prst="rect">
            <a:avLst/>
          </a:prstGeom>
          <a:noFill/>
          <a:ln/>
        </p:spPr>
        <p:txBody>
          <a:bodyPr wrap="square" rtlCol="0" anchor="ctr"/>
          <a:lstStyle/>
          <a:p>
            <a:pPr marL="0" indent="0">
              <a:buNone/>
            </a:pPr>
            <a:r>
              <a:rPr lang="en-US" sz="780" i="1" dirty="0">
                <a:solidFill>
                  <a:srgbClr val="1E1B4B"/>
                </a:solidFill>
                <a:latin typeface="Calibri" pitchFamily="34" charset="0"/>
                <a:ea typeface="Calibri" pitchFamily="34" charset="-122"/>
                <a:cs typeface="Calibri" pitchFamily="34" charset="-120"/>
              </a:rPr>
              <a:t>💡 Broadcast Lists &amp; Channels.</a:t>
            </a:r>
            <a:endParaRPr lang="en-US" sz="780" dirty="0"/>
          </a:p>
        </p:txBody>
      </p:sp>
      <p:sp>
        <p:nvSpPr>
          <p:cNvPr id="36" name="Shape 34"/>
          <p:cNvSpPr/>
          <p:nvPr/>
        </p:nvSpPr>
        <p:spPr>
          <a:xfrm>
            <a:off x="3218688" y="292608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7" name="Shape 35"/>
          <p:cNvSpPr/>
          <p:nvPr/>
        </p:nvSpPr>
        <p:spPr>
          <a:xfrm>
            <a:off x="3218688" y="2926080"/>
            <a:ext cx="2788920" cy="411480"/>
          </a:xfrm>
          <a:prstGeom prst="roundRect">
            <a:avLst>
              <a:gd name="adj" fmla="val 22222"/>
            </a:avLst>
          </a:prstGeom>
          <a:solidFill>
            <a:srgbClr val="0A66C2"/>
          </a:solidFill>
          <a:ln/>
        </p:spPr>
        <p:txBody>
          <a:bodyPr/>
          <a:lstStyle/>
          <a:p>
            <a:endParaRPr lang="en-NG"/>
          </a:p>
        </p:txBody>
      </p:sp>
      <p:sp>
        <p:nvSpPr>
          <p:cNvPr id="38" name="Text 36"/>
          <p:cNvSpPr/>
          <p:nvPr/>
        </p:nvSpPr>
        <p:spPr>
          <a:xfrm>
            <a:off x="3218688" y="292608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LinkedIn</a:t>
            </a:r>
            <a:endParaRPr lang="en-US" sz="1300" dirty="0"/>
          </a:p>
        </p:txBody>
      </p:sp>
      <p:sp>
        <p:nvSpPr>
          <p:cNvPr id="39" name="Text 37"/>
          <p:cNvSpPr/>
          <p:nvPr/>
        </p:nvSpPr>
        <p:spPr>
          <a:xfrm>
            <a:off x="3310128" y="3383280"/>
            <a:ext cx="2606040" cy="27432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Audience: Career Professionals, donors, NGO/ Private/ public sector (25–55)</a:t>
            </a:r>
            <a:endParaRPr lang="en-US" sz="850" dirty="0"/>
          </a:p>
        </p:txBody>
      </p:sp>
      <p:sp>
        <p:nvSpPr>
          <p:cNvPr id="40" name="Text 38"/>
          <p:cNvSpPr/>
          <p:nvPr/>
        </p:nvSpPr>
        <p:spPr>
          <a:xfrm>
            <a:off x="3310128" y="3675888"/>
            <a:ext cx="2606040" cy="438912"/>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Best for: Donor engagement, impact reports, thought leadership/ educational content, Research reports, articles.</a:t>
            </a:r>
            <a:endParaRPr lang="en-US" sz="850" dirty="0"/>
          </a:p>
        </p:txBody>
      </p:sp>
      <p:sp>
        <p:nvSpPr>
          <p:cNvPr id="41" name="Text 39"/>
          <p:cNvSpPr/>
          <p:nvPr/>
        </p:nvSpPr>
        <p:spPr>
          <a:xfrm>
            <a:off x="3310128" y="4133088"/>
            <a:ext cx="2606040" cy="256032"/>
          </a:xfrm>
          <a:prstGeom prst="rect">
            <a:avLst/>
          </a:prstGeom>
          <a:noFill/>
          <a:ln/>
        </p:spPr>
        <p:txBody>
          <a:bodyPr wrap="square" rtlCol="0" anchor="ctr"/>
          <a:lstStyle/>
          <a:p>
            <a:pPr marL="0" indent="0">
              <a:buNone/>
            </a:pPr>
            <a:endParaRPr lang="en-US" sz="800" dirty="0"/>
          </a:p>
        </p:txBody>
      </p:sp>
      <p:sp>
        <p:nvSpPr>
          <p:cNvPr id="42" name="Shape 40"/>
          <p:cNvSpPr/>
          <p:nvPr/>
        </p:nvSpPr>
        <p:spPr>
          <a:xfrm>
            <a:off x="3291840" y="4389120"/>
            <a:ext cx="2633472" cy="457200"/>
          </a:xfrm>
          <a:prstGeom prst="roundRect">
            <a:avLst>
              <a:gd name="adj" fmla="val 10000"/>
            </a:avLst>
          </a:prstGeom>
          <a:solidFill>
            <a:srgbClr val="0A66C2">
              <a:alpha val="10000"/>
            </a:srgbClr>
          </a:solidFill>
          <a:ln/>
        </p:spPr>
        <p:txBody>
          <a:bodyPr/>
          <a:lstStyle/>
          <a:p>
            <a:endParaRPr lang="en-NG"/>
          </a:p>
        </p:txBody>
      </p:sp>
      <p:sp>
        <p:nvSpPr>
          <p:cNvPr id="43" name="Text 41"/>
          <p:cNvSpPr/>
          <p:nvPr/>
        </p:nvSpPr>
        <p:spPr>
          <a:xfrm>
            <a:off x="3328416" y="4407408"/>
            <a:ext cx="2560320" cy="402336"/>
          </a:xfrm>
          <a:prstGeom prst="rect">
            <a:avLst/>
          </a:prstGeom>
          <a:noFill/>
          <a:ln/>
        </p:spPr>
        <p:txBody>
          <a:bodyPr wrap="square" rtlCol="0" anchor="ctr"/>
          <a:lstStyle/>
          <a:p>
            <a:pPr marL="0" indent="0">
              <a:buNone/>
            </a:pPr>
            <a:r>
              <a:rPr lang="en-US" sz="780" i="1" dirty="0">
                <a:solidFill>
                  <a:srgbClr val="1E1B4B"/>
                </a:solidFill>
                <a:latin typeface="Calibri" pitchFamily="34" charset="0"/>
                <a:ea typeface="Calibri" pitchFamily="34" charset="-122"/>
                <a:cs typeface="Calibri" pitchFamily="34" charset="-120"/>
              </a:rPr>
              <a:t>💡 Long-form posts with data and impact stats perform very well.</a:t>
            </a:r>
            <a:endParaRPr lang="en-US" sz="780" dirty="0"/>
          </a:p>
        </p:txBody>
      </p:sp>
      <p:sp>
        <p:nvSpPr>
          <p:cNvPr id="44" name="Shape 42"/>
          <p:cNvSpPr/>
          <p:nvPr/>
        </p:nvSpPr>
        <p:spPr>
          <a:xfrm>
            <a:off x="6163056" y="292608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45" name="Shape 43"/>
          <p:cNvSpPr/>
          <p:nvPr/>
        </p:nvSpPr>
        <p:spPr>
          <a:xfrm>
            <a:off x="6163056" y="2926080"/>
            <a:ext cx="2788920" cy="411480"/>
          </a:xfrm>
          <a:prstGeom prst="roundRect">
            <a:avLst>
              <a:gd name="adj" fmla="val 22222"/>
            </a:avLst>
          </a:prstGeom>
          <a:solidFill>
            <a:srgbClr val="010101"/>
          </a:solidFill>
          <a:ln/>
        </p:spPr>
        <p:txBody>
          <a:bodyPr/>
          <a:lstStyle/>
          <a:p>
            <a:endParaRPr lang="en-NG"/>
          </a:p>
        </p:txBody>
      </p:sp>
      <p:sp>
        <p:nvSpPr>
          <p:cNvPr id="46" name="Text 44"/>
          <p:cNvSpPr/>
          <p:nvPr/>
        </p:nvSpPr>
        <p:spPr>
          <a:xfrm>
            <a:off x="6163056" y="292608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TikTok</a:t>
            </a:r>
            <a:endParaRPr lang="en-US" sz="1300" dirty="0"/>
          </a:p>
        </p:txBody>
      </p:sp>
      <p:sp>
        <p:nvSpPr>
          <p:cNvPr id="47" name="Text 45"/>
          <p:cNvSpPr/>
          <p:nvPr/>
        </p:nvSpPr>
        <p:spPr>
          <a:xfrm>
            <a:off x="6254496" y="3383280"/>
            <a:ext cx="2606040" cy="27432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Audience: 15–30 years — Gen Z</a:t>
            </a:r>
            <a:endParaRPr lang="en-US" sz="850" dirty="0"/>
          </a:p>
        </p:txBody>
      </p:sp>
      <p:sp>
        <p:nvSpPr>
          <p:cNvPr id="48" name="Text 46"/>
          <p:cNvSpPr/>
          <p:nvPr/>
        </p:nvSpPr>
        <p:spPr>
          <a:xfrm>
            <a:off x="6254496" y="3675888"/>
            <a:ext cx="2606040" cy="438912"/>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Best for: Young people, viral campaigns, trend-based education</a:t>
            </a:r>
            <a:endParaRPr lang="en-US" sz="850" dirty="0"/>
          </a:p>
        </p:txBody>
      </p:sp>
      <p:sp>
        <p:nvSpPr>
          <p:cNvPr id="49" name="Text 47"/>
          <p:cNvSpPr/>
          <p:nvPr/>
        </p:nvSpPr>
        <p:spPr>
          <a:xfrm>
            <a:off x="6254496" y="4133088"/>
            <a:ext cx="2606040" cy="256032"/>
          </a:xfrm>
          <a:prstGeom prst="rect">
            <a:avLst/>
          </a:prstGeom>
          <a:noFill/>
          <a:ln/>
        </p:spPr>
        <p:txBody>
          <a:bodyPr wrap="square" rtlCol="0" anchor="ctr"/>
          <a:lstStyle/>
          <a:p>
            <a:pPr marL="0" indent="0">
              <a:buNone/>
            </a:pPr>
            <a:r>
              <a:rPr lang="en-US" sz="800" dirty="0">
                <a:solidFill>
                  <a:srgbClr val="6B7280"/>
                </a:solidFill>
                <a:latin typeface="Calibri" pitchFamily="34" charset="0"/>
                <a:ea typeface="Calibri" pitchFamily="34" charset="-122"/>
                <a:cs typeface="Calibri" pitchFamily="34" charset="-120"/>
              </a:rPr>
              <a:t>Frequency: 1–3x daily for growth</a:t>
            </a:r>
            <a:endParaRPr lang="en-US" sz="800" dirty="0"/>
          </a:p>
        </p:txBody>
      </p:sp>
      <p:sp>
        <p:nvSpPr>
          <p:cNvPr id="50" name="Shape 48"/>
          <p:cNvSpPr/>
          <p:nvPr/>
        </p:nvSpPr>
        <p:spPr>
          <a:xfrm>
            <a:off x="6236208" y="4389120"/>
            <a:ext cx="2633472" cy="457200"/>
          </a:xfrm>
          <a:prstGeom prst="roundRect">
            <a:avLst>
              <a:gd name="adj" fmla="val 10000"/>
            </a:avLst>
          </a:prstGeom>
          <a:solidFill>
            <a:srgbClr val="010101">
              <a:alpha val="10000"/>
            </a:srgbClr>
          </a:solidFill>
          <a:ln/>
        </p:spPr>
        <p:txBody>
          <a:bodyPr/>
          <a:lstStyle/>
          <a:p>
            <a:endParaRPr lang="en-NG"/>
          </a:p>
        </p:txBody>
      </p:sp>
      <p:sp>
        <p:nvSpPr>
          <p:cNvPr id="51" name="Text 49"/>
          <p:cNvSpPr/>
          <p:nvPr/>
        </p:nvSpPr>
        <p:spPr>
          <a:xfrm>
            <a:off x="6272784" y="4407408"/>
            <a:ext cx="2560320" cy="402336"/>
          </a:xfrm>
          <a:prstGeom prst="rect">
            <a:avLst/>
          </a:prstGeom>
          <a:noFill/>
          <a:ln/>
        </p:spPr>
        <p:txBody>
          <a:bodyPr wrap="square" rtlCol="0" anchor="ctr"/>
          <a:lstStyle/>
          <a:p>
            <a:pPr marL="0" indent="0">
              <a:buNone/>
            </a:pPr>
            <a:r>
              <a:rPr lang="en-US" sz="780" i="1" dirty="0">
                <a:solidFill>
                  <a:srgbClr val="1E1B4B"/>
                </a:solidFill>
                <a:latin typeface="Calibri" pitchFamily="34" charset="0"/>
                <a:ea typeface="Calibri" pitchFamily="34" charset="-122"/>
                <a:cs typeface="Calibri" pitchFamily="34" charset="-120"/>
              </a:rPr>
              <a:t>💡 Trends and sounds drive discovery. Authenticity beats production quality.</a:t>
            </a:r>
            <a:endParaRPr lang="en-US" sz="78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9F7FF"/>
        </a:solidFill>
        <a:effectLst/>
      </p:bgPr>
    </p:bg>
    <p:spTree>
      <p:nvGrpSpPr>
        <p:cNvPr id="1" name="">
          <a:extLst>
            <a:ext uri="{FF2B5EF4-FFF2-40B4-BE49-F238E27FC236}">
              <a16:creationId xmlns:a16="http://schemas.microsoft.com/office/drawing/2014/main" id="{C02F0E6B-66BE-72F5-6351-8F1A847AA9EA}"/>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52C567FE-BE76-DF9E-BA13-86D71C47CA89}"/>
              </a:ext>
            </a:extLst>
          </p:cNvPr>
          <p:cNvSpPr/>
          <p:nvPr/>
        </p:nvSpPr>
        <p:spPr>
          <a:xfrm>
            <a:off x="0" y="0"/>
            <a:ext cx="9144000" cy="640080"/>
          </a:xfrm>
          <a:prstGeom prst="rect">
            <a:avLst/>
          </a:prstGeom>
          <a:solidFill>
            <a:srgbClr val="0D9488"/>
          </a:solidFill>
          <a:ln/>
        </p:spPr>
        <p:txBody>
          <a:bodyPr/>
          <a:lstStyle/>
          <a:p>
            <a:endParaRPr lang="en-NG"/>
          </a:p>
        </p:txBody>
      </p:sp>
      <p:sp>
        <p:nvSpPr>
          <p:cNvPr id="3" name="Text 1">
            <a:extLst>
              <a:ext uri="{FF2B5EF4-FFF2-40B4-BE49-F238E27FC236}">
                <a16:creationId xmlns:a16="http://schemas.microsoft.com/office/drawing/2014/main" id="{30CC8894-6443-A722-5D0F-41DC75580B92}"/>
              </a:ext>
            </a:extLst>
          </p:cNvPr>
          <p:cNvSpPr/>
          <p:nvPr/>
        </p:nvSpPr>
        <p:spPr>
          <a:xfrm>
            <a:off x="365760" y="0"/>
            <a:ext cx="8412480" cy="64008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rPr>
              <a:t>What kind of content can you post on these Platforms?</a:t>
            </a:r>
            <a:endParaRPr lang="en-US" sz="2200" dirty="0"/>
          </a:p>
        </p:txBody>
      </p:sp>
      <p:sp>
        <p:nvSpPr>
          <p:cNvPr id="4" name="Shape 2">
            <a:extLst>
              <a:ext uri="{FF2B5EF4-FFF2-40B4-BE49-F238E27FC236}">
                <a16:creationId xmlns:a16="http://schemas.microsoft.com/office/drawing/2014/main" id="{C480C191-D4BD-7BAA-583D-F2DB1C3B15F8}"/>
              </a:ext>
            </a:extLst>
          </p:cNvPr>
          <p:cNvSpPr/>
          <p:nvPr/>
        </p:nvSpPr>
        <p:spPr>
          <a:xfrm>
            <a:off x="274320" y="77724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5" name="Shape 3">
            <a:extLst>
              <a:ext uri="{FF2B5EF4-FFF2-40B4-BE49-F238E27FC236}">
                <a16:creationId xmlns:a16="http://schemas.microsoft.com/office/drawing/2014/main" id="{9B85EF6C-5247-8CBB-A181-ED0DFDDCE91E}"/>
              </a:ext>
            </a:extLst>
          </p:cNvPr>
          <p:cNvSpPr/>
          <p:nvPr/>
        </p:nvSpPr>
        <p:spPr>
          <a:xfrm>
            <a:off x="274320" y="777240"/>
            <a:ext cx="2788920" cy="411480"/>
          </a:xfrm>
          <a:prstGeom prst="roundRect">
            <a:avLst>
              <a:gd name="adj" fmla="val 22222"/>
            </a:avLst>
          </a:prstGeom>
          <a:solidFill>
            <a:srgbClr val="1877F2"/>
          </a:solidFill>
          <a:ln/>
        </p:spPr>
        <p:txBody>
          <a:bodyPr/>
          <a:lstStyle/>
          <a:p>
            <a:endParaRPr lang="en-NG"/>
          </a:p>
        </p:txBody>
      </p:sp>
      <p:sp>
        <p:nvSpPr>
          <p:cNvPr id="6" name="Text 4">
            <a:extLst>
              <a:ext uri="{FF2B5EF4-FFF2-40B4-BE49-F238E27FC236}">
                <a16:creationId xmlns:a16="http://schemas.microsoft.com/office/drawing/2014/main" id="{40BEF8C4-9BB3-E5C4-CF65-B1F5D4376DA1}"/>
              </a:ext>
            </a:extLst>
          </p:cNvPr>
          <p:cNvSpPr/>
          <p:nvPr/>
        </p:nvSpPr>
        <p:spPr>
          <a:xfrm>
            <a:off x="274320" y="77724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Facebook</a:t>
            </a:r>
            <a:endParaRPr lang="en-US" sz="1300" dirty="0"/>
          </a:p>
        </p:txBody>
      </p:sp>
      <p:sp>
        <p:nvSpPr>
          <p:cNvPr id="7" name="Text 5">
            <a:extLst>
              <a:ext uri="{FF2B5EF4-FFF2-40B4-BE49-F238E27FC236}">
                <a16:creationId xmlns:a16="http://schemas.microsoft.com/office/drawing/2014/main" id="{A069BE84-FD8C-21C7-75E2-179E24ECE389}"/>
              </a:ext>
            </a:extLst>
          </p:cNvPr>
          <p:cNvSpPr/>
          <p:nvPr/>
        </p:nvSpPr>
        <p:spPr>
          <a:xfrm>
            <a:off x="365760" y="1234440"/>
            <a:ext cx="2606040" cy="274320"/>
          </a:xfrm>
          <a:prstGeom prst="rect">
            <a:avLst/>
          </a:prstGeom>
          <a:noFill/>
          <a:ln/>
        </p:spPr>
        <p:txBody>
          <a:bodyPr wrap="square" rtlCol="0" anchor="ctr"/>
          <a:lstStyle/>
          <a:p>
            <a:pPr marL="0" indent="0">
              <a:buNone/>
            </a:pPr>
            <a:endParaRPr lang="en-US" sz="850" dirty="0"/>
          </a:p>
        </p:txBody>
      </p:sp>
      <p:sp>
        <p:nvSpPr>
          <p:cNvPr id="8" name="Text 6">
            <a:extLst>
              <a:ext uri="{FF2B5EF4-FFF2-40B4-BE49-F238E27FC236}">
                <a16:creationId xmlns:a16="http://schemas.microsoft.com/office/drawing/2014/main" id="{C12BE1CB-1C56-4BA3-C881-039264BA2AA1}"/>
              </a:ext>
            </a:extLst>
          </p:cNvPr>
          <p:cNvSpPr/>
          <p:nvPr/>
        </p:nvSpPr>
        <p:spPr>
          <a:xfrm>
            <a:off x="365760" y="1527048"/>
            <a:ext cx="2606040" cy="438912"/>
          </a:xfrm>
          <a:prstGeom prst="rect">
            <a:avLst/>
          </a:prstGeom>
          <a:noFill/>
          <a:ln/>
        </p:spPr>
        <p:txBody>
          <a:bodyPr wrap="square" rtlCol="0" anchor="ctr"/>
          <a:lstStyle/>
          <a:p>
            <a:r>
              <a:rPr lang="en-NG" sz="900" dirty="0"/>
              <a:t>Long-form text posts, photos, Reels, Stories, Live video, Events, </a:t>
            </a:r>
            <a:r>
              <a:rPr lang="en-US" sz="900" dirty="0"/>
              <a:t>Group</a:t>
            </a:r>
            <a:r>
              <a:rPr lang="en-NG" sz="900" dirty="0"/>
              <a:t> discussions.</a:t>
            </a:r>
            <a:endParaRPr lang="en-US" sz="850" dirty="0"/>
          </a:p>
        </p:txBody>
      </p:sp>
      <p:sp>
        <p:nvSpPr>
          <p:cNvPr id="9" name="Text 7">
            <a:extLst>
              <a:ext uri="{FF2B5EF4-FFF2-40B4-BE49-F238E27FC236}">
                <a16:creationId xmlns:a16="http://schemas.microsoft.com/office/drawing/2014/main" id="{6A56682C-FA84-DA3A-8D84-34C67B39D070}"/>
              </a:ext>
            </a:extLst>
          </p:cNvPr>
          <p:cNvSpPr/>
          <p:nvPr/>
        </p:nvSpPr>
        <p:spPr>
          <a:xfrm>
            <a:off x="365760" y="1984248"/>
            <a:ext cx="2606040" cy="256032"/>
          </a:xfrm>
          <a:prstGeom prst="rect">
            <a:avLst/>
          </a:prstGeom>
          <a:noFill/>
          <a:ln/>
        </p:spPr>
        <p:txBody>
          <a:bodyPr wrap="square" rtlCol="0" anchor="ctr"/>
          <a:lstStyle/>
          <a:p>
            <a:pPr marL="0" indent="0">
              <a:buNone/>
            </a:pPr>
            <a:endParaRPr lang="en-US" sz="800" dirty="0"/>
          </a:p>
        </p:txBody>
      </p:sp>
      <p:sp>
        <p:nvSpPr>
          <p:cNvPr id="10" name="Shape 8">
            <a:extLst>
              <a:ext uri="{FF2B5EF4-FFF2-40B4-BE49-F238E27FC236}">
                <a16:creationId xmlns:a16="http://schemas.microsoft.com/office/drawing/2014/main" id="{C703F5BD-BB85-201D-B44A-563667F48CEA}"/>
              </a:ext>
            </a:extLst>
          </p:cNvPr>
          <p:cNvSpPr/>
          <p:nvPr/>
        </p:nvSpPr>
        <p:spPr>
          <a:xfrm>
            <a:off x="347472" y="2240280"/>
            <a:ext cx="2633472" cy="457200"/>
          </a:xfrm>
          <a:prstGeom prst="roundRect">
            <a:avLst>
              <a:gd name="adj" fmla="val 10000"/>
            </a:avLst>
          </a:prstGeom>
          <a:solidFill>
            <a:srgbClr val="1877F2">
              <a:alpha val="10000"/>
            </a:srgbClr>
          </a:solidFill>
          <a:ln/>
        </p:spPr>
        <p:txBody>
          <a:bodyPr/>
          <a:lstStyle/>
          <a:p>
            <a:endParaRPr lang="en-NG"/>
          </a:p>
        </p:txBody>
      </p:sp>
      <p:sp>
        <p:nvSpPr>
          <p:cNvPr id="11" name="Text 9">
            <a:extLst>
              <a:ext uri="{FF2B5EF4-FFF2-40B4-BE49-F238E27FC236}">
                <a16:creationId xmlns:a16="http://schemas.microsoft.com/office/drawing/2014/main" id="{439E4F6E-0107-E0FE-D13D-CE6EA3B3D60D}"/>
              </a:ext>
            </a:extLst>
          </p:cNvPr>
          <p:cNvSpPr/>
          <p:nvPr/>
        </p:nvSpPr>
        <p:spPr>
          <a:xfrm>
            <a:off x="384048" y="2258568"/>
            <a:ext cx="2560320" cy="402336"/>
          </a:xfrm>
          <a:prstGeom prst="rect">
            <a:avLst/>
          </a:prstGeom>
          <a:noFill/>
          <a:ln/>
        </p:spPr>
        <p:txBody>
          <a:bodyPr wrap="square" rtlCol="0" anchor="ctr"/>
          <a:lstStyle/>
          <a:p>
            <a:pPr marL="0" indent="0">
              <a:buNone/>
            </a:pPr>
            <a:endParaRPr lang="en-US" sz="780" dirty="0"/>
          </a:p>
        </p:txBody>
      </p:sp>
      <p:sp>
        <p:nvSpPr>
          <p:cNvPr id="12" name="Shape 10">
            <a:extLst>
              <a:ext uri="{FF2B5EF4-FFF2-40B4-BE49-F238E27FC236}">
                <a16:creationId xmlns:a16="http://schemas.microsoft.com/office/drawing/2014/main" id="{36C9C925-D96A-B8F7-F084-C3C6D84502AD}"/>
              </a:ext>
            </a:extLst>
          </p:cNvPr>
          <p:cNvSpPr/>
          <p:nvPr/>
        </p:nvSpPr>
        <p:spPr>
          <a:xfrm>
            <a:off x="3218688" y="77724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3" name="Shape 11">
            <a:extLst>
              <a:ext uri="{FF2B5EF4-FFF2-40B4-BE49-F238E27FC236}">
                <a16:creationId xmlns:a16="http://schemas.microsoft.com/office/drawing/2014/main" id="{034CFA33-3678-B5F1-B597-EAC0471C8ADB}"/>
              </a:ext>
            </a:extLst>
          </p:cNvPr>
          <p:cNvSpPr/>
          <p:nvPr/>
        </p:nvSpPr>
        <p:spPr>
          <a:xfrm>
            <a:off x="3218688" y="777240"/>
            <a:ext cx="2788920" cy="411480"/>
          </a:xfrm>
          <a:prstGeom prst="roundRect">
            <a:avLst>
              <a:gd name="adj" fmla="val 22222"/>
            </a:avLst>
          </a:prstGeom>
          <a:solidFill>
            <a:srgbClr val="7C3AED"/>
          </a:solidFill>
          <a:ln/>
        </p:spPr>
        <p:txBody>
          <a:bodyPr/>
          <a:lstStyle/>
          <a:p>
            <a:endParaRPr lang="en-NG"/>
          </a:p>
        </p:txBody>
      </p:sp>
      <p:sp>
        <p:nvSpPr>
          <p:cNvPr id="14" name="Text 12">
            <a:extLst>
              <a:ext uri="{FF2B5EF4-FFF2-40B4-BE49-F238E27FC236}">
                <a16:creationId xmlns:a16="http://schemas.microsoft.com/office/drawing/2014/main" id="{721675D6-65D5-16C9-0ADE-8BC63001244A}"/>
              </a:ext>
            </a:extLst>
          </p:cNvPr>
          <p:cNvSpPr/>
          <p:nvPr/>
        </p:nvSpPr>
        <p:spPr>
          <a:xfrm>
            <a:off x="3218688" y="77724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Instagram</a:t>
            </a:r>
            <a:endParaRPr lang="en-US" sz="1300" dirty="0"/>
          </a:p>
        </p:txBody>
      </p:sp>
      <p:sp>
        <p:nvSpPr>
          <p:cNvPr id="15" name="Text 13">
            <a:extLst>
              <a:ext uri="{FF2B5EF4-FFF2-40B4-BE49-F238E27FC236}">
                <a16:creationId xmlns:a16="http://schemas.microsoft.com/office/drawing/2014/main" id="{632A43F6-8E8F-289D-B76F-87648132AA7E}"/>
              </a:ext>
            </a:extLst>
          </p:cNvPr>
          <p:cNvSpPr/>
          <p:nvPr/>
        </p:nvSpPr>
        <p:spPr>
          <a:xfrm>
            <a:off x="3310128" y="1234440"/>
            <a:ext cx="2606040" cy="274320"/>
          </a:xfrm>
          <a:prstGeom prst="rect">
            <a:avLst/>
          </a:prstGeom>
          <a:noFill/>
          <a:ln/>
        </p:spPr>
        <p:txBody>
          <a:bodyPr wrap="square" rtlCol="0" anchor="ctr"/>
          <a:lstStyle/>
          <a:p>
            <a:endParaRPr lang="en-US" sz="850" dirty="0"/>
          </a:p>
        </p:txBody>
      </p:sp>
      <p:sp>
        <p:nvSpPr>
          <p:cNvPr id="16" name="Text 14">
            <a:extLst>
              <a:ext uri="{FF2B5EF4-FFF2-40B4-BE49-F238E27FC236}">
                <a16:creationId xmlns:a16="http://schemas.microsoft.com/office/drawing/2014/main" id="{EFD6D511-6C87-901F-90B8-8F19C353F2DE}"/>
              </a:ext>
            </a:extLst>
          </p:cNvPr>
          <p:cNvSpPr/>
          <p:nvPr/>
        </p:nvSpPr>
        <p:spPr>
          <a:xfrm>
            <a:off x="3310128" y="1527048"/>
            <a:ext cx="2697480" cy="685800"/>
          </a:xfrm>
          <a:prstGeom prst="rect">
            <a:avLst/>
          </a:prstGeom>
          <a:noFill/>
          <a:ln/>
        </p:spPr>
        <p:txBody>
          <a:bodyPr wrap="square" rtlCol="0" anchor="ctr"/>
          <a:lstStyle/>
          <a:p>
            <a:r>
              <a:rPr lang="en-NG" sz="900" dirty="0"/>
              <a:t>Reels, photos, Carousels, Stories, </a:t>
            </a:r>
            <a:r>
              <a:rPr lang="en-US" sz="900" dirty="0"/>
              <a:t>Video l</a:t>
            </a:r>
            <a:r>
              <a:rPr lang="en-NG" sz="900" dirty="0" err="1"/>
              <a:t>ive</a:t>
            </a:r>
            <a:r>
              <a:rPr lang="en-US" sz="900" dirty="0"/>
              <a:t> streams</a:t>
            </a:r>
            <a:r>
              <a:rPr lang="en-NG" sz="900" dirty="0"/>
              <a:t>.</a:t>
            </a:r>
            <a:endParaRPr lang="en-US" sz="850" dirty="0"/>
          </a:p>
        </p:txBody>
      </p:sp>
      <p:sp>
        <p:nvSpPr>
          <p:cNvPr id="17" name="Text 15">
            <a:extLst>
              <a:ext uri="{FF2B5EF4-FFF2-40B4-BE49-F238E27FC236}">
                <a16:creationId xmlns:a16="http://schemas.microsoft.com/office/drawing/2014/main" id="{12C8EF78-F8EF-8793-F18A-D776611FB047}"/>
              </a:ext>
            </a:extLst>
          </p:cNvPr>
          <p:cNvSpPr/>
          <p:nvPr/>
        </p:nvSpPr>
        <p:spPr>
          <a:xfrm>
            <a:off x="3310128" y="1984248"/>
            <a:ext cx="2606040" cy="256032"/>
          </a:xfrm>
          <a:prstGeom prst="rect">
            <a:avLst/>
          </a:prstGeom>
          <a:noFill/>
          <a:ln/>
        </p:spPr>
        <p:txBody>
          <a:bodyPr wrap="square" rtlCol="0" anchor="ctr"/>
          <a:lstStyle/>
          <a:p>
            <a:pPr marL="0" indent="0">
              <a:buNone/>
            </a:pPr>
            <a:endParaRPr lang="en-US" sz="800" dirty="0"/>
          </a:p>
        </p:txBody>
      </p:sp>
      <p:sp>
        <p:nvSpPr>
          <p:cNvPr id="18" name="Shape 16">
            <a:extLst>
              <a:ext uri="{FF2B5EF4-FFF2-40B4-BE49-F238E27FC236}">
                <a16:creationId xmlns:a16="http://schemas.microsoft.com/office/drawing/2014/main" id="{DD35E5E4-72C7-649B-8220-C96217C97852}"/>
              </a:ext>
            </a:extLst>
          </p:cNvPr>
          <p:cNvSpPr/>
          <p:nvPr/>
        </p:nvSpPr>
        <p:spPr>
          <a:xfrm>
            <a:off x="3291840" y="2240280"/>
            <a:ext cx="2633472" cy="457200"/>
          </a:xfrm>
          <a:prstGeom prst="roundRect">
            <a:avLst>
              <a:gd name="adj" fmla="val 10000"/>
            </a:avLst>
          </a:prstGeom>
          <a:solidFill>
            <a:srgbClr val="7C3AED">
              <a:alpha val="10000"/>
            </a:srgbClr>
          </a:solidFill>
          <a:ln/>
        </p:spPr>
        <p:txBody>
          <a:bodyPr/>
          <a:lstStyle/>
          <a:p>
            <a:endParaRPr lang="en-NG"/>
          </a:p>
        </p:txBody>
      </p:sp>
      <p:sp>
        <p:nvSpPr>
          <p:cNvPr id="19" name="Text 17">
            <a:extLst>
              <a:ext uri="{FF2B5EF4-FFF2-40B4-BE49-F238E27FC236}">
                <a16:creationId xmlns:a16="http://schemas.microsoft.com/office/drawing/2014/main" id="{C0DDFC5D-A7A5-67FE-759E-82DBDAF3BEBA}"/>
              </a:ext>
            </a:extLst>
          </p:cNvPr>
          <p:cNvSpPr/>
          <p:nvPr/>
        </p:nvSpPr>
        <p:spPr>
          <a:xfrm>
            <a:off x="3328416" y="2258568"/>
            <a:ext cx="2560320" cy="402336"/>
          </a:xfrm>
          <a:prstGeom prst="rect">
            <a:avLst/>
          </a:prstGeom>
          <a:noFill/>
          <a:ln/>
        </p:spPr>
        <p:txBody>
          <a:bodyPr wrap="square" rtlCol="0" anchor="ctr"/>
          <a:lstStyle/>
          <a:p>
            <a:pPr marL="0" indent="0">
              <a:buNone/>
            </a:pPr>
            <a:endParaRPr lang="en-US" sz="780" dirty="0"/>
          </a:p>
        </p:txBody>
      </p:sp>
      <p:sp>
        <p:nvSpPr>
          <p:cNvPr id="20" name="Shape 18">
            <a:extLst>
              <a:ext uri="{FF2B5EF4-FFF2-40B4-BE49-F238E27FC236}">
                <a16:creationId xmlns:a16="http://schemas.microsoft.com/office/drawing/2014/main" id="{53F23B3E-3DEB-9B00-E491-E58308FEE589}"/>
              </a:ext>
            </a:extLst>
          </p:cNvPr>
          <p:cNvSpPr/>
          <p:nvPr/>
        </p:nvSpPr>
        <p:spPr>
          <a:xfrm>
            <a:off x="6163056" y="77724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1" name="Shape 19">
            <a:extLst>
              <a:ext uri="{FF2B5EF4-FFF2-40B4-BE49-F238E27FC236}">
                <a16:creationId xmlns:a16="http://schemas.microsoft.com/office/drawing/2014/main" id="{0E29F4D2-9FD0-EB47-B607-13C7B4F578C9}"/>
              </a:ext>
            </a:extLst>
          </p:cNvPr>
          <p:cNvSpPr/>
          <p:nvPr/>
        </p:nvSpPr>
        <p:spPr>
          <a:xfrm>
            <a:off x="6163056" y="777240"/>
            <a:ext cx="2788920" cy="411480"/>
          </a:xfrm>
          <a:prstGeom prst="roundRect">
            <a:avLst>
              <a:gd name="adj" fmla="val 22222"/>
            </a:avLst>
          </a:prstGeom>
          <a:solidFill>
            <a:srgbClr val="1DA1F2"/>
          </a:solidFill>
          <a:ln/>
        </p:spPr>
        <p:txBody>
          <a:bodyPr/>
          <a:lstStyle/>
          <a:p>
            <a:endParaRPr lang="en-NG"/>
          </a:p>
        </p:txBody>
      </p:sp>
      <p:sp>
        <p:nvSpPr>
          <p:cNvPr id="22" name="Text 20">
            <a:extLst>
              <a:ext uri="{FF2B5EF4-FFF2-40B4-BE49-F238E27FC236}">
                <a16:creationId xmlns:a16="http://schemas.microsoft.com/office/drawing/2014/main" id="{FCA8138E-1162-0C3E-8BB6-939D0CBE2C40}"/>
              </a:ext>
            </a:extLst>
          </p:cNvPr>
          <p:cNvSpPr/>
          <p:nvPr/>
        </p:nvSpPr>
        <p:spPr>
          <a:xfrm>
            <a:off x="6163056" y="77724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X (Formerly Twitter)</a:t>
            </a:r>
            <a:endParaRPr lang="en-US" sz="1300" dirty="0"/>
          </a:p>
        </p:txBody>
      </p:sp>
      <p:sp>
        <p:nvSpPr>
          <p:cNvPr id="23" name="Text 21">
            <a:extLst>
              <a:ext uri="{FF2B5EF4-FFF2-40B4-BE49-F238E27FC236}">
                <a16:creationId xmlns:a16="http://schemas.microsoft.com/office/drawing/2014/main" id="{9B14DB27-EE89-CA71-9A3A-C5FC3FD8CB79}"/>
              </a:ext>
            </a:extLst>
          </p:cNvPr>
          <p:cNvSpPr/>
          <p:nvPr/>
        </p:nvSpPr>
        <p:spPr>
          <a:xfrm>
            <a:off x="6254496" y="1234440"/>
            <a:ext cx="2606040" cy="27432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Audience: Journalists, policymakers, advocates 25–49, young people, leaders, </a:t>
            </a:r>
            <a:r>
              <a:rPr lang="en-US" sz="850" b="1" dirty="0" err="1">
                <a:solidFill>
                  <a:srgbClr val="6B7280"/>
                </a:solidFill>
                <a:latin typeface="Calibri" pitchFamily="34" charset="0"/>
                <a:ea typeface="Calibri" pitchFamily="34" charset="-122"/>
                <a:cs typeface="Calibri" pitchFamily="34" charset="-120"/>
              </a:rPr>
              <a:t>organisations</a:t>
            </a:r>
            <a:r>
              <a:rPr lang="en-US" sz="850" b="1" dirty="0">
                <a:solidFill>
                  <a:srgbClr val="6B7280"/>
                </a:solidFill>
                <a:latin typeface="Calibri" pitchFamily="34" charset="0"/>
                <a:ea typeface="Calibri" pitchFamily="34" charset="-122"/>
                <a:cs typeface="Calibri" pitchFamily="34" charset="-120"/>
              </a:rPr>
              <a:t>.</a:t>
            </a:r>
            <a:endParaRPr lang="en-US" sz="850" dirty="0"/>
          </a:p>
        </p:txBody>
      </p:sp>
      <p:sp>
        <p:nvSpPr>
          <p:cNvPr id="24" name="Text 22">
            <a:extLst>
              <a:ext uri="{FF2B5EF4-FFF2-40B4-BE49-F238E27FC236}">
                <a16:creationId xmlns:a16="http://schemas.microsoft.com/office/drawing/2014/main" id="{2836362F-13DF-0317-58B2-A59C76429A02}"/>
              </a:ext>
            </a:extLst>
          </p:cNvPr>
          <p:cNvSpPr/>
          <p:nvPr/>
        </p:nvSpPr>
        <p:spPr>
          <a:xfrm>
            <a:off x="6254496" y="1527048"/>
            <a:ext cx="2606040" cy="438912"/>
          </a:xfrm>
          <a:prstGeom prst="rect">
            <a:avLst/>
          </a:prstGeom>
          <a:noFill/>
          <a:ln/>
        </p:spPr>
        <p:txBody>
          <a:bodyPr wrap="square" rtlCol="0" anchor="ctr"/>
          <a:lstStyle/>
          <a:p>
            <a:pPr marL="0" indent="0">
              <a:buNone/>
            </a:pPr>
            <a:endParaRPr lang="en-US" sz="850" dirty="0"/>
          </a:p>
        </p:txBody>
      </p:sp>
      <p:sp>
        <p:nvSpPr>
          <p:cNvPr id="25" name="Text 23">
            <a:extLst>
              <a:ext uri="{FF2B5EF4-FFF2-40B4-BE49-F238E27FC236}">
                <a16:creationId xmlns:a16="http://schemas.microsoft.com/office/drawing/2014/main" id="{F096A6C0-FC27-F391-4657-7991F4044631}"/>
              </a:ext>
            </a:extLst>
          </p:cNvPr>
          <p:cNvSpPr/>
          <p:nvPr/>
        </p:nvSpPr>
        <p:spPr>
          <a:xfrm>
            <a:off x="6254496" y="1984248"/>
            <a:ext cx="2606040" cy="256032"/>
          </a:xfrm>
          <a:prstGeom prst="rect">
            <a:avLst/>
          </a:prstGeom>
          <a:noFill/>
          <a:ln/>
        </p:spPr>
        <p:txBody>
          <a:bodyPr wrap="square" rtlCol="0" anchor="ctr"/>
          <a:lstStyle/>
          <a:p>
            <a:pPr marL="0" indent="0">
              <a:buNone/>
            </a:pPr>
            <a:endParaRPr lang="en-US" sz="800" dirty="0"/>
          </a:p>
        </p:txBody>
      </p:sp>
      <p:sp>
        <p:nvSpPr>
          <p:cNvPr id="26" name="Shape 24">
            <a:extLst>
              <a:ext uri="{FF2B5EF4-FFF2-40B4-BE49-F238E27FC236}">
                <a16:creationId xmlns:a16="http://schemas.microsoft.com/office/drawing/2014/main" id="{2A0F8277-4CD9-1923-9A06-37F8FACCE481}"/>
              </a:ext>
            </a:extLst>
          </p:cNvPr>
          <p:cNvSpPr/>
          <p:nvPr/>
        </p:nvSpPr>
        <p:spPr>
          <a:xfrm>
            <a:off x="6236208" y="2240280"/>
            <a:ext cx="2633472" cy="457200"/>
          </a:xfrm>
          <a:prstGeom prst="roundRect">
            <a:avLst>
              <a:gd name="adj" fmla="val 10000"/>
            </a:avLst>
          </a:prstGeom>
          <a:solidFill>
            <a:srgbClr val="1DA1F2">
              <a:alpha val="10000"/>
            </a:srgbClr>
          </a:solidFill>
          <a:ln/>
        </p:spPr>
        <p:txBody>
          <a:bodyPr/>
          <a:lstStyle/>
          <a:p>
            <a:endParaRPr lang="en-NG"/>
          </a:p>
        </p:txBody>
      </p:sp>
      <p:sp>
        <p:nvSpPr>
          <p:cNvPr id="27" name="Text 25">
            <a:extLst>
              <a:ext uri="{FF2B5EF4-FFF2-40B4-BE49-F238E27FC236}">
                <a16:creationId xmlns:a16="http://schemas.microsoft.com/office/drawing/2014/main" id="{C8167427-1423-1D8F-A72C-46E6F07CFCD8}"/>
              </a:ext>
            </a:extLst>
          </p:cNvPr>
          <p:cNvSpPr/>
          <p:nvPr/>
        </p:nvSpPr>
        <p:spPr>
          <a:xfrm>
            <a:off x="6272784" y="2258568"/>
            <a:ext cx="2560320" cy="402336"/>
          </a:xfrm>
          <a:prstGeom prst="rect">
            <a:avLst/>
          </a:prstGeom>
          <a:noFill/>
          <a:ln/>
        </p:spPr>
        <p:txBody>
          <a:bodyPr wrap="square" rtlCol="0" anchor="ctr"/>
          <a:lstStyle/>
          <a:p>
            <a:pPr marL="0" indent="0">
              <a:buNone/>
            </a:pPr>
            <a:r>
              <a:rPr lang="en-US" sz="780" i="1" dirty="0">
                <a:solidFill>
                  <a:srgbClr val="1E1B4B"/>
                </a:solidFill>
                <a:latin typeface="Calibri" pitchFamily="34" charset="0"/>
                <a:ea typeface="Calibri" pitchFamily="34" charset="-122"/>
                <a:cs typeface="Calibri" pitchFamily="34" charset="-120"/>
              </a:rPr>
              <a:t>💡 Threads allow you to go deep. Hashtags drive trending.</a:t>
            </a:r>
            <a:endParaRPr lang="en-US" sz="780" dirty="0"/>
          </a:p>
        </p:txBody>
      </p:sp>
      <p:sp>
        <p:nvSpPr>
          <p:cNvPr id="28" name="Shape 26">
            <a:extLst>
              <a:ext uri="{FF2B5EF4-FFF2-40B4-BE49-F238E27FC236}">
                <a16:creationId xmlns:a16="http://schemas.microsoft.com/office/drawing/2014/main" id="{658E950B-650A-8CA6-67D6-25C754F7A5C9}"/>
              </a:ext>
            </a:extLst>
          </p:cNvPr>
          <p:cNvSpPr/>
          <p:nvPr/>
        </p:nvSpPr>
        <p:spPr>
          <a:xfrm>
            <a:off x="274320" y="292608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9" name="Shape 27">
            <a:extLst>
              <a:ext uri="{FF2B5EF4-FFF2-40B4-BE49-F238E27FC236}">
                <a16:creationId xmlns:a16="http://schemas.microsoft.com/office/drawing/2014/main" id="{EA8259A9-54BE-2541-6BD9-72DDF5ACFE0C}"/>
              </a:ext>
            </a:extLst>
          </p:cNvPr>
          <p:cNvSpPr/>
          <p:nvPr/>
        </p:nvSpPr>
        <p:spPr>
          <a:xfrm>
            <a:off x="274320" y="2926080"/>
            <a:ext cx="2788920" cy="411480"/>
          </a:xfrm>
          <a:prstGeom prst="roundRect">
            <a:avLst>
              <a:gd name="adj" fmla="val 22222"/>
            </a:avLst>
          </a:prstGeom>
          <a:solidFill>
            <a:srgbClr val="25D366"/>
          </a:solidFill>
          <a:ln/>
        </p:spPr>
        <p:txBody>
          <a:bodyPr/>
          <a:lstStyle/>
          <a:p>
            <a:endParaRPr lang="en-NG" dirty="0"/>
          </a:p>
        </p:txBody>
      </p:sp>
      <p:sp>
        <p:nvSpPr>
          <p:cNvPr id="30" name="Text 28">
            <a:extLst>
              <a:ext uri="{FF2B5EF4-FFF2-40B4-BE49-F238E27FC236}">
                <a16:creationId xmlns:a16="http://schemas.microsoft.com/office/drawing/2014/main" id="{659C0554-EC8E-EF0F-51FC-F320318000C1}"/>
              </a:ext>
            </a:extLst>
          </p:cNvPr>
          <p:cNvSpPr/>
          <p:nvPr/>
        </p:nvSpPr>
        <p:spPr>
          <a:xfrm>
            <a:off x="274320" y="292608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WhatsApp (and Telegram)</a:t>
            </a:r>
            <a:endParaRPr lang="en-US" sz="1300" dirty="0"/>
          </a:p>
        </p:txBody>
      </p:sp>
      <p:sp>
        <p:nvSpPr>
          <p:cNvPr id="31" name="Text 29">
            <a:extLst>
              <a:ext uri="{FF2B5EF4-FFF2-40B4-BE49-F238E27FC236}">
                <a16:creationId xmlns:a16="http://schemas.microsoft.com/office/drawing/2014/main" id="{A908A59B-645F-6424-8E0D-6DD43BA3F0E9}"/>
              </a:ext>
            </a:extLst>
          </p:cNvPr>
          <p:cNvSpPr/>
          <p:nvPr/>
        </p:nvSpPr>
        <p:spPr>
          <a:xfrm>
            <a:off x="365760" y="3383280"/>
            <a:ext cx="2606040" cy="274320"/>
          </a:xfrm>
          <a:prstGeom prst="rect">
            <a:avLst/>
          </a:prstGeom>
          <a:noFill/>
          <a:ln/>
        </p:spPr>
        <p:txBody>
          <a:bodyPr wrap="square" rtlCol="0" anchor="ctr"/>
          <a:lstStyle/>
          <a:p>
            <a:pPr marL="0" indent="0">
              <a:buNone/>
            </a:pPr>
            <a:endParaRPr lang="en-US" sz="850" dirty="0"/>
          </a:p>
        </p:txBody>
      </p:sp>
      <p:sp>
        <p:nvSpPr>
          <p:cNvPr id="32" name="Text 30">
            <a:extLst>
              <a:ext uri="{FF2B5EF4-FFF2-40B4-BE49-F238E27FC236}">
                <a16:creationId xmlns:a16="http://schemas.microsoft.com/office/drawing/2014/main" id="{7B59E39E-C1B9-3EEC-3FA4-0DDF3FF88565}"/>
              </a:ext>
            </a:extLst>
          </p:cNvPr>
          <p:cNvSpPr/>
          <p:nvPr/>
        </p:nvSpPr>
        <p:spPr>
          <a:xfrm>
            <a:off x="365760" y="3675888"/>
            <a:ext cx="2606040" cy="438912"/>
          </a:xfrm>
          <a:prstGeom prst="rect">
            <a:avLst/>
          </a:prstGeom>
          <a:noFill/>
          <a:ln/>
        </p:spPr>
        <p:txBody>
          <a:bodyPr wrap="square" rtlCol="0" anchor="ctr"/>
          <a:lstStyle/>
          <a:p>
            <a:r>
              <a:rPr lang="en-NG" sz="900" dirty="0"/>
              <a:t>Status updates, Broadcast/Channel messages, photos, short video, voice notes.</a:t>
            </a:r>
            <a:endParaRPr lang="en-US" sz="850" dirty="0"/>
          </a:p>
        </p:txBody>
      </p:sp>
      <p:sp>
        <p:nvSpPr>
          <p:cNvPr id="33" name="Text 31">
            <a:extLst>
              <a:ext uri="{FF2B5EF4-FFF2-40B4-BE49-F238E27FC236}">
                <a16:creationId xmlns:a16="http://schemas.microsoft.com/office/drawing/2014/main" id="{49BBDBE9-BAE0-0BD1-2699-838C5FF860BC}"/>
              </a:ext>
            </a:extLst>
          </p:cNvPr>
          <p:cNvSpPr/>
          <p:nvPr/>
        </p:nvSpPr>
        <p:spPr>
          <a:xfrm>
            <a:off x="365760" y="4133088"/>
            <a:ext cx="2606040" cy="256032"/>
          </a:xfrm>
          <a:prstGeom prst="rect">
            <a:avLst/>
          </a:prstGeom>
          <a:noFill/>
          <a:ln/>
        </p:spPr>
        <p:txBody>
          <a:bodyPr wrap="square" rtlCol="0" anchor="ctr"/>
          <a:lstStyle/>
          <a:p>
            <a:pPr marL="0" indent="0">
              <a:buNone/>
            </a:pPr>
            <a:endParaRPr lang="en-US" sz="800" dirty="0"/>
          </a:p>
        </p:txBody>
      </p:sp>
      <p:sp>
        <p:nvSpPr>
          <p:cNvPr id="34" name="Shape 32">
            <a:extLst>
              <a:ext uri="{FF2B5EF4-FFF2-40B4-BE49-F238E27FC236}">
                <a16:creationId xmlns:a16="http://schemas.microsoft.com/office/drawing/2014/main" id="{D8003DDD-B92B-4348-BACA-125C8B9D32A5}"/>
              </a:ext>
            </a:extLst>
          </p:cNvPr>
          <p:cNvSpPr/>
          <p:nvPr/>
        </p:nvSpPr>
        <p:spPr>
          <a:xfrm>
            <a:off x="347472" y="4389120"/>
            <a:ext cx="2633472" cy="457200"/>
          </a:xfrm>
          <a:prstGeom prst="roundRect">
            <a:avLst>
              <a:gd name="adj" fmla="val 10000"/>
            </a:avLst>
          </a:prstGeom>
          <a:solidFill>
            <a:srgbClr val="25D366">
              <a:alpha val="10000"/>
            </a:srgbClr>
          </a:solidFill>
          <a:ln/>
        </p:spPr>
        <p:txBody>
          <a:bodyPr/>
          <a:lstStyle/>
          <a:p>
            <a:endParaRPr lang="en-NG" dirty="0"/>
          </a:p>
        </p:txBody>
      </p:sp>
      <p:sp>
        <p:nvSpPr>
          <p:cNvPr id="35" name="Text 33">
            <a:extLst>
              <a:ext uri="{FF2B5EF4-FFF2-40B4-BE49-F238E27FC236}">
                <a16:creationId xmlns:a16="http://schemas.microsoft.com/office/drawing/2014/main" id="{26A5EFFC-DE4F-B93E-1340-AD251A7EC2E0}"/>
              </a:ext>
            </a:extLst>
          </p:cNvPr>
          <p:cNvSpPr/>
          <p:nvPr/>
        </p:nvSpPr>
        <p:spPr>
          <a:xfrm>
            <a:off x="384048" y="4407408"/>
            <a:ext cx="2560320" cy="402336"/>
          </a:xfrm>
          <a:prstGeom prst="rect">
            <a:avLst/>
          </a:prstGeom>
          <a:noFill/>
          <a:ln/>
        </p:spPr>
        <p:txBody>
          <a:bodyPr wrap="square" rtlCol="0" anchor="ctr"/>
          <a:lstStyle/>
          <a:p>
            <a:pPr marL="0" indent="0">
              <a:buNone/>
            </a:pPr>
            <a:r>
              <a:rPr lang="en-US" sz="780" i="1" dirty="0">
                <a:solidFill>
                  <a:srgbClr val="1E1B4B"/>
                </a:solidFill>
                <a:latin typeface="Calibri" pitchFamily="34" charset="0"/>
                <a:ea typeface="Calibri" pitchFamily="34" charset="-122"/>
                <a:cs typeface="Calibri" pitchFamily="34" charset="-120"/>
              </a:rPr>
              <a:t>💡 Broadcast Lists &amp; Channels.</a:t>
            </a:r>
            <a:endParaRPr lang="en-US" sz="780" dirty="0"/>
          </a:p>
        </p:txBody>
      </p:sp>
      <p:sp>
        <p:nvSpPr>
          <p:cNvPr id="36" name="Shape 34">
            <a:extLst>
              <a:ext uri="{FF2B5EF4-FFF2-40B4-BE49-F238E27FC236}">
                <a16:creationId xmlns:a16="http://schemas.microsoft.com/office/drawing/2014/main" id="{A91AEA76-7CE3-5731-B423-B64FB6699C08}"/>
              </a:ext>
            </a:extLst>
          </p:cNvPr>
          <p:cNvSpPr/>
          <p:nvPr/>
        </p:nvSpPr>
        <p:spPr>
          <a:xfrm>
            <a:off x="3218688" y="292608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7" name="Shape 35">
            <a:extLst>
              <a:ext uri="{FF2B5EF4-FFF2-40B4-BE49-F238E27FC236}">
                <a16:creationId xmlns:a16="http://schemas.microsoft.com/office/drawing/2014/main" id="{8A1F9FB7-66DB-EC81-E53F-52920F20591D}"/>
              </a:ext>
            </a:extLst>
          </p:cNvPr>
          <p:cNvSpPr/>
          <p:nvPr/>
        </p:nvSpPr>
        <p:spPr>
          <a:xfrm>
            <a:off x="3218688" y="2926080"/>
            <a:ext cx="2788920" cy="411480"/>
          </a:xfrm>
          <a:prstGeom prst="roundRect">
            <a:avLst>
              <a:gd name="adj" fmla="val 22222"/>
            </a:avLst>
          </a:prstGeom>
          <a:solidFill>
            <a:srgbClr val="0A66C2"/>
          </a:solidFill>
          <a:ln/>
        </p:spPr>
        <p:txBody>
          <a:bodyPr/>
          <a:lstStyle/>
          <a:p>
            <a:endParaRPr lang="en-NG"/>
          </a:p>
        </p:txBody>
      </p:sp>
      <p:sp>
        <p:nvSpPr>
          <p:cNvPr id="38" name="Text 36">
            <a:extLst>
              <a:ext uri="{FF2B5EF4-FFF2-40B4-BE49-F238E27FC236}">
                <a16:creationId xmlns:a16="http://schemas.microsoft.com/office/drawing/2014/main" id="{EC21BEEA-AF4E-4C74-A9BE-0C4A4B714176}"/>
              </a:ext>
            </a:extLst>
          </p:cNvPr>
          <p:cNvSpPr/>
          <p:nvPr/>
        </p:nvSpPr>
        <p:spPr>
          <a:xfrm>
            <a:off x="3218688" y="292608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LinkedIn</a:t>
            </a:r>
            <a:endParaRPr lang="en-US" sz="1300" dirty="0"/>
          </a:p>
        </p:txBody>
      </p:sp>
      <p:sp>
        <p:nvSpPr>
          <p:cNvPr id="39" name="Text 37">
            <a:extLst>
              <a:ext uri="{FF2B5EF4-FFF2-40B4-BE49-F238E27FC236}">
                <a16:creationId xmlns:a16="http://schemas.microsoft.com/office/drawing/2014/main" id="{B29D99EE-E859-61D5-1F85-0E527C8B7D66}"/>
              </a:ext>
            </a:extLst>
          </p:cNvPr>
          <p:cNvSpPr/>
          <p:nvPr/>
        </p:nvSpPr>
        <p:spPr>
          <a:xfrm>
            <a:off x="3310128" y="3383280"/>
            <a:ext cx="2606040" cy="274320"/>
          </a:xfrm>
          <a:prstGeom prst="rect">
            <a:avLst/>
          </a:prstGeom>
          <a:noFill/>
          <a:ln/>
        </p:spPr>
        <p:txBody>
          <a:bodyPr wrap="square" rtlCol="0" anchor="ctr"/>
          <a:lstStyle/>
          <a:p>
            <a:pPr marL="0" indent="0">
              <a:buNone/>
            </a:pPr>
            <a:endParaRPr lang="en-US" sz="850" dirty="0"/>
          </a:p>
        </p:txBody>
      </p:sp>
      <p:sp>
        <p:nvSpPr>
          <p:cNvPr id="40" name="Text 38">
            <a:extLst>
              <a:ext uri="{FF2B5EF4-FFF2-40B4-BE49-F238E27FC236}">
                <a16:creationId xmlns:a16="http://schemas.microsoft.com/office/drawing/2014/main" id="{4B62B5E8-44EE-F0E5-0704-7237A830B5CA}"/>
              </a:ext>
            </a:extLst>
          </p:cNvPr>
          <p:cNvSpPr/>
          <p:nvPr/>
        </p:nvSpPr>
        <p:spPr>
          <a:xfrm>
            <a:off x="3310128" y="3675888"/>
            <a:ext cx="2606040" cy="438912"/>
          </a:xfrm>
          <a:prstGeom prst="rect">
            <a:avLst/>
          </a:prstGeom>
          <a:noFill/>
          <a:ln/>
        </p:spPr>
        <p:txBody>
          <a:bodyPr wrap="square" rtlCol="0" anchor="ctr"/>
          <a:lstStyle/>
          <a:p>
            <a:r>
              <a:rPr lang="en-NG" sz="900" dirty="0"/>
              <a:t>Long-form text posts, Articles, Carousels, photos, short video, Live video.</a:t>
            </a:r>
            <a:endParaRPr lang="en-US" sz="850" dirty="0"/>
          </a:p>
        </p:txBody>
      </p:sp>
      <p:sp>
        <p:nvSpPr>
          <p:cNvPr id="41" name="Text 39">
            <a:extLst>
              <a:ext uri="{FF2B5EF4-FFF2-40B4-BE49-F238E27FC236}">
                <a16:creationId xmlns:a16="http://schemas.microsoft.com/office/drawing/2014/main" id="{C5DB972F-C522-090E-A4C1-76D721913D69}"/>
              </a:ext>
            </a:extLst>
          </p:cNvPr>
          <p:cNvSpPr/>
          <p:nvPr/>
        </p:nvSpPr>
        <p:spPr>
          <a:xfrm>
            <a:off x="3310128" y="4133088"/>
            <a:ext cx="2606040" cy="256032"/>
          </a:xfrm>
          <a:prstGeom prst="rect">
            <a:avLst/>
          </a:prstGeom>
          <a:noFill/>
          <a:ln/>
        </p:spPr>
        <p:txBody>
          <a:bodyPr wrap="square" rtlCol="0" anchor="ctr"/>
          <a:lstStyle/>
          <a:p>
            <a:pPr marL="0" indent="0">
              <a:buNone/>
            </a:pPr>
            <a:endParaRPr lang="en-US" sz="800" dirty="0"/>
          </a:p>
        </p:txBody>
      </p:sp>
      <p:sp>
        <p:nvSpPr>
          <p:cNvPr id="42" name="Shape 40">
            <a:extLst>
              <a:ext uri="{FF2B5EF4-FFF2-40B4-BE49-F238E27FC236}">
                <a16:creationId xmlns:a16="http://schemas.microsoft.com/office/drawing/2014/main" id="{52E191B0-2F96-2EDC-0BD5-653446507C6B}"/>
              </a:ext>
            </a:extLst>
          </p:cNvPr>
          <p:cNvSpPr/>
          <p:nvPr/>
        </p:nvSpPr>
        <p:spPr>
          <a:xfrm>
            <a:off x="3291840" y="4389120"/>
            <a:ext cx="2633472" cy="457200"/>
          </a:xfrm>
          <a:prstGeom prst="roundRect">
            <a:avLst>
              <a:gd name="adj" fmla="val 10000"/>
            </a:avLst>
          </a:prstGeom>
          <a:solidFill>
            <a:srgbClr val="0A66C2">
              <a:alpha val="10000"/>
            </a:srgbClr>
          </a:solidFill>
          <a:ln/>
        </p:spPr>
        <p:txBody>
          <a:bodyPr/>
          <a:lstStyle/>
          <a:p>
            <a:endParaRPr lang="en-NG"/>
          </a:p>
        </p:txBody>
      </p:sp>
      <p:sp>
        <p:nvSpPr>
          <p:cNvPr id="43" name="Text 41">
            <a:extLst>
              <a:ext uri="{FF2B5EF4-FFF2-40B4-BE49-F238E27FC236}">
                <a16:creationId xmlns:a16="http://schemas.microsoft.com/office/drawing/2014/main" id="{EB54EDA6-DA37-FA4F-D9EA-A0D50D8A38A3}"/>
              </a:ext>
            </a:extLst>
          </p:cNvPr>
          <p:cNvSpPr/>
          <p:nvPr/>
        </p:nvSpPr>
        <p:spPr>
          <a:xfrm>
            <a:off x="3328416" y="4407408"/>
            <a:ext cx="2560320" cy="402336"/>
          </a:xfrm>
          <a:prstGeom prst="rect">
            <a:avLst/>
          </a:prstGeom>
          <a:noFill/>
          <a:ln/>
        </p:spPr>
        <p:txBody>
          <a:bodyPr wrap="square" rtlCol="0" anchor="ctr"/>
          <a:lstStyle/>
          <a:p>
            <a:pPr marL="0" indent="0">
              <a:buNone/>
            </a:pPr>
            <a:endParaRPr lang="en-US" sz="780" dirty="0"/>
          </a:p>
        </p:txBody>
      </p:sp>
      <p:sp>
        <p:nvSpPr>
          <p:cNvPr id="44" name="Shape 42">
            <a:extLst>
              <a:ext uri="{FF2B5EF4-FFF2-40B4-BE49-F238E27FC236}">
                <a16:creationId xmlns:a16="http://schemas.microsoft.com/office/drawing/2014/main" id="{B029FADE-6500-3CA7-CAFC-132A84464A3E}"/>
              </a:ext>
            </a:extLst>
          </p:cNvPr>
          <p:cNvSpPr/>
          <p:nvPr/>
        </p:nvSpPr>
        <p:spPr>
          <a:xfrm>
            <a:off x="6163056" y="2926080"/>
            <a:ext cx="2788920" cy="1993392"/>
          </a:xfrm>
          <a:prstGeom prst="roundRect">
            <a:avLst>
              <a:gd name="adj" fmla="val 458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45" name="Shape 43">
            <a:extLst>
              <a:ext uri="{FF2B5EF4-FFF2-40B4-BE49-F238E27FC236}">
                <a16:creationId xmlns:a16="http://schemas.microsoft.com/office/drawing/2014/main" id="{DD9104EB-F11F-E7CE-A184-48A75D852EE0}"/>
              </a:ext>
            </a:extLst>
          </p:cNvPr>
          <p:cNvSpPr/>
          <p:nvPr/>
        </p:nvSpPr>
        <p:spPr>
          <a:xfrm>
            <a:off x="6163056" y="2926080"/>
            <a:ext cx="2788920" cy="411480"/>
          </a:xfrm>
          <a:prstGeom prst="roundRect">
            <a:avLst>
              <a:gd name="adj" fmla="val 22222"/>
            </a:avLst>
          </a:prstGeom>
          <a:solidFill>
            <a:srgbClr val="010101"/>
          </a:solidFill>
          <a:ln/>
        </p:spPr>
        <p:txBody>
          <a:bodyPr/>
          <a:lstStyle/>
          <a:p>
            <a:endParaRPr lang="en-NG"/>
          </a:p>
        </p:txBody>
      </p:sp>
      <p:sp>
        <p:nvSpPr>
          <p:cNvPr id="46" name="Text 44">
            <a:extLst>
              <a:ext uri="{FF2B5EF4-FFF2-40B4-BE49-F238E27FC236}">
                <a16:creationId xmlns:a16="http://schemas.microsoft.com/office/drawing/2014/main" id="{499CDEDA-2C42-A567-5F1B-D53470EA4297}"/>
              </a:ext>
            </a:extLst>
          </p:cNvPr>
          <p:cNvSpPr/>
          <p:nvPr/>
        </p:nvSpPr>
        <p:spPr>
          <a:xfrm>
            <a:off x="6163056" y="2926080"/>
            <a:ext cx="2788920" cy="411480"/>
          </a:xfrm>
          <a:prstGeom prst="rect">
            <a:avLst/>
          </a:prstGeom>
          <a:noFill/>
          <a:ln/>
        </p:spPr>
        <p:txBody>
          <a:bodyPr wrap="square" lIns="0" tIns="0" rIns="0" bIns="0" rtlCol="0" anchor="ctr"/>
          <a:lstStyle/>
          <a:p>
            <a:pPr marL="0" indent="0" algn="ctr">
              <a:buNone/>
            </a:pPr>
            <a:r>
              <a:rPr lang="en-US" sz="1300" b="1" dirty="0">
                <a:solidFill>
                  <a:srgbClr val="FFFFFF"/>
                </a:solidFill>
              </a:rPr>
              <a:t>TikTok</a:t>
            </a:r>
            <a:endParaRPr lang="en-US" sz="1300" dirty="0"/>
          </a:p>
        </p:txBody>
      </p:sp>
      <p:sp>
        <p:nvSpPr>
          <p:cNvPr id="47" name="Text 45">
            <a:extLst>
              <a:ext uri="{FF2B5EF4-FFF2-40B4-BE49-F238E27FC236}">
                <a16:creationId xmlns:a16="http://schemas.microsoft.com/office/drawing/2014/main" id="{87690E7E-7E59-AD47-855F-C8A274507DBD}"/>
              </a:ext>
            </a:extLst>
          </p:cNvPr>
          <p:cNvSpPr/>
          <p:nvPr/>
        </p:nvSpPr>
        <p:spPr>
          <a:xfrm>
            <a:off x="6254496" y="3383280"/>
            <a:ext cx="2606040" cy="274320"/>
          </a:xfrm>
          <a:prstGeom prst="rect">
            <a:avLst/>
          </a:prstGeom>
          <a:noFill/>
          <a:ln/>
        </p:spPr>
        <p:txBody>
          <a:bodyPr wrap="square" rtlCol="0" anchor="ctr"/>
          <a:lstStyle/>
          <a:p>
            <a:pPr marL="0" indent="0">
              <a:buNone/>
            </a:pPr>
            <a:endParaRPr lang="en-US" sz="850" dirty="0"/>
          </a:p>
        </p:txBody>
      </p:sp>
      <p:sp>
        <p:nvSpPr>
          <p:cNvPr id="48" name="Text 46">
            <a:extLst>
              <a:ext uri="{FF2B5EF4-FFF2-40B4-BE49-F238E27FC236}">
                <a16:creationId xmlns:a16="http://schemas.microsoft.com/office/drawing/2014/main" id="{A36928E5-0372-A5C0-83EB-3A75CA71AF1E}"/>
              </a:ext>
            </a:extLst>
          </p:cNvPr>
          <p:cNvSpPr/>
          <p:nvPr/>
        </p:nvSpPr>
        <p:spPr>
          <a:xfrm>
            <a:off x="6254496" y="3675888"/>
            <a:ext cx="2606040" cy="438912"/>
          </a:xfrm>
          <a:prstGeom prst="rect">
            <a:avLst/>
          </a:prstGeom>
          <a:noFill/>
          <a:ln/>
        </p:spPr>
        <p:txBody>
          <a:bodyPr wrap="square" rtlCol="0" anchor="ctr"/>
          <a:lstStyle/>
          <a:p>
            <a:r>
              <a:rPr lang="en-NG" sz="900" dirty="0"/>
              <a:t>Short-form video (Reels-style), Live video</a:t>
            </a:r>
            <a:r>
              <a:rPr lang="en-US" sz="900" dirty="0"/>
              <a:t>, Pictures</a:t>
            </a:r>
            <a:endParaRPr lang="en-US" sz="850" dirty="0"/>
          </a:p>
        </p:txBody>
      </p:sp>
      <p:sp>
        <p:nvSpPr>
          <p:cNvPr id="49" name="Text 47">
            <a:extLst>
              <a:ext uri="{FF2B5EF4-FFF2-40B4-BE49-F238E27FC236}">
                <a16:creationId xmlns:a16="http://schemas.microsoft.com/office/drawing/2014/main" id="{A56307EB-BB1D-095F-913F-A36BC537E48C}"/>
              </a:ext>
            </a:extLst>
          </p:cNvPr>
          <p:cNvSpPr/>
          <p:nvPr/>
        </p:nvSpPr>
        <p:spPr>
          <a:xfrm>
            <a:off x="6254496" y="4133088"/>
            <a:ext cx="2606040" cy="256032"/>
          </a:xfrm>
          <a:prstGeom prst="rect">
            <a:avLst/>
          </a:prstGeom>
          <a:noFill/>
          <a:ln/>
        </p:spPr>
        <p:txBody>
          <a:bodyPr wrap="square" rtlCol="0" anchor="ctr"/>
          <a:lstStyle/>
          <a:p>
            <a:pPr marL="0" indent="0">
              <a:buNone/>
            </a:pPr>
            <a:endParaRPr lang="en-US" sz="800" dirty="0"/>
          </a:p>
        </p:txBody>
      </p:sp>
      <p:sp>
        <p:nvSpPr>
          <p:cNvPr id="50" name="Shape 48">
            <a:extLst>
              <a:ext uri="{FF2B5EF4-FFF2-40B4-BE49-F238E27FC236}">
                <a16:creationId xmlns:a16="http://schemas.microsoft.com/office/drawing/2014/main" id="{04DA1B13-7AAF-D987-9572-801AD5893F71}"/>
              </a:ext>
            </a:extLst>
          </p:cNvPr>
          <p:cNvSpPr/>
          <p:nvPr/>
        </p:nvSpPr>
        <p:spPr>
          <a:xfrm>
            <a:off x="6236208" y="4389120"/>
            <a:ext cx="2633472" cy="457200"/>
          </a:xfrm>
          <a:prstGeom prst="roundRect">
            <a:avLst>
              <a:gd name="adj" fmla="val 10000"/>
            </a:avLst>
          </a:prstGeom>
          <a:solidFill>
            <a:srgbClr val="010101">
              <a:alpha val="10000"/>
            </a:srgbClr>
          </a:solidFill>
          <a:ln/>
        </p:spPr>
        <p:txBody>
          <a:bodyPr/>
          <a:lstStyle/>
          <a:p>
            <a:endParaRPr lang="en-NG"/>
          </a:p>
        </p:txBody>
      </p:sp>
      <p:sp>
        <p:nvSpPr>
          <p:cNvPr id="51" name="Text 49">
            <a:extLst>
              <a:ext uri="{FF2B5EF4-FFF2-40B4-BE49-F238E27FC236}">
                <a16:creationId xmlns:a16="http://schemas.microsoft.com/office/drawing/2014/main" id="{ECEC064B-A249-BC8A-85F1-3E28F7C7D08B}"/>
              </a:ext>
            </a:extLst>
          </p:cNvPr>
          <p:cNvSpPr/>
          <p:nvPr/>
        </p:nvSpPr>
        <p:spPr>
          <a:xfrm>
            <a:off x="6272784" y="4407408"/>
            <a:ext cx="2560320" cy="402336"/>
          </a:xfrm>
          <a:prstGeom prst="rect">
            <a:avLst/>
          </a:prstGeom>
          <a:noFill/>
          <a:ln/>
        </p:spPr>
        <p:txBody>
          <a:bodyPr wrap="square" rtlCol="0" anchor="ctr"/>
          <a:lstStyle/>
          <a:p>
            <a:pPr marL="0" indent="0">
              <a:buNone/>
            </a:pPr>
            <a:endParaRPr lang="en-US" sz="780" dirty="0"/>
          </a:p>
        </p:txBody>
      </p:sp>
    </p:spTree>
    <p:extLst>
      <p:ext uri="{BB962C8B-B14F-4D97-AF65-F5344CB8AC3E}">
        <p14:creationId xmlns:p14="http://schemas.microsoft.com/office/powerpoint/2010/main" val="21678262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5">
    <p:bg>
      <p:bgPr>
        <a:solidFill>
          <a:srgbClr val="0D9488"/>
        </a:solidFill>
        <a:effectLst/>
      </p:bgPr>
    </p:bg>
    <p:spTree>
      <p:nvGrpSpPr>
        <p:cNvPr id="1" name=""/>
        <p:cNvGrpSpPr/>
        <p:nvPr/>
      </p:nvGrpSpPr>
      <p:grpSpPr>
        <a:xfrm>
          <a:off x="0" y="0"/>
          <a:ext cx="0" cy="0"/>
          <a:chOff x="0" y="0"/>
          <a:chExt cx="0" cy="0"/>
        </a:xfrm>
      </p:grpSpPr>
      <p:sp>
        <p:nvSpPr>
          <p:cNvPr id="2" name="Shape 0"/>
          <p:cNvSpPr/>
          <p:nvPr/>
        </p:nvSpPr>
        <p:spPr>
          <a:xfrm>
            <a:off x="-914400" y="-914400"/>
            <a:ext cx="3657600" cy="3657600"/>
          </a:xfrm>
          <a:prstGeom prst="ellipse">
            <a:avLst/>
          </a:prstGeom>
          <a:solidFill>
            <a:srgbClr val="028090">
              <a:alpha val="40000"/>
            </a:srgbClr>
          </a:solidFill>
          <a:ln/>
        </p:spPr>
        <p:txBody>
          <a:bodyPr/>
          <a:lstStyle/>
          <a:p>
            <a:endParaRPr lang="en-NG"/>
          </a:p>
        </p:txBody>
      </p:sp>
      <p:sp>
        <p:nvSpPr>
          <p:cNvPr id="3" name="Text 1"/>
          <p:cNvSpPr/>
          <p:nvPr/>
        </p:nvSpPr>
        <p:spPr>
          <a:xfrm>
            <a:off x="457200" y="548640"/>
            <a:ext cx="8229600" cy="411480"/>
          </a:xfrm>
          <a:prstGeom prst="rect">
            <a:avLst/>
          </a:prstGeom>
          <a:noFill/>
          <a:ln/>
        </p:spPr>
        <p:txBody>
          <a:bodyPr wrap="square" rtlCol="0" anchor="ctr"/>
          <a:lstStyle/>
          <a:p>
            <a:pPr marL="0" indent="0" algn="ctr">
              <a:buNone/>
            </a:pPr>
            <a:r>
              <a:rPr lang="en-US" sz="1200" b="1" kern="0" spc="400" dirty="0">
                <a:solidFill>
                  <a:srgbClr val="D1FAF4"/>
                </a:solidFill>
                <a:latin typeface="Calibri" pitchFamily="34" charset="0"/>
                <a:ea typeface="Calibri" pitchFamily="34" charset="-122"/>
                <a:cs typeface="Calibri" pitchFamily="34" charset="-120"/>
              </a:rPr>
              <a:t>QUICK POLL</a:t>
            </a:r>
            <a:endParaRPr lang="en-US" sz="1200" dirty="0"/>
          </a:p>
        </p:txBody>
      </p:sp>
      <p:sp>
        <p:nvSpPr>
          <p:cNvPr id="4" name="Text 2"/>
          <p:cNvSpPr/>
          <p:nvPr/>
        </p:nvSpPr>
        <p:spPr>
          <a:xfrm>
            <a:off x="457200" y="1005840"/>
            <a:ext cx="8229600" cy="685800"/>
          </a:xfrm>
          <a:prstGeom prst="rect">
            <a:avLst/>
          </a:prstGeom>
          <a:noFill/>
          <a:ln/>
        </p:spPr>
        <p:txBody>
          <a:bodyPr wrap="square" rtlCol="0" anchor="ctr"/>
          <a:lstStyle/>
          <a:p>
            <a:pPr marL="0" indent="0" algn="ctr">
              <a:buNone/>
            </a:pPr>
            <a:r>
              <a:rPr lang="en-US" sz="2600" b="1" dirty="0">
                <a:solidFill>
                  <a:srgbClr val="FFFFFF"/>
                </a:solidFill>
                <a:latin typeface="Cambria" pitchFamily="34" charset="0"/>
                <a:ea typeface="Cambria" pitchFamily="34" charset="-122"/>
                <a:cs typeface="Cambria" pitchFamily="34" charset="-120"/>
              </a:rPr>
              <a:t>Which platform does your organisation use most?</a:t>
            </a:r>
            <a:endParaRPr lang="en-US" sz="2600" dirty="0"/>
          </a:p>
        </p:txBody>
      </p:sp>
      <p:sp>
        <p:nvSpPr>
          <p:cNvPr id="5" name="Shape 3"/>
          <p:cNvSpPr/>
          <p:nvPr/>
        </p:nvSpPr>
        <p:spPr>
          <a:xfrm>
            <a:off x="1371600" y="1828800"/>
            <a:ext cx="3657600" cy="658368"/>
          </a:xfrm>
          <a:prstGeom prst="roundRect">
            <a:avLst>
              <a:gd name="adj" fmla="val 13889"/>
            </a:avLst>
          </a:prstGeom>
          <a:solidFill>
            <a:srgbClr val="FFFFFF">
              <a:alpha val="82000"/>
            </a:srgbClr>
          </a:solidFill>
          <a:ln w="12700">
            <a:solidFill>
              <a:srgbClr val="D1FAF4"/>
            </a:solidFill>
            <a:prstDash val="solid"/>
          </a:ln>
        </p:spPr>
        <p:txBody>
          <a:bodyPr/>
          <a:lstStyle/>
          <a:p>
            <a:endParaRPr lang="en-NG"/>
          </a:p>
        </p:txBody>
      </p:sp>
      <p:sp>
        <p:nvSpPr>
          <p:cNvPr id="6" name="Text 4"/>
          <p:cNvSpPr/>
          <p:nvPr/>
        </p:nvSpPr>
        <p:spPr>
          <a:xfrm>
            <a:off x="1371600" y="1828800"/>
            <a:ext cx="3657600" cy="658368"/>
          </a:xfrm>
          <a:prstGeom prst="rect">
            <a:avLst/>
          </a:prstGeom>
          <a:noFill/>
          <a:ln/>
        </p:spPr>
        <p:txBody>
          <a:bodyPr wrap="square" rtlCol="0" anchor="ctr"/>
          <a:lstStyle/>
          <a:p>
            <a:pPr marL="0" indent="0" algn="ctr">
              <a:buNone/>
            </a:pPr>
            <a:r>
              <a:rPr lang="en-US" sz="1400" b="1" dirty="0">
                <a:latin typeface="Calibri" pitchFamily="34" charset="0"/>
                <a:ea typeface="Calibri" pitchFamily="34" charset="-122"/>
                <a:cs typeface="Calibri" pitchFamily="34" charset="-120"/>
              </a:rPr>
              <a:t>A.  Facebook</a:t>
            </a:r>
            <a:endParaRPr lang="en-US" sz="1400" dirty="0"/>
          </a:p>
        </p:txBody>
      </p:sp>
      <p:sp>
        <p:nvSpPr>
          <p:cNvPr id="7" name="Shape 5"/>
          <p:cNvSpPr/>
          <p:nvPr/>
        </p:nvSpPr>
        <p:spPr>
          <a:xfrm>
            <a:off x="5332719" y="1842516"/>
            <a:ext cx="3657600" cy="658368"/>
          </a:xfrm>
          <a:prstGeom prst="roundRect">
            <a:avLst>
              <a:gd name="adj" fmla="val 13889"/>
            </a:avLst>
          </a:prstGeom>
          <a:solidFill>
            <a:srgbClr val="FFFFFF">
              <a:alpha val="82000"/>
            </a:srgbClr>
          </a:solidFill>
          <a:ln w="12700">
            <a:solidFill>
              <a:srgbClr val="D1FAF4"/>
            </a:solidFill>
            <a:prstDash val="solid"/>
          </a:ln>
        </p:spPr>
        <p:txBody>
          <a:bodyPr/>
          <a:lstStyle/>
          <a:p>
            <a:endParaRPr lang="en-NG"/>
          </a:p>
        </p:txBody>
      </p:sp>
      <p:sp>
        <p:nvSpPr>
          <p:cNvPr id="8" name="Text 6"/>
          <p:cNvSpPr/>
          <p:nvPr/>
        </p:nvSpPr>
        <p:spPr>
          <a:xfrm>
            <a:off x="5486400" y="1828800"/>
            <a:ext cx="3657600" cy="658368"/>
          </a:xfrm>
          <a:prstGeom prst="rect">
            <a:avLst/>
          </a:prstGeom>
          <a:noFill/>
          <a:ln/>
        </p:spPr>
        <p:txBody>
          <a:bodyPr wrap="square" rtlCol="0" anchor="ctr"/>
          <a:lstStyle/>
          <a:p>
            <a:pPr marL="0" indent="0" algn="ctr">
              <a:buNone/>
            </a:pPr>
            <a:r>
              <a:rPr lang="en-US" sz="1400" b="1" dirty="0">
                <a:latin typeface="Calibri" pitchFamily="34" charset="0"/>
                <a:ea typeface="Calibri" pitchFamily="34" charset="-122"/>
                <a:cs typeface="Calibri" pitchFamily="34" charset="-120"/>
              </a:rPr>
              <a:t>B.  Instagram</a:t>
            </a:r>
            <a:endParaRPr lang="en-US" sz="1400" dirty="0"/>
          </a:p>
        </p:txBody>
      </p:sp>
      <p:sp>
        <p:nvSpPr>
          <p:cNvPr id="9" name="Shape 7"/>
          <p:cNvSpPr/>
          <p:nvPr/>
        </p:nvSpPr>
        <p:spPr>
          <a:xfrm>
            <a:off x="1371600" y="2743200"/>
            <a:ext cx="3657600" cy="658368"/>
          </a:xfrm>
          <a:prstGeom prst="roundRect">
            <a:avLst>
              <a:gd name="adj" fmla="val 13889"/>
            </a:avLst>
          </a:prstGeom>
          <a:solidFill>
            <a:srgbClr val="FFFFFF">
              <a:alpha val="82000"/>
            </a:srgbClr>
          </a:solidFill>
          <a:ln w="12700">
            <a:solidFill>
              <a:srgbClr val="D1FAF4"/>
            </a:solidFill>
            <a:prstDash val="solid"/>
          </a:ln>
        </p:spPr>
        <p:txBody>
          <a:bodyPr/>
          <a:lstStyle/>
          <a:p>
            <a:endParaRPr lang="en-NG"/>
          </a:p>
        </p:txBody>
      </p:sp>
      <p:sp>
        <p:nvSpPr>
          <p:cNvPr id="10" name="Text 8"/>
          <p:cNvSpPr/>
          <p:nvPr/>
        </p:nvSpPr>
        <p:spPr>
          <a:xfrm>
            <a:off x="1371600" y="2743200"/>
            <a:ext cx="3657600" cy="658368"/>
          </a:xfrm>
          <a:prstGeom prst="rect">
            <a:avLst/>
          </a:prstGeom>
          <a:noFill/>
          <a:ln/>
        </p:spPr>
        <p:txBody>
          <a:bodyPr wrap="square" rtlCol="0" anchor="ctr"/>
          <a:lstStyle/>
          <a:p>
            <a:pPr marL="0" indent="0" algn="ctr">
              <a:buNone/>
            </a:pPr>
            <a:r>
              <a:rPr lang="en-US" sz="1400" b="1" dirty="0">
                <a:latin typeface="Calibri" pitchFamily="34" charset="0"/>
                <a:ea typeface="Calibri" pitchFamily="34" charset="-122"/>
                <a:cs typeface="Calibri" pitchFamily="34" charset="-120"/>
              </a:rPr>
              <a:t>C.  WhatsApp</a:t>
            </a:r>
            <a:endParaRPr lang="en-US" sz="1400" dirty="0"/>
          </a:p>
        </p:txBody>
      </p:sp>
      <p:sp>
        <p:nvSpPr>
          <p:cNvPr id="11" name="Shape 9"/>
          <p:cNvSpPr/>
          <p:nvPr/>
        </p:nvSpPr>
        <p:spPr>
          <a:xfrm>
            <a:off x="5332719" y="2697480"/>
            <a:ext cx="3657600" cy="658368"/>
          </a:xfrm>
          <a:prstGeom prst="roundRect">
            <a:avLst>
              <a:gd name="adj" fmla="val 13889"/>
            </a:avLst>
          </a:prstGeom>
          <a:solidFill>
            <a:srgbClr val="FFFFFF">
              <a:alpha val="82000"/>
            </a:srgbClr>
          </a:solidFill>
          <a:ln w="12700">
            <a:solidFill>
              <a:srgbClr val="D1FAF4"/>
            </a:solidFill>
            <a:prstDash val="solid"/>
          </a:ln>
        </p:spPr>
        <p:txBody>
          <a:bodyPr/>
          <a:lstStyle/>
          <a:p>
            <a:endParaRPr lang="en-NG" dirty="0"/>
          </a:p>
        </p:txBody>
      </p:sp>
      <p:sp>
        <p:nvSpPr>
          <p:cNvPr id="12" name="Text 10"/>
          <p:cNvSpPr/>
          <p:nvPr/>
        </p:nvSpPr>
        <p:spPr>
          <a:xfrm>
            <a:off x="5486400" y="2743200"/>
            <a:ext cx="3657600" cy="658368"/>
          </a:xfrm>
          <a:prstGeom prst="rect">
            <a:avLst/>
          </a:prstGeom>
          <a:noFill/>
          <a:ln/>
        </p:spPr>
        <p:txBody>
          <a:bodyPr wrap="square" rtlCol="0" anchor="ctr"/>
          <a:lstStyle/>
          <a:p>
            <a:pPr marL="0" indent="0" algn="ctr">
              <a:buNone/>
            </a:pPr>
            <a:r>
              <a:rPr lang="en-US" sz="1400" b="1" dirty="0">
                <a:latin typeface="Calibri" pitchFamily="34" charset="0"/>
                <a:ea typeface="Calibri" pitchFamily="34" charset="-122"/>
                <a:cs typeface="Calibri" pitchFamily="34" charset="-120"/>
              </a:rPr>
              <a:t>D.  Twitter / X</a:t>
            </a:r>
            <a:endParaRPr lang="en-US" sz="1400" dirty="0"/>
          </a:p>
        </p:txBody>
      </p:sp>
      <p:sp>
        <p:nvSpPr>
          <p:cNvPr id="13" name="Shape 11"/>
          <p:cNvSpPr/>
          <p:nvPr/>
        </p:nvSpPr>
        <p:spPr>
          <a:xfrm>
            <a:off x="1371600" y="3657600"/>
            <a:ext cx="3657600" cy="658368"/>
          </a:xfrm>
          <a:prstGeom prst="roundRect">
            <a:avLst>
              <a:gd name="adj" fmla="val 13889"/>
            </a:avLst>
          </a:prstGeom>
          <a:solidFill>
            <a:srgbClr val="FFFFFF">
              <a:alpha val="82000"/>
            </a:srgbClr>
          </a:solidFill>
          <a:ln w="12700">
            <a:solidFill>
              <a:srgbClr val="D1FAF4"/>
            </a:solidFill>
            <a:prstDash val="solid"/>
          </a:ln>
        </p:spPr>
        <p:txBody>
          <a:bodyPr/>
          <a:lstStyle/>
          <a:p>
            <a:endParaRPr lang="en-NG"/>
          </a:p>
        </p:txBody>
      </p:sp>
      <p:sp>
        <p:nvSpPr>
          <p:cNvPr id="14" name="Text 12"/>
          <p:cNvSpPr/>
          <p:nvPr/>
        </p:nvSpPr>
        <p:spPr>
          <a:xfrm>
            <a:off x="1371600" y="3657600"/>
            <a:ext cx="3657600" cy="658368"/>
          </a:xfrm>
          <a:prstGeom prst="rect">
            <a:avLst/>
          </a:prstGeom>
          <a:noFill/>
          <a:ln/>
        </p:spPr>
        <p:txBody>
          <a:bodyPr wrap="square" rtlCol="0" anchor="ctr"/>
          <a:lstStyle/>
          <a:p>
            <a:pPr marL="0" indent="0" algn="ctr">
              <a:buNone/>
            </a:pPr>
            <a:r>
              <a:rPr lang="en-US" sz="1400" b="1" dirty="0">
                <a:latin typeface="Calibri" pitchFamily="34" charset="0"/>
                <a:ea typeface="Calibri" pitchFamily="34" charset="-122"/>
                <a:cs typeface="Calibri" pitchFamily="34" charset="-120"/>
              </a:rPr>
              <a:t>E.  LinkedIn</a:t>
            </a:r>
            <a:endParaRPr lang="en-US" sz="1400" dirty="0"/>
          </a:p>
        </p:txBody>
      </p:sp>
      <p:sp>
        <p:nvSpPr>
          <p:cNvPr id="15" name="Shape 13"/>
          <p:cNvSpPr/>
          <p:nvPr/>
        </p:nvSpPr>
        <p:spPr>
          <a:xfrm>
            <a:off x="5332719" y="3643884"/>
            <a:ext cx="3657600" cy="658368"/>
          </a:xfrm>
          <a:prstGeom prst="roundRect">
            <a:avLst>
              <a:gd name="adj" fmla="val 13889"/>
            </a:avLst>
          </a:prstGeom>
          <a:solidFill>
            <a:srgbClr val="FFFFFF">
              <a:alpha val="82000"/>
            </a:srgbClr>
          </a:solidFill>
          <a:ln w="12700">
            <a:solidFill>
              <a:srgbClr val="D1FAF4"/>
            </a:solidFill>
            <a:prstDash val="solid"/>
          </a:ln>
        </p:spPr>
        <p:txBody>
          <a:bodyPr/>
          <a:lstStyle/>
          <a:p>
            <a:endParaRPr lang="en-NG" dirty="0"/>
          </a:p>
        </p:txBody>
      </p:sp>
      <p:sp>
        <p:nvSpPr>
          <p:cNvPr id="16" name="Text 14"/>
          <p:cNvSpPr/>
          <p:nvPr/>
        </p:nvSpPr>
        <p:spPr>
          <a:xfrm>
            <a:off x="5486400" y="3657600"/>
            <a:ext cx="3657600" cy="658368"/>
          </a:xfrm>
          <a:prstGeom prst="rect">
            <a:avLst/>
          </a:prstGeom>
          <a:noFill/>
          <a:ln/>
        </p:spPr>
        <p:txBody>
          <a:bodyPr wrap="square" rtlCol="0" anchor="ctr"/>
          <a:lstStyle/>
          <a:p>
            <a:pPr marL="0" indent="0" algn="ctr">
              <a:buNone/>
            </a:pPr>
            <a:r>
              <a:rPr lang="en-US" sz="1400" b="1" dirty="0">
                <a:latin typeface="Calibri" pitchFamily="34" charset="0"/>
                <a:ea typeface="Calibri" pitchFamily="34" charset="-122"/>
                <a:cs typeface="Calibri" pitchFamily="34" charset="-120"/>
              </a:rPr>
              <a:t>F.  YouTube</a:t>
            </a:r>
            <a:endParaRPr lang="en-US" sz="1400" dirty="0"/>
          </a:p>
        </p:txBody>
      </p:sp>
      <p:sp>
        <p:nvSpPr>
          <p:cNvPr id="17" name="Text 15"/>
          <p:cNvSpPr/>
          <p:nvPr/>
        </p:nvSpPr>
        <p:spPr>
          <a:xfrm>
            <a:off x="457200" y="4663440"/>
            <a:ext cx="8229600" cy="347472"/>
          </a:xfrm>
          <a:prstGeom prst="rect">
            <a:avLst/>
          </a:prstGeom>
          <a:noFill/>
          <a:ln/>
        </p:spPr>
        <p:txBody>
          <a:bodyPr wrap="square" rtlCol="0" anchor="ctr"/>
          <a:lstStyle/>
          <a:p>
            <a:pPr marL="0" indent="0" algn="ctr">
              <a:buNone/>
            </a:pPr>
            <a:r>
              <a:rPr lang="en-US" sz="1200" i="1" dirty="0">
                <a:solidFill>
                  <a:srgbClr val="D1FAF4"/>
                </a:solidFill>
                <a:latin typeface="Calibri" pitchFamily="34" charset="0"/>
                <a:ea typeface="Calibri" pitchFamily="34" charset="-122"/>
                <a:cs typeface="Calibri" pitchFamily="34" charset="-120"/>
              </a:rPr>
              <a:t>Follow-up: Do you think you are using it to its full potential?</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1">
    <p:bg>
      <p:bgPr>
        <a:solidFill>
          <a:srgbClr val="1E1B4B"/>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7C3AED"/>
          </a:solidFill>
          <a:ln/>
        </p:spPr>
        <p:txBody>
          <a:bodyPr/>
          <a:lstStyle/>
          <a:p>
            <a:endParaRPr lang="en-NG"/>
          </a:p>
        </p:txBody>
      </p:sp>
      <p:sp>
        <p:nvSpPr>
          <p:cNvPr id="3" name="Shape 1"/>
          <p:cNvSpPr/>
          <p:nvPr/>
        </p:nvSpPr>
        <p:spPr>
          <a:xfrm>
            <a:off x="457200" y="3200400"/>
            <a:ext cx="2743200" cy="2743200"/>
          </a:xfrm>
          <a:prstGeom prst="ellipse">
            <a:avLst/>
          </a:prstGeom>
          <a:solidFill>
            <a:srgbClr val="6B21A8">
              <a:alpha val="40000"/>
            </a:srgbClr>
          </a:solidFill>
          <a:ln/>
        </p:spPr>
        <p:txBody>
          <a:bodyPr/>
          <a:lstStyle/>
          <a:p>
            <a:endParaRPr lang="en-NG"/>
          </a:p>
        </p:txBody>
      </p:sp>
      <p:pic>
        <p:nvPicPr>
          <p:cNvPr id="4" name="Image 0" descr="preencoded.png"/>
          <p:cNvPicPr>
            <a:picLocks noChangeAspect="1"/>
          </p:cNvPicPr>
          <p:nvPr/>
        </p:nvPicPr>
        <p:blipFill>
          <a:blip r:embed="rId3"/>
          <a:stretch>
            <a:fillRect/>
          </a:stretch>
        </p:blipFill>
        <p:spPr>
          <a:xfrm>
            <a:off x="868680" y="1005840"/>
            <a:ext cx="1463040" cy="1463040"/>
          </a:xfrm>
          <a:prstGeom prst="rect">
            <a:avLst/>
          </a:prstGeom>
        </p:spPr>
      </p:pic>
      <p:sp>
        <p:nvSpPr>
          <p:cNvPr id="5" name="Text 2"/>
          <p:cNvSpPr/>
          <p:nvPr/>
        </p:nvSpPr>
        <p:spPr>
          <a:xfrm>
            <a:off x="3657600" y="1097280"/>
            <a:ext cx="5029200" cy="457200"/>
          </a:xfrm>
          <a:prstGeom prst="rect">
            <a:avLst/>
          </a:prstGeom>
          <a:noFill/>
          <a:ln/>
        </p:spPr>
        <p:txBody>
          <a:bodyPr wrap="square" rtlCol="0" anchor="ctr"/>
          <a:lstStyle/>
          <a:p>
            <a:pPr marL="0" indent="0">
              <a:buNone/>
            </a:pPr>
            <a:r>
              <a:rPr lang="en-US" sz="1300" b="1" kern="0" spc="400" dirty="0">
                <a:solidFill>
                  <a:srgbClr val="A855F7"/>
                </a:solidFill>
                <a:latin typeface="Calibri" pitchFamily="34" charset="0"/>
                <a:ea typeface="Calibri" pitchFamily="34" charset="-122"/>
                <a:cs typeface="Calibri" pitchFamily="34" charset="-120"/>
              </a:rPr>
              <a:t>MODULE 00</a:t>
            </a:r>
            <a:endParaRPr lang="en-US" sz="1300" dirty="0"/>
          </a:p>
        </p:txBody>
      </p:sp>
      <p:sp>
        <p:nvSpPr>
          <p:cNvPr id="6" name="Text 3"/>
          <p:cNvSpPr/>
          <p:nvPr/>
        </p:nvSpPr>
        <p:spPr>
          <a:xfrm>
            <a:off x="3657600" y="1645920"/>
            <a:ext cx="5029200" cy="2194560"/>
          </a:xfrm>
          <a:prstGeom prst="rect">
            <a:avLst/>
          </a:prstGeom>
          <a:noFill/>
          <a:ln/>
        </p:spPr>
        <p:txBody>
          <a:bodyPr wrap="square" rtlCol="0" anchor="ctr"/>
          <a:lstStyle/>
          <a:p>
            <a:pPr marL="0" indent="0">
              <a:buNone/>
            </a:pPr>
            <a:r>
              <a:rPr lang="en-US" sz="3200" b="1" dirty="0">
                <a:solidFill>
                  <a:srgbClr val="FFFFFF"/>
                </a:solidFill>
                <a:latin typeface="Cambria" pitchFamily="34" charset="0"/>
                <a:ea typeface="Cambria" pitchFamily="34" charset="-122"/>
                <a:cs typeface="Cambria" pitchFamily="34" charset="-120"/>
              </a:rPr>
              <a:t>What is Social Media to start with?</a:t>
            </a:r>
            <a:endParaRPr lang="en-US" sz="3200" dirty="0"/>
          </a:p>
        </p:txBody>
      </p:sp>
      <p:sp>
        <p:nvSpPr>
          <p:cNvPr id="7" name="Text 4"/>
          <p:cNvSpPr/>
          <p:nvPr/>
        </p:nvSpPr>
        <p:spPr>
          <a:xfrm>
            <a:off x="3657600" y="3886200"/>
            <a:ext cx="5029200" cy="548640"/>
          </a:xfrm>
          <a:prstGeom prst="rect">
            <a:avLst/>
          </a:prstGeom>
          <a:noFill/>
          <a:ln/>
        </p:spPr>
        <p:txBody>
          <a:bodyPr wrap="square" rtlCol="0" anchor="ctr"/>
          <a:lstStyle/>
          <a:p>
            <a:pPr marL="0" indent="0">
              <a:buNone/>
            </a:pPr>
            <a:r>
              <a:rPr lang="en-US" sz="1400" i="1" dirty="0">
                <a:solidFill>
                  <a:srgbClr val="C4B5FD"/>
                </a:solidFill>
                <a:latin typeface="Calibri" pitchFamily="34" charset="0"/>
                <a:ea typeface="Calibri" pitchFamily="34" charset="-122"/>
                <a:cs typeface="Calibri" pitchFamily="34" charset="-120"/>
              </a:rPr>
              <a:t>Before we create content, let's understand the tool itself.</a:t>
            </a:r>
            <a:endParaRPr lang="en-US" sz="1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6">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6B21A8"/>
          </a:solidFill>
          <a:ln/>
        </p:spPr>
        <p:txBody>
          <a:bodyPr/>
          <a:lstStyle/>
          <a:p>
            <a:endParaRPr lang="en-NG"/>
          </a:p>
        </p:txBody>
      </p:sp>
      <p:sp>
        <p:nvSpPr>
          <p:cNvPr id="3" name="Text 1"/>
          <p:cNvSpPr/>
          <p:nvPr/>
        </p:nvSpPr>
        <p:spPr>
          <a:xfrm>
            <a:off x="365759" y="0"/>
            <a:ext cx="9143999" cy="640080"/>
          </a:xfrm>
          <a:prstGeom prst="rect">
            <a:avLst/>
          </a:prstGeom>
          <a:noFill/>
          <a:ln/>
        </p:spPr>
        <p:txBody>
          <a:bodyPr wrap="square" rtlCol="0" anchor="ctr"/>
          <a:lstStyle/>
          <a:p>
            <a:r>
              <a:rPr lang="en-US" sz="2000" b="1" dirty="0">
                <a:solidFill>
                  <a:srgbClr val="FFFFFF"/>
                </a:solidFill>
                <a:latin typeface="Cambria" pitchFamily="34" charset="0"/>
                <a:ea typeface="Cambria" pitchFamily="34" charset="-122"/>
                <a:cs typeface="Cambria" pitchFamily="34" charset="-120"/>
              </a:rPr>
              <a:t>Tailoring/ Repurposing Content For The Different Social Media Platforms </a:t>
            </a:r>
            <a:endParaRPr lang="en-US" sz="2000" dirty="0"/>
          </a:p>
        </p:txBody>
      </p:sp>
      <p:sp>
        <p:nvSpPr>
          <p:cNvPr id="4" name="Shape 2"/>
          <p:cNvSpPr/>
          <p:nvPr/>
        </p:nvSpPr>
        <p:spPr>
          <a:xfrm>
            <a:off x="84524" y="640080"/>
            <a:ext cx="8982636" cy="4400645"/>
          </a:xfrm>
          <a:prstGeom prst="roundRect">
            <a:avLst>
              <a:gd name="adj" fmla="val 7407"/>
            </a:avLst>
          </a:prstGeom>
          <a:solidFill>
            <a:srgbClr val="EDE9FE"/>
          </a:solidFill>
          <a:ln/>
        </p:spPr>
        <p:txBody>
          <a:bodyPr/>
          <a:lstStyle/>
          <a:p>
            <a:endParaRPr lang="en-NG" dirty="0"/>
          </a:p>
        </p:txBody>
      </p:sp>
      <p:sp>
        <p:nvSpPr>
          <p:cNvPr id="5" name="Text 3"/>
          <p:cNvSpPr/>
          <p:nvPr/>
        </p:nvSpPr>
        <p:spPr>
          <a:xfrm>
            <a:off x="502920" y="822960"/>
            <a:ext cx="8229600" cy="347472"/>
          </a:xfrm>
          <a:prstGeom prst="rect">
            <a:avLst/>
          </a:prstGeom>
          <a:noFill/>
          <a:ln/>
        </p:spPr>
        <p:txBody>
          <a:bodyPr wrap="square" rtlCol="0" anchor="ctr"/>
          <a:lstStyle/>
          <a:p>
            <a:pPr marL="0" indent="0">
              <a:buNone/>
            </a:pPr>
            <a:endParaRPr lang="en-US" sz="1300" dirty="0"/>
          </a:p>
        </p:txBody>
      </p:sp>
      <p:sp>
        <p:nvSpPr>
          <p:cNvPr id="6" name="Text 4"/>
          <p:cNvSpPr/>
          <p:nvPr/>
        </p:nvSpPr>
        <p:spPr>
          <a:xfrm>
            <a:off x="365759" y="1021976"/>
            <a:ext cx="8458201" cy="3642231"/>
          </a:xfrm>
          <a:prstGeom prst="rect">
            <a:avLst/>
          </a:prstGeom>
          <a:noFill/>
          <a:ln/>
        </p:spPr>
        <p:txBody>
          <a:bodyPr wrap="square" rtlCol="0" anchor="ctr"/>
          <a:lstStyle/>
          <a:p>
            <a:r>
              <a:rPr lang="en-NG" sz="1400" dirty="0"/>
              <a:t>The simplest way to handle multiple platforms is to create once, then adapt it many times</a:t>
            </a:r>
            <a:r>
              <a:rPr lang="en-US" sz="1400" dirty="0"/>
              <a:t> to fit the different platforms</a:t>
            </a:r>
            <a:r>
              <a:rPr lang="en-NG" sz="1400" dirty="0"/>
              <a:t>. It is not advisable to copy and paste the exact same content or caption across all your social media channels. One message can come in many different formats.</a:t>
            </a:r>
            <a:r>
              <a:rPr lang="en-US" sz="1400" dirty="0"/>
              <a:t> You need to take advantage of this.</a:t>
            </a:r>
          </a:p>
          <a:p>
            <a:endParaRPr lang="en-NG" sz="1400" dirty="0"/>
          </a:p>
          <a:p>
            <a:r>
              <a:rPr lang="en-NG" sz="1400" dirty="0"/>
              <a:t>For example, if you have a story on your website that you would like to post on social media, here is how you can </a:t>
            </a:r>
            <a:r>
              <a:rPr lang="en-US" sz="1400" dirty="0"/>
              <a:t>repurpose</a:t>
            </a:r>
            <a:r>
              <a:rPr lang="en-NG" sz="1400" dirty="0"/>
              <a:t> it:</a:t>
            </a:r>
          </a:p>
          <a:p>
            <a:r>
              <a:rPr lang="en-NG" sz="1400" b="1" dirty="0"/>
              <a:t>Facebook</a:t>
            </a:r>
            <a:r>
              <a:rPr lang="en-NG" sz="1400" dirty="0"/>
              <a:t> — Write a one or two-paragraph summary of the story and attach it to the cover photo. Include a link to the full story in the caption to drive traffic to the website.</a:t>
            </a:r>
          </a:p>
          <a:p>
            <a:r>
              <a:rPr lang="en-NG" sz="1400" b="1" dirty="0"/>
              <a:t>Instagram</a:t>
            </a:r>
            <a:r>
              <a:rPr lang="en-NG" sz="1400" dirty="0"/>
              <a:t> — Summarise the story into a 3 to 5-page carousel, with a QR code on the last slide so people can scan to read the full story. Alternatively, ask people to comment a specific word so you can send them the link in their DMs. You can also convert the story into a Reel </a:t>
            </a:r>
            <a:r>
              <a:rPr lang="en-NG" sz="1400" dirty="0" err="1"/>
              <a:t>storytime</a:t>
            </a:r>
            <a:r>
              <a:rPr lang="en-NG" sz="1400" dirty="0"/>
              <a:t> to keep people engaged.</a:t>
            </a:r>
          </a:p>
          <a:p>
            <a:r>
              <a:rPr lang="en-NG" sz="1400" b="1" dirty="0"/>
              <a:t>X (Twitter)</a:t>
            </a:r>
            <a:r>
              <a:rPr lang="en-NG" sz="1400" dirty="0"/>
              <a:t> — Start a conversation around the subject matter of the story. Get people talking. Make sure to deliberately include a relevant hashtag.</a:t>
            </a:r>
          </a:p>
          <a:p>
            <a:r>
              <a:rPr lang="en-NG" sz="1400" b="1" dirty="0"/>
              <a:t>LinkedIn</a:t>
            </a:r>
            <a:r>
              <a:rPr lang="en-NG" sz="1400" dirty="0"/>
              <a:t> — Reframe the story around impact and results. Add a statistic if you have one, and link back to the full story.</a:t>
            </a:r>
          </a:p>
          <a:p>
            <a:r>
              <a:rPr lang="en-NG" sz="1400" b="1" dirty="0"/>
              <a:t>TikTok</a:t>
            </a:r>
            <a:r>
              <a:rPr lang="en-NG" sz="1400" dirty="0"/>
              <a:t> — Convert the story into a Reel-style </a:t>
            </a:r>
            <a:r>
              <a:rPr lang="en-NG" sz="1400" dirty="0" err="1"/>
              <a:t>storytime</a:t>
            </a:r>
            <a:r>
              <a:rPr lang="en-NG" sz="1400" dirty="0"/>
              <a:t> video.</a:t>
            </a:r>
            <a:endParaRPr lang="en-US" sz="1400" dirty="0"/>
          </a:p>
          <a:p>
            <a:endParaRPr lang="en-NG" sz="1400" dirty="0"/>
          </a:p>
          <a:p>
            <a:r>
              <a:rPr lang="en-NG" sz="1400" dirty="0"/>
              <a:t>The story stays the same. Only the length, tone, and format change to fit each platform.</a:t>
            </a:r>
          </a:p>
        </p:txBody>
      </p:sp>
      <p:sp>
        <p:nvSpPr>
          <p:cNvPr id="7" name="Text 5"/>
          <p:cNvSpPr/>
          <p:nvPr/>
        </p:nvSpPr>
        <p:spPr>
          <a:xfrm>
            <a:off x="320040" y="2148840"/>
            <a:ext cx="8503920" cy="347472"/>
          </a:xfrm>
          <a:prstGeom prst="rect">
            <a:avLst/>
          </a:prstGeom>
          <a:noFill/>
          <a:ln/>
        </p:spPr>
        <p:txBody>
          <a:bodyPr wrap="square" rtlCol="0" anchor="ctr"/>
          <a:lstStyle/>
          <a:p>
            <a:pPr marL="0" indent="0">
              <a:buNone/>
            </a:pPr>
            <a:endParaRPr lang="en-US" sz="14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9F7FF"/>
        </a:solidFill>
        <a:effectLst/>
      </p:bgPr>
    </p:bg>
    <p:spTree>
      <p:nvGrpSpPr>
        <p:cNvPr id="1" name="">
          <a:extLst>
            <a:ext uri="{FF2B5EF4-FFF2-40B4-BE49-F238E27FC236}">
              <a16:creationId xmlns:a16="http://schemas.microsoft.com/office/drawing/2014/main" id="{F94C8CD4-A9EE-D003-72EE-77A4D95A556E}"/>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C406E185-DC26-CCCA-A7F6-E3765265E897}"/>
              </a:ext>
            </a:extLst>
          </p:cNvPr>
          <p:cNvSpPr/>
          <p:nvPr/>
        </p:nvSpPr>
        <p:spPr>
          <a:xfrm>
            <a:off x="0" y="0"/>
            <a:ext cx="9144000" cy="640080"/>
          </a:xfrm>
          <a:prstGeom prst="rect">
            <a:avLst/>
          </a:prstGeom>
          <a:solidFill>
            <a:srgbClr val="6B21A8"/>
          </a:solidFill>
          <a:ln/>
        </p:spPr>
        <p:txBody>
          <a:bodyPr/>
          <a:lstStyle/>
          <a:p>
            <a:endParaRPr lang="en-NG"/>
          </a:p>
        </p:txBody>
      </p:sp>
      <p:sp>
        <p:nvSpPr>
          <p:cNvPr id="3" name="Text 1">
            <a:extLst>
              <a:ext uri="{FF2B5EF4-FFF2-40B4-BE49-F238E27FC236}">
                <a16:creationId xmlns:a16="http://schemas.microsoft.com/office/drawing/2014/main" id="{01A74CCD-9EFA-FC13-03EF-546C0EDB8C74}"/>
              </a:ext>
            </a:extLst>
          </p:cNvPr>
          <p:cNvSpPr/>
          <p:nvPr/>
        </p:nvSpPr>
        <p:spPr>
          <a:xfrm>
            <a:off x="365760" y="0"/>
            <a:ext cx="8412480" cy="640080"/>
          </a:xfrm>
          <a:prstGeom prst="rect">
            <a:avLst/>
          </a:prstGeom>
          <a:noFill/>
          <a:ln/>
        </p:spPr>
        <p:txBody>
          <a:bodyPr wrap="square" rtlCol="0" anchor="ctr"/>
          <a:lstStyle/>
          <a:p>
            <a:pPr marL="0" indent="0">
              <a:buNone/>
            </a:pPr>
            <a:r>
              <a:rPr lang="en-US" sz="2000" b="1" dirty="0">
                <a:solidFill>
                  <a:srgbClr val="FFFFFF"/>
                </a:solidFill>
                <a:latin typeface="Cambria" pitchFamily="34" charset="0"/>
                <a:ea typeface="Cambria" pitchFamily="34" charset="-122"/>
                <a:cs typeface="Cambria" pitchFamily="34" charset="-120"/>
              </a:rPr>
              <a:t>Social Media Management</a:t>
            </a:r>
            <a:endParaRPr lang="en-US" sz="2000" dirty="0"/>
          </a:p>
        </p:txBody>
      </p:sp>
      <p:sp>
        <p:nvSpPr>
          <p:cNvPr id="4" name="Shape 2">
            <a:extLst>
              <a:ext uri="{FF2B5EF4-FFF2-40B4-BE49-F238E27FC236}">
                <a16:creationId xmlns:a16="http://schemas.microsoft.com/office/drawing/2014/main" id="{AB05809B-562D-39A7-CEB4-A65B17A0800B}"/>
              </a:ext>
            </a:extLst>
          </p:cNvPr>
          <p:cNvSpPr/>
          <p:nvPr/>
        </p:nvSpPr>
        <p:spPr>
          <a:xfrm>
            <a:off x="320040" y="777240"/>
            <a:ext cx="8503920" cy="1234440"/>
          </a:xfrm>
          <a:prstGeom prst="roundRect">
            <a:avLst>
              <a:gd name="adj" fmla="val 7407"/>
            </a:avLst>
          </a:prstGeom>
          <a:solidFill>
            <a:srgbClr val="EDE9FE"/>
          </a:solidFill>
          <a:ln/>
        </p:spPr>
        <p:txBody>
          <a:bodyPr/>
          <a:lstStyle/>
          <a:p>
            <a:r>
              <a:rPr lang="en-NG" sz="1200" dirty="0"/>
              <a:t>Social media management is the ongoing process of planning, creating, publishing, monitoring, and engaging with content across an organisation's social media platforms, with the goal of building an active and trustworthy online presence.</a:t>
            </a:r>
            <a:endParaRPr lang="en-US" sz="1200" dirty="0"/>
          </a:p>
          <a:p>
            <a:endParaRPr lang="en-NG" sz="1200" dirty="0"/>
          </a:p>
          <a:p>
            <a:r>
              <a:rPr lang="en-NG" sz="1200" dirty="0"/>
              <a:t>It goes beyond just posting. It includes responding to comments and messages, tracking what is performing well, keeping a consistent posting schedule, handling negative feedback professionally, and making sure the page reflects the organisation's voice and values consistently over time.</a:t>
            </a:r>
          </a:p>
        </p:txBody>
      </p:sp>
      <p:sp>
        <p:nvSpPr>
          <p:cNvPr id="5" name="Text 3">
            <a:extLst>
              <a:ext uri="{FF2B5EF4-FFF2-40B4-BE49-F238E27FC236}">
                <a16:creationId xmlns:a16="http://schemas.microsoft.com/office/drawing/2014/main" id="{B2D5956C-E5A7-8C01-529E-B6ED436990DA}"/>
              </a:ext>
            </a:extLst>
          </p:cNvPr>
          <p:cNvSpPr/>
          <p:nvPr/>
        </p:nvSpPr>
        <p:spPr>
          <a:xfrm>
            <a:off x="502920" y="822960"/>
            <a:ext cx="8229600" cy="347472"/>
          </a:xfrm>
          <a:prstGeom prst="rect">
            <a:avLst/>
          </a:prstGeom>
          <a:noFill/>
          <a:ln/>
        </p:spPr>
        <p:txBody>
          <a:bodyPr wrap="square" rtlCol="0" anchor="ctr"/>
          <a:lstStyle/>
          <a:p>
            <a:pPr marL="0" indent="0">
              <a:buNone/>
            </a:pPr>
            <a:endParaRPr lang="en-US" sz="1300" dirty="0"/>
          </a:p>
        </p:txBody>
      </p:sp>
      <p:sp>
        <p:nvSpPr>
          <p:cNvPr id="6" name="Text 4">
            <a:extLst>
              <a:ext uri="{FF2B5EF4-FFF2-40B4-BE49-F238E27FC236}">
                <a16:creationId xmlns:a16="http://schemas.microsoft.com/office/drawing/2014/main" id="{BC0F286A-DAB4-4CE2-622A-A63B741C95A6}"/>
              </a:ext>
            </a:extLst>
          </p:cNvPr>
          <p:cNvSpPr/>
          <p:nvPr/>
        </p:nvSpPr>
        <p:spPr>
          <a:xfrm>
            <a:off x="502920" y="1188720"/>
            <a:ext cx="8229600" cy="686184"/>
          </a:xfrm>
          <a:prstGeom prst="rect">
            <a:avLst/>
          </a:prstGeom>
          <a:noFill/>
          <a:ln/>
        </p:spPr>
        <p:txBody>
          <a:bodyPr wrap="square" rtlCol="0" anchor="ctr"/>
          <a:lstStyle/>
          <a:p>
            <a:endParaRPr lang="en-NG" sz="1000" dirty="0"/>
          </a:p>
        </p:txBody>
      </p:sp>
      <p:sp>
        <p:nvSpPr>
          <p:cNvPr id="7" name="Text 5">
            <a:extLst>
              <a:ext uri="{FF2B5EF4-FFF2-40B4-BE49-F238E27FC236}">
                <a16:creationId xmlns:a16="http://schemas.microsoft.com/office/drawing/2014/main" id="{7876E54E-7FD7-9E0C-5D59-211CE5CE0BE7}"/>
              </a:ext>
            </a:extLst>
          </p:cNvPr>
          <p:cNvSpPr/>
          <p:nvPr/>
        </p:nvSpPr>
        <p:spPr>
          <a:xfrm>
            <a:off x="320040" y="2148840"/>
            <a:ext cx="8503920" cy="347472"/>
          </a:xfrm>
          <a:prstGeom prst="rect">
            <a:avLst/>
          </a:prstGeom>
          <a:noFill/>
          <a:ln/>
        </p:spPr>
        <p:txBody>
          <a:bodyPr wrap="square" rtlCol="0" anchor="ctr"/>
          <a:lstStyle/>
          <a:p>
            <a:pPr marL="0" indent="0">
              <a:buNone/>
            </a:pPr>
            <a:r>
              <a:rPr lang="en-US" sz="1400" b="1" dirty="0">
                <a:solidFill>
                  <a:srgbClr val="6B21A8"/>
                </a:solidFill>
                <a:latin typeface="Cambria" pitchFamily="34" charset="0"/>
                <a:ea typeface="Cambria" pitchFamily="34" charset="-122"/>
                <a:cs typeface="Cambria" pitchFamily="34" charset="-120"/>
              </a:rPr>
              <a:t>Social Media Management: The Essentials</a:t>
            </a:r>
            <a:endParaRPr lang="en-US" sz="1400" dirty="0"/>
          </a:p>
        </p:txBody>
      </p:sp>
      <p:sp>
        <p:nvSpPr>
          <p:cNvPr id="8" name="Shape 6">
            <a:extLst>
              <a:ext uri="{FF2B5EF4-FFF2-40B4-BE49-F238E27FC236}">
                <a16:creationId xmlns:a16="http://schemas.microsoft.com/office/drawing/2014/main" id="{F952D6CE-16B5-5220-ADD4-BFE37CD7873B}"/>
              </a:ext>
            </a:extLst>
          </p:cNvPr>
          <p:cNvSpPr/>
          <p:nvPr/>
        </p:nvSpPr>
        <p:spPr>
          <a:xfrm>
            <a:off x="320040" y="2633472"/>
            <a:ext cx="2743200" cy="1115568"/>
          </a:xfrm>
          <a:prstGeom prst="roundRect">
            <a:avLst>
              <a:gd name="adj" fmla="val 655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9" name="Shape 7">
            <a:extLst>
              <a:ext uri="{FF2B5EF4-FFF2-40B4-BE49-F238E27FC236}">
                <a16:creationId xmlns:a16="http://schemas.microsoft.com/office/drawing/2014/main" id="{6988FAAE-A4D6-660D-ADB5-19AC11D01BC6}"/>
              </a:ext>
            </a:extLst>
          </p:cNvPr>
          <p:cNvSpPr/>
          <p:nvPr/>
        </p:nvSpPr>
        <p:spPr>
          <a:xfrm>
            <a:off x="320040" y="2633472"/>
            <a:ext cx="411480" cy="1115568"/>
          </a:xfrm>
          <a:prstGeom prst="roundRect">
            <a:avLst>
              <a:gd name="adj" fmla="val 17778"/>
            </a:avLst>
          </a:prstGeom>
          <a:solidFill>
            <a:srgbClr val="6B21A8"/>
          </a:solidFill>
          <a:ln/>
        </p:spPr>
        <p:txBody>
          <a:bodyPr/>
          <a:lstStyle/>
          <a:p>
            <a:endParaRPr lang="en-NG"/>
          </a:p>
        </p:txBody>
      </p:sp>
      <p:sp>
        <p:nvSpPr>
          <p:cNvPr id="10" name="Text 8">
            <a:extLst>
              <a:ext uri="{FF2B5EF4-FFF2-40B4-BE49-F238E27FC236}">
                <a16:creationId xmlns:a16="http://schemas.microsoft.com/office/drawing/2014/main" id="{1855864C-0987-0907-7235-D4D0F70E1235}"/>
              </a:ext>
            </a:extLst>
          </p:cNvPr>
          <p:cNvSpPr/>
          <p:nvPr/>
        </p:nvSpPr>
        <p:spPr>
          <a:xfrm>
            <a:off x="822960" y="2706624"/>
            <a:ext cx="2148840" cy="292608"/>
          </a:xfrm>
          <a:prstGeom prst="rect">
            <a:avLst/>
          </a:prstGeom>
          <a:noFill/>
          <a:ln/>
        </p:spPr>
        <p:txBody>
          <a:bodyPr wrap="square" rtlCol="0" anchor="ctr"/>
          <a:lstStyle/>
          <a:p>
            <a:pPr marL="0" indent="0">
              <a:buNone/>
            </a:pPr>
            <a:r>
              <a:rPr lang="en-US" sz="1000" b="1" dirty="0">
                <a:solidFill>
                  <a:srgbClr val="1E1B4B"/>
                </a:solidFill>
                <a:latin typeface="Cambria" pitchFamily="34" charset="0"/>
                <a:ea typeface="Cambria" pitchFamily="34" charset="-122"/>
                <a:cs typeface="Cambria" pitchFamily="34" charset="-120"/>
              </a:rPr>
              <a:t>Plan &amp; Schedule</a:t>
            </a:r>
            <a:endParaRPr lang="en-US" sz="1000" dirty="0"/>
          </a:p>
        </p:txBody>
      </p:sp>
      <p:sp>
        <p:nvSpPr>
          <p:cNvPr id="11" name="Text 9">
            <a:extLst>
              <a:ext uri="{FF2B5EF4-FFF2-40B4-BE49-F238E27FC236}">
                <a16:creationId xmlns:a16="http://schemas.microsoft.com/office/drawing/2014/main" id="{DF35D366-6F32-16BE-6584-DE0EBA0F3198}"/>
              </a:ext>
            </a:extLst>
          </p:cNvPr>
          <p:cNvSpPr/>
          <p:nvPr/>
        </p:nvSpPr>
        <p:spPr>
          <a:xfrm>
            <a:off x="822960" y="3017520"/>
            <a:ext cx="2148840" cy="685800"/>
          </a:xfrm>
          <a:prstGeom prst="rect">
            <a:avLst/>
          </a:prstGeom>
          <a:noFill/>
          <a:ln/>
        </p:spPr>
        <p:txBody>
          <a:bodyPr wrap="square" rtlCol="0" anchor="ctr"/>
          <a:lstStyle/>
          <a:p>
            <a:pPr marL="0" indent="0">
              <a:buNone/>
            </a:pPr>
            <a:r>
              <a:rPr lang="en-US" sz="850" dirty="0">
                <a:solidFill>
                  <a:srgbClr val="6B7280"/>
                </a:solidFill>
                <a:latin typeface="Calibri" pitchFamily="34" charset="0"/>
                <a:ea typeface="Calibri" pitchFamily="34" charset="-122"/>
                <a:cs typeface="Calibri" pitchFamily="34" charset="-120"/>
              </a:rPr>
              <a:t>Monthly content calendar. Use Meta Business Suite to schedule posts. You can also batch-create content for certain periods.</a:t>
            </a:r>
            <a:endParaRPr lang="en-US" sz="850" dirty="0"/>
          </a:p>
        </p:txBody>
      </p:sp>
      <p:sp>
        <p:nvSpPr>
          <p:cNvPr id="12" name="Shape 10">
            <a:extLst>
              <a:ext uri="{FF2B5EF4-FFF2-40B4-BE49-F238E27FC236}">
                <a16:creationId xmlns:a16="http://schemas.microsoft.com/office/drawing/2014/main" id="{5FA5E530-D311-B4FA-7B5E-8ACE8CEFDE15}"/>
              </a:ext>
            </a:extLst>
          </p:cNvPr>
          <p:cNvSpPr/>
          <p:nvPr/>
        </p:nvSpPr>
        <p:spPr>
          <a:xfrm>
            <a:off x="3246120" y="2633472"/>
            <a:ext cx="2743200" cy="1115568"/>
          </a:xfrm>
          <a:prstGeom prst="roundRect">
            <a:avLst>
              <a:gd name="adj" fmla="val 655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3" name="Shape 11">
            <a:extLst>
              <a:ext uri="{FF2B5EF4-FFF2-40B4-BE49-F238E27FC236}">
                <a16:creationId xmlns:a16="http://schemas.microsoft.com/office/drawing/2014/main" id="{D7DB181A-53FC-6420-3552-B4C8E1DDD0BE}"/>
              </a:ext>
            </a:extLst>
          </p:cNvPr>
          <p:cNvSpPr/>
          <p:nvPr/>
        </p:nvSpPr>
        <p:spPr>
          <a:xfrm>
            <a:off x="3246120" y="2633472"/>
            <a:ext cx="411480" cy="1115568"/>
          </a:xfrm>
          <a:prstGeom prst="roundRect">
            <a:avLst>
              <a:gd name="adj" fmla="val 17778"/>
            </a:avLst>
          </a:prstGeom>
          <a:solidFill>
            <a:srgbClr val="7C3AED"/>
          </a:solidFill>
          <a:ln/>
        </p:spPr>
        <p:txBody>
          <a:bodyPr/>
          <a:lstStyle/>
          <a:p>
            <a:endParaRPr lang="en-NG"/>
          </a:p>
        </p:txBody>
      </p:sp>
      <p:sp>
        <p:nvSpPr>
          <p:cNvPr id="14" name="Text 12">
            <a:extLst>
              <a:ext uri="{FF2B5EF4-FFF2-40B4-BE49-F238E27FC236}">
                <a16:creationId xmlns:a16="http://schemas.microsoft.com/office/drawing/2014/main" id="{3FDA16D1-2BF9-40D1-C0B4-5A58ADA03DD5}"/>
              </a:ext>
            </a:extLst>
          </p:cNvPr>
          <p:cNvSpPr/>
          <p:nvPr/>
        </p:nvSpPr>
        <p:spPr>
          <a:xfrm>
            <a:off x="3749040" y="2706624"/>
            <a:ext cx="2148840" cy="292608"/>
          </a:xfrm>
          <a:prstGeom prst="rect">
            <a:avLst/>
          </a:prstGeom>
          <a:noFill/>
          <a:ln/>
        </p:spPr>
        <p:txBody>
          <a:bodyPr wrap="square" rtlCol="0" anchor="ctr"/>
          <a:lstStyle/>
          <a:p>
            <a:pPr marL="0" indent="0">
              <a:buNone/>
            </a:pPr>
            <a:r>
              <a:rPr lang="en-US" sz="1000" b="1" dirty="0">
                <a:solidFill>
                  <a:srgbClr val="1E1B4B"/>
                </a:solidFill>
                <a:latin typeface="Cambria" pitchFamily="34" charset="0"/>
                <a:ea typeface="Cambria" pitchFamily="34" charset="-122"/>
                <a:cs typeface="Cambria" pitchFamily="34" charset="-120"/>
              </a:rPr>
              <a:t>Engage Daily</a:t>
            </a:r>
            <a:endParaRPr lang="en-US" sz="1000" dirty="0"/>
          </a:p>
        </p:txBody>
      </p:sp>
      <p:sp>
        <p:nvSpPr>
          <p:cNvPr id="15" name="Text 13">
            <a:extLst>
              <a:ext uri="{FF2B5EF4-FFF2-40B4-BE49-F238E27FC236}">
                <a16:creationId xmlns:a16="http://schemas.microsoft.com/office/drawing/2014/main" id="{E4CD0A87-7939-42FF-F281-6B4A3461651D}"/>
              </a:ext>
            </a:extLst>
          </p:cNvPr>
          <p:cNvSpPr/>
          <p:nvPr/>
        </p:nvSpPr>
        <p:spPr>
          <a:xfrm>
            <a:off x="3749040" y="3017520"/>
            <a:ext cx="2148840" cy="685800"/>
          </a:xfrm>
          <a:prstGeom prst="rect">
            <a:avLst/>
          </a:prstGeom>
          <a:noFill/>
          <a:ln/>
        </p:spPr>
        <p:txBody>
          <a:bodyPr wrap="square" rtlCol="0" anchor="ctr"/>
          <a:lstStyle/>
          <a:p>
            <a:pPr marL="0" indent="0">
              <a:buNone/>
            </a:pPr>
            <a:r>
              <a:rPr lang="en-US" sz="850" dirty="0">
                <a:solidFill>
                  <a:srgbClr val="6B7280"/>
                </a:solidFill>
                <a:latin typeface="Calibri" pitchFamily="34" charset="0"/>
                <a:ea typeface="Calibri" pitchFamily="34" charset="-122"/>
                <a:cs typeface="Calibri" pitchFamily="34" charset="-120"/>
              </a:rPr>
              <a:t>Reply to ALL comments within 24hrs. That way. Respond to DMs as well. The Algorithm rewards conversation.</a:t>
            </a:r>
            <a:endParaRPr lang="en-US" sz="850" dirty="0"/>
          </a:p>
        </p:txBody>
      </p:sp>
      <p:sp>
        <p:nvSpPr>
          <p:cNvPr id="16" name="Shape 14">
            <a:extLst>
              <a:ext uri="{FF2B5EF4-FFF2-40B4-BE49-F238E27FC236}">
                <a16:creationId xmlns:a16="http://schemas.microsoft.com/office/drawing/2014/main" id="{DDB78E66-8B72-7DB8-427C-A24DAB980CB5}"/>
              </a:ext>
            </a:extLst>
          </p:cNvPr>
          <p:cNvSpPr/>
          <p:nvPr/>
        </p:nvSpPr>
        <p:spPr>
          <a:xfrm>
            <a:off x="6172200" y="2633472"/>
            <a:ext cx="2743200" cy="1115568"/>
          </a:xfrm>
          <a:prstGeom prst="roundRect">
            <a:avLst>
              <a:gd name="adj" fmla="val 655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7" name="Shape 15">
            <a:extLst>
              <a:ext uri="{FF2B5EF4-FFF2-40B4-BE49-F238E27FC236}">
                <a16:creationId xmlns:a16="http://schemas.microsoft.com/office/drawing/2014/main" id="{BFB2D746-E873-02A9-9287-A18D0B9078DB}"/>
              </a:ext>
            </a:extLst>
          </p:cNvPr>
          <p:cNvSpPr/>
          <p:nvPr/>
        </p:nvSpPr>
        <p:spPr>
          <a:xfrm>
            <a:off x="6172200" y="2633472"/>
            <a:ext cx="411480" cy="1115568"/>
          </a:xfrm>
          <a:prstGeom prst="roundRect">
            <a:avLst>
              <a:gd name="adj" fmla="val 17778"/>
            </a:avLst>
          </a:prstGeom>
          <a:solidFill>
            <a:srgbClr val="F43F5E"/>
          </a:solidFill>
          <a:ln/>
        </p:spPr>
        <p:txBody>
          <a:bodyPr/>
          <a:lstStyle/>
          <a:p>
            <a:endParaRPr lang="en-NG"/>
          </a:p>
        </p:txBody>
      </p:sp>
      <p:sp>
        <p:nvSpPr>
          <p:cNvPr id="18" name="Text 16">
            <a:extLst>
              <a:ext uri="{FF2B5EF4-FFF2-40B4-BE49-F238E27FC236}">
                <a16:creationId xmlns:a16="http://schemas.microsoft.com/office/drawing/2014/main" id="{7CDED251-9131-88CD-B7FC-52A4C057B17F}"/>
              </a:ext>
            </a:extLst>
          </p:cNvPr>
          <p:cNvSpPr/>
          <p:nvPr/>
        </p:nvSpPr>
        <p:spPr>
          <a:xfrm>
            <a:off x="6675120" y="2706624"/>
            <a:ext cx="2148840" cy="292608"/>
          </a:xfrm>
          <a:prstGeom prst="rect">
            <a:avLst/>
          </a:prstGeom>
          <a:noFill/>
          <a:ln/>
        </p:spPr>
        <p:txBody>
          <a:bodyPr wrap="square" rtlCol="0" anchor="ctr"/>
          <a:lstStyle/>
          <a:p>
            <a:pPr marL="0" indent="0">
              <a:buNone/>
            </a:pPr>
            <a:r>
              <a:rPr lang="en-US" sz="1000" b="1" dirty="0">
                <a:solidFill>
                  <a:srgbClr val="1E1B4B"/>
                </a:solidFill>
                <a:latin typeface="Cambria" pitchFamily="34" charset="0"/>
                <a:ea typeface="Cambria" pitchFamily="34" charset="-122"/>
                <a:cs typeface="Cambria" pitchFamily="34" charset="-120"/>
              </a:rPr>
              <a:t>Handle Negativity</a:t>
            </a:r>
            <a:endParaRPr lang="en-US" sz="1000" dirty="0"/>
          </a:p>
        </p:txBody>
      </p:sp>
      <p:sp>
        <p:nvSpPr>
          <p:cNvPr id="19" name="Text 17">
            <a:extLst>
              <a:ext uri="{FF2B5EF4-FFF2-40B4-BE49-F238E27FC236}">
                <a16:creationId xmlns:a16="http://schemas.microsoft.com/office/drawing/2014/main" id="{BC2F8480-4924-8D3E-D1C2-8C385A639A57}"/>
              </a:ext>
            </a:extLst>
          </p:cNvPr>
          <p:cNvSpPr/>
          <p:nvPr/>
        </p:nvSpPr>
        <p:spPr>
          <a:xfrm>
            <a:off x="6675120" y="3017520"/>
            <a:ext cx="2148840" cy="685800"/>
          </a:xfrm>
          <a:prstGeom prst="rect">
            <a:avLst/>
          </a:prstGeom>
          <a:noFill/>
          <a:ln/>
        </p:spPr>
        <p:txBody>
          <a:bodyPr wrap="square" rtlCol="0" anchor="ctr"/>
          <a:lstStyle/>
          <a:p>
            <a:pPr marL="0" indent="0">
              <a:buNone/>
            </a:pPr>
            <a:r>
              <a:rPr lang="en-US" sz="850" dirty="0">
                <a:solidFill>
                  <a:srgbClr val="6B7280"/>
                </a:solidFill>
                <a:latin typeface="Calibri" pitchFamily="34" charset="0"/>
                <a:ea typeface="Calibri" pitchFamily="34" charset="-122"/>
                <a:cs typeface="Calibri" pitchFamily="34" charset="-120"/>
              </a:rPr>
              <a:t>Acknowledge genuine criticism. Correct misinformation politely. Report abuse. Never argue publicly with trolls.</a:t>
            </a:r>
            <a:endParaRPr lang="en-US" sz="850" dirty="0"/>
          </a:p>
        </p:txBody>
      </p:sp>
      <p:sp>
        <p:nvSpPr>
          <p:cNvPr id="22" name="Text 20">
            <a:extLst>
              <a:ext uri="{FF2B5EF4-FFF2-40B4-BE49-F238E27FC236}">
                <a16:creationId xmlns:a16="http://schemas.microsoft.com/office/drawing/2014/main" id="{D2A7528F-B7FA-C4CF-7715-82E6089F559D}"/>
              </a:ext>
            </a:extLst>
          </p:cNvPr>
          <p:cNvSpPr/>
          <p:nvPr/>
        </p:nvSpPr>
        <p:spPr>
          <a:xfrm>
            <a:off x="822960" y="3941064"/>
            <a:ext cx="2148840" cy="292608"/>
          </a:xfrm>
          <a:prstGeom prst="rect">
            <a:avLst/>
          </a:prstGeom>
          <a:noFill/>
          <a:ln/>
        </p:spPr>
        <p:txBody>
          <a:bodyPr wrap="square" rtlCol="0" anchor="ctr"/>
          <a:lstStyle/>
          <a:p>
            <a:pPr marL="0" indent="0">
              <a:buNone/>
            </a:pPr>
            <a:endParaRPr lang="en-US" sz="1000" dirty="0"/>
          </a:p>
        </p:txBody>
      </p:sp>
      <p:sp>
        <p:nvSpPr>
          <p:cNvPr id="23" name="Text 21">
            <a:extLst>
              <a:ext uri="{FF2B5EF4-FFF2-40B4-BE49-F238E27FC236}">
                <a16:creationId xmlns:a16="http://schemas.microsoft.com/office/drawing/2014/main" id="{90C556A0-4DA8-90CE-65F3-9E81614A8181}"/>
              </a:ext>
            </a:extLst>
          </p:cNvPr>
          <p:cNvSpPr/>
          <p:nvPr/>
        </p:nvSpPr>
        <p:spPr>
          <a:xfrm>
            <a:off x="822960" y="4251960"/>
            <a:ext cx="2148840" cy="685800"/>
          </a:xfrm>
          <a:prstGeom prst="rect">
            <a:avLst/>
          </a:prstGeom>
          <a:noFill/>
          <a:ln/>
        </p:spPr>
        <p:txBody>
          <a:bodyPr wrap="square" rtlCol="0" anchor="ctr"/>
          <a:lstStyle/>
          <a:p>
            <a:pPr marL="0" indent="0">
              <a:buNone/>
            </a:pPr>
            <a:endParaRPr lang="en-US" sz="850" dirty="0"/>
          </a:p>
        </p:txBody>
      </p:sp>
      <p:sp>
        <p:nvSpPr>
          <p:cNvPr id="24" name="Shape 22">
            <a:extLst>
              <a:ext uri="{FF2B5EF4-FFF2-40B4-BE49-F238E27FC236}">
                <a16:creationId xmlns:a16="http://schemas.microsoft.com/office/drawing/2014/main" id="{E667515F-6905-9FF5-F7D5-BCB27E9C2D2D}"/>
              </a:ext>
            </a:extLst>
          </p:cNvPr>
          <p:cNvSpPr/>
          <p:nvPr/>
        </p:nvSpPr>
        <p:spPr>
          <a:xfrm>
            <a:off x="1097280" y="3867912"/>
            <a:ext cx="2743200" cy="1115568"/>
          </a:xfrm>
          <a:prstGeom prst="roundRect">
            <a:avLst>
              <a:gd name="adj" fmla="val 6557"/>
            </a:avLst>
          </a:prstGeom>
          <a:solidFill>
            <a:srgbClr val="FFFFFF"/>
          </a:solidFill>
          <a:ln/>
          <a:effectLst>
            <a:outerShdw blurRad="76200" dist="25400" dir="2700000" algn="bl" rotWithShape="0">
              <a:srgbClr val="000000">
                <a:alpha val="10000"/>
              </a:srgbClr>
            </a:outerShdw>
          </a:effectLst>
        </p:spPr>
        <p:txBody>
          <a:bodyPr/>
          <a:lstStyle/>
          <a:p>
            <a:endParaRPr lang="en-NG" dirty="0"/>
          </a:p>
        </p:txBody>
      </p:sp>
      <p:sp>
        <p:nvSpPr>
          <p:cNvPr id="25" name="Shape 23">
            <a:extLst>
              <a:ext uri="{FF2B5EF4-FFF2-40B4-BE49-F238E27FC236}">
                <a16:creationId xmlns:a16="http://schemas.microsoft.com/office/drawing/2014/main" id="{BC7D7B86-E0ED-F4D0-F528-B7C952F39EA2}"/>
              </a:ext>
            </a:extLst>
          </p:cNvPr>
          <p:cNvSpPr/>
          <p:nvPr/>
        </p:nvSpPr>
        <p:spPr>
          <a:xfrm>
            <a:off x="1097280" y="3867912"/>
            <a:ext cx="411480" cy="1115568"/>
          </a:xfrm>
          <a:prstGeom prst="roundRect">
            <a:avLst>
              <a:gd name="adj" fmla="val 17778"/>
            </a:avLst>
          </a:prstGeom>
          <a:solidFill>
            <a:srgbClr val="F59E0B"/>
          </a:solidFill>
          <a:ln/>
        </p:spPr>
        <p:txBody>
          <a:bodyPr/>
          <a:lstStyle/>
          <a:p>
            <a:endParaRPr lang="en-NG"/>
          </a:p>
        </p:txBody>
      </p:sp>
      <p:sp>
        <p:nvSpPr>
          <p:cNvPr id="26" name="Text 24">
            <a:extLst>
              <a:ext uri="{FF2B5EF4-FFF2-40B4-BE49-F238E27FC236}">
                <a16:creationId xmlns:a16="http://schemas.microsoft.com/office/drawing/2014/main" id="{A2967A62-D3A0-F21E-D74A-E9C9B2A80075}"/>
              </a:ext>
            </a:extLst>
          </p:cNvPr>
          <p:cNvSpPr/>
          <p:nvPr/>
        </p:nvSpPr>
        <p:spPr>
          <a:xfrm>
            <a:off x="1600200" y="3941064"/>
            <a:ext cx="2148840" cy="292608"/>
          </a:xfrm>
          <a:prstGeom prst="rect">
            <a:avLst/>
          </a:prstGeom>
          <a:noFill/>
          <a:ln/>
        </p:spPr>
        <p:txBody>
          <a:bodyPr wrap="square" rtlCol="0" anchor="ctr"/>
          <a:lstStyle/>
          <a:p>
            <a:pPr marL="0" indent="0">
              <a:buNone/>
            </a:pPr>
            <a:r>
              <a:rPr lang="en-US" sz="1000" b="1" dirty="0">
                <a:solidFill>
                  <a:srgbClr val="1E1B4B"/>
                </a:solidFill>
                <a:latin typeface="Cambria" pitchFamily="34" charset="0"/>
                <a:ea typeface="Cambria" pitchFamily="34" charset="-122"/>
                <a:cs typeface="Cambria" pitchFamily="34" charset="-120"/>
              </a:rPr>
              <a:t>Review/ Monitoring Analytics</a:t>
            </a:r>
            <a:endParaRPr lang="en-US" sz="1000" dirty="0"/>
          </a:p>
        </p:txBody>
      </p:sp>
      <p:sp>
        <p:nvSpPr>
          <p:cNvPr id="27" name="Text 25">
            <a:extLst>
              <a:ext uri="{FF2B5EF4-FFF2-40B4-BE49-F238E27FC236}">
                <a16:creationId xmlns:a16="http://schemas.microsoft.com/office/drawing/2014/main" id="{251EECEF-7C6D-458A-EE37-BCB2B73F96ED}"/>
              </a:ext>
            </a:extLst>
          </p:cNvPr>
          <p:cNvSpPr/>
          <p:nvPr/>
        </p:nvSpPr>
        <p:spPr>
          <a:xfrm>
            <a:off x="1600200" y="4251960"/>
            <a:ext cx="2148840" cy="685800"/>
          </a:xfrm>
          <a:prstGeom prst="rect">
            <a:avLst/>
          </a:prstGeom>
          <a:noFill/>
          <a:ln/>
        </p:spPr>
        <p:txBody>
          <a:bodyPr wrap="square" rtlCol="0" anchor="ctr"/>
          <a:lstStyle/>
          <a:p>
            <a:pPr marL="0" indent="0">
              <a:buNone/>
            </a:pPr>
            <a:r>
              <a:rPr lang="en-US" sz="850" dirty="0">
                <a:solidFill>
                  <a:srgbClr val="6B7280"/>
                </a:solidFill>
                <a:latin typeface="Calibri" pitchFamily="34" charset="0"/>
                <a:ea typeface="Calibri" pitchFamily="34" charset="-122"/>
                <a:cs typeface="Calibri" pitchFamily="34" charset="-120"/>
              </a:rPr>
              <a:t>Monthly review: What content the most reach? Best posting time? Top content type? These insights shape your next social media content.</a:t>
            </a:r>
            <a:endParaRPr lang="en-US" sz="850" dirty="0"/>
          </a:p>
        </p:txBody>
      </p:sp>
      <p:sp>
        <p:nvSpPr>
          <p:cNvPr id="28" name="Shape 26">
            <a:extLst>
              <a:ext uri="{FF2B5EF4-FFF2-40B4-BE49-F238E27FC236}">
                <a16:creationId xmlns:a16="http://schemas.microsoft.com/office/drawing/2014/main" id="{FC7493F1-516B-D753-98F4-6328EEE64417}"/>
              </a:ext>
            </a:extLst>
          </p:cNvPr>
          <p:cNvSpPr/>
          <p:nvPr/>
        </p:nvSpPr>
        <p:spPr>
          <a:xfrm>
            <a:off x="4892042" y="3867912"/>
            <a:ext cx="2743200" cy="1115568"/>
          </a:xfrm>
          <a:prstGeom prst="roundRect">
            <a:avLst>
              <a:gd name="adj" fmla="val 655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9" name="Shape 27">
            <a:extLst>
              <a:ext uri="{FF2B5EF4-FFF2-40B4-BE49-F238E27FC236}">
                <a16:creationId xmlns:a16="http://schemas.microsoft.com/office/drawing/2014/main" id="{9AA380CD-4120-CACC-363F-33B206B08952}"/>
              </a:ext>
            </a:extLst>
          </p:cNvPr>
          <p:cNvSpPr/>
          <p:nvPr/>
        </p:nvSpPr>
        <p:spPr>
          <a:xfrm>
            <a:off x="4892042" y="3867912"/>
            <a:ext cx="411480" cy="1115568"/>
          </a:xfrm>
          <a:prstGeom prst="roundRect">
            <a:avLst>
              <a:gd name="adj" fmla="val 17778"/>
            </a:avLst>
          </a:prstGeom>
          <a:solidFill>
            <a:srgbClr val="10B981"/>
          </a:solidFill>
          <a:ln/>
        </p:spPr>
        <p:txBody>
          <a:bodyPr/>
          <a:lstStyle/>
          <a:p>
            <a:endParaRPr lang="en-NG"/>
          </a:p>
        </p:txBody>
      </p:sp>
      <p:sp>
        <p:nvSpPr>
          <p:cNvPr id="30" name="Text 28">
            <a:extLst>
              <a:ext uri="{FF2B5EF4-FFF2-40B4-BE49-F238E27FC236}">
                <a16:creationId xmlns:a16="http://schemas.microsoft.com/office/drawing/2014/main" id="{B619ACC9-1F3A-4FFB-44F3-EBE17A338871}"/>
              </a:ext>
            </a:extLst>
          </p:cNvPr>
          <p:cNvSpPr/>
          <p:nvPr/>
        </p:nvSpPr>
        <p:spPr>
          <a:xfrm>
            <a:off x="5394962" y="3941064"/>
            <a:ext cx="2148840" cy="292608"/>
          </a:xfrm>
          <a:prstGeom prst="rect">
            <a:avLst/>
          </a:prstGeom>
          <a:noFill/>
          <a:ln/>
        </p:spPr>
        <p:txBody>
          <a:bodyPr wrap="square" rtlCol="0" anchor="ctr"/>
          <a:lstStyle/>
          <a:p>
            <a:pPr marL="0" indent="0">
              <a:buNone/>
            </a:pPr>
            <a:r>
              <a:rPr lang="en-US" sz="1000" b="1" dirty="0">
                <a:solidFill>
                  <a:srgbClr val="1E1B4B"/>
                </a:solidFill>
                <a:latin typeface="Cambria" pitchFamily="34" charset="0"/>
                <a:ea typeface="Cambria" pitchFamily="34" charset="-122"/>
                <a:cs typeface="Cambria" pitchFamily="34" charset="-120"/>
              </a:rPr>
              <a:t>Content Workflow</a:t>
            </a:r>
            <a:endParaRPr lang="en-US" sz="1000" dirty="0"/>
          </a:p>
        </p:txBody>
      </p:sp>
      <p:sp>
        <p:nvSpPr>
          <p:cNvPr id="31" name="Text 29">
            <a:extLst>
              <a:ext uri="{FF2B5EF4-FFF2-40B4-BE49-F238E27FC236}">
                <a16:creationId xmlns:a16="http://schemas.microsoft.com/office/drawing/2014/main" id="{1D03AA14-4034-C432-4F3C-7AE70C2DBB81}"/>
              </a:ext>
            </a:extLst>
          </p:cNvPr>
          <p:cNvSpPr/>
          <p:nvPr/>
        </p:nvSpPr>
        <p:spPr>
          <a:xfrm>
            <a:off x="5394962" y="4251960"/>
            <a:ext cx="2148840" cy="685800"/>
          </a:xfrm>
          <a:prstGeom prst="rect">
            <a:avLst/>
          </a:prstGeom>
          <a:noFill/>
          <a:ln/>
        </p:spPr>
        <p:txBody>
          <a:bodyPr wrap="square" rtlCol="0" anchor="ctr"/>
          <a:lstStyle/>
          <a:p>
            <a:pPr marL="0" indent="0">
              <a:buNone/>
            </a:pPr>
            <a:r>
              <a:rPr lang="en-US" sz="850" dirty="0">
                <a:solidFill>
                  <a:srgbClr val="6B7280"/>
                </a:solidFill>
                <a:latin typeface="Calibri" pitchFamily="34" charset="0"/>
                <a:ea typeface="Calibri" pitchFamily="34" charset="-122"/>
                <a:cs typeface="Calibri" pitchFamily="34" charset="-120"/>
              </a:rPr>
              <a:t>Draft → Review/Approve → Schedule → Publish → Monitor. One person approves all content for brand consistency.</a:t>
            </a:r>
            <a:endParaRPr lang="en-US" sz="850" dirty="0"/>
          </a:p>
        </p:txBody>
      </p:sp>
    </p:spTree>
    <p:extLst>
      <p:ext uri="{BB962C8B-B14F-4D97-AF65-F5344CB8AC3E}">
        <p14:creationId xmlns:p14="http://schemas.microsoft.com/office/powerpoint/2010/main" val="7817197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7">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7C3AED"/>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000" b="1" dirty="0">
                <a:solidFill>
                  <a:srgbClr val="FFFFFF"/>
                </a:solidFill>
                <a:latin typeface="Cambria" pitchFamily="34" charset="0"/>
                <a:ea typeface="Cambria" pitchFamily="34" charset="-122"/>
                <a:cs typeface="Cambria" pitchFamily="34" charset="-120"/>
              </a:rPr>
              <a:t>Content Types — What, When &amp; How to Use Them</a:t>
            </a:r>
            <a:endParaRPr lang="en-US" sz="2000" dirty="0"/>
          </a:p>
        </p:txBody>
      </p:sp>
      <p:sp>
        <p:nvSpPr>
          <p:cNvPr id="4" name="Shape 2"/>
          <p:cNvSpPr/>
          <p:nvPr/>
        </p:nvSpPr>
        <p:spPr>
          <a:xfrm>
            <a:off x="274320" y="777240"/>
            <a:ext cx="4206240" cy="1325880"/>
          </a:xfrm>
          <a:prstGeom prst="roundRect">
            <a:avLst>
              <a:gd name="adj" fmla="val 551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5" name="Text 3"/>
          <p:cNvSpPr/>
          <p:nvPr/>
        </p:nvSpPr>
        <p:spPr>
          <a:xfrm>
            <a:off x="384048" y="850392"/>
            <a:ext cx="3931920" cy="320040"/>
          </a:xfrm>
          <a:prstGeom prst="rect">
            <a:avLst/>
          </a:prstGeom>
          <a:noFill/>
          <a:ln/>
        </p:spPr>
        <p:txBody>
          <a:bodyPr wrap="square" rtlCol="0" anchor="ctr"/>
          <a:lstStyle/>
          <a:p>
            <a:pPr marL="0" indent="0">
              <a:buNone/>
            </a:pPr>
            <a:r>
              <a:rPr lang="en-US" sz="1100" b="1" dirty="0">
                <a:solidFill>
                  <a:srgbClr val="6B21A8"/>
                </a:solidFill>
                <a:latin typeface="Cambria" pitchFamily="34" charset="0"/>
                <a:ea typeface="Cambria" pitchFamily="34" charset="-122"/>
                <a:cs typeface="Cambria" pitchFamily="34" charset="-120"/>
              </a:rPr>
              <a:t>📷 Photos</a:t>
            </a:r>
            <a:endParaRPr lang="en-US" sz="1100" dirty="0"/>
          </a:p>
        </p:txBody>
      </p:sp>
      <p:sp>
        <p:nvSpPr>
          <p:cNvPr id="6" name="Text 4"/>
          <p:cNvSpPr/>
          <p:nvPr/>
        </p:nvSpPr>
        <p:spPr>
          <a:xfrm>
            <a:off x="384048" y="1179576"/>
            <a:ext cx="3931920" cy="22860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WHEN: Always — your foundation</a:t>
            </a:r>
            <a:endParaRPr lang="en-US" sz="850" dirty="0"/>
          </a:p>
        </p:txBody>
      </p:sp>
      <p:sp>
        <p:nvSpPr>
          <p:cNvPr id="7" name="Text 5"/>
          <p:cNvSpPr/>
          <p:nvPr/>
        </p:nvSpPr>
        <p:spPr>
          <a:xfrm>
            <a:off x="384048" y="1417320"/>
            <a:ext cx="3931920" cy="292608"/>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HOW: Correct dimensions per platform. Strong caption. Consistent visual branding.</a:t>
            </a:r>
            <a:endParaRPr lang="en-US" sz="850" dirty="0"/>
          </a:p>
        </p:txBody>
      </p:sp>
      <p:sp>
        <p:nvSpPr>
          <p:cNvPr id="8" name="Shape 6"/>
          <p:cNvSpPr/>
          <p:nvPr/>
        </p:nvSpPr>
        <p:spPr>
          <a:xfrm>
            <a:off x="384048" y="1719072"/>
            <a:ext cx="3931920" cy="310896"/>
          </a:xfrm>
          <a:prstGeom prst="roundRect">
            <a:avLst>
              <a:gd name="adj" fmla="val 14706"/>
            </a:avLst>
          </a:prstGeom>
          <a:solidFill>
            <a:srgbClr val="6B21A8">
              <a:alpha val="10000"/>
            </a:srgbClr>
          </a:solidFill>
          <a:ln/>
        </p:spPr>
        <p:txBody>
          <a:bodyPr/>
          <a:lstStyle/>
          <a:p>
            <a:endParaRPr lang="en-NG"/>
          </a:p>
        </p:txBody>
      </p:sp>
      <p:sp>
        <p:nvSpPr>
          <p:cNvPr id="9" name="Text 7"/>
          <p:cNvSpPr/>
          <p:nvPr/>
        </p:nvSpPr>
        <p:spPr>
          <a:xfrm>
            <a:off x="420624" y="1737360"/>
            <a:ext cx="3858768" cy="274320"/>
          </a:xfrm>
          <a:prstGeom prst="rect">
            <a:avLst/>
          </a:prstGeom>
          <a:noFill/>
          <a:ln/>
        </p:spPr>
        <p:txBody>
          <a:bodyPr wrap="square" rtlCol="0" anchor="ctr"/>
          <a:lstStyle/>
          <a:p>
            <a:pPr marL="0" indent="0">
              <a:buNone/>
            </a:pPr>
            <a:r>
              <a:rPr lang="en-US" sz="800" i="1" dirty="0">
                <a:solidFill>
                  <a:srgbClr val="1E1B4B"/>
                </a:solidFill>
                <a:latin typeface="Calibri" pitchFamily="34" charset="0"/>
                <a:ea typeface="Calibri" pitchFamily="34" charset="-122"/>
                <a:cs typeface="Calibri" pitchFamily="34" charset="-120"/>
              </a:rPr>
              <a:t>💡 Bank your photos from events to use during quiet periods.</a:t>
            </a:r>
            <a:endParaRPr lang="en-US" sz="800" dirty="0"/>
          </a:p>
        </p:txBody>
      </p:sp>
      <p:sp>
        <p:nvSpPr>
          <p:cNvPr id="10" name="Shape 8"/>
          <p:cNvSpPr/>
          <p:nvPr/>
        </p:nvSpPr>
        <p:spPr>
          <a:xfrm>
            <a:off x="4709160" y="777240"/>
            <a:ext cx="4206240" cy="1325880"/>
          </a:xfrm>
          <a:prstGeom prst="roundRect">
            <a:avLst>
              <a:gd name="adj" fmla="val 551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1" name="Text 9"/>
          <p:cNvSpPr/>
          <p:nvPr/>
        </p:nvSpPr>
        <p:spPr>
          <a:xfrm>
            <a:off x="4818888" y="850392"/>
            <a:ext cx="3931920" cy="320040"/>
          </a:xfrm>
          <a:prstGeom prst="rect">
            <a:avLst/>
          </a:prstGeom>
          <a:noFill/>
          <a:ln/>
        </p:spPr>
        <p:txBody>
          <a:bodyPr wrap="square" rtlCol="0" anchor="ctr"/>
          <a:lstStyle/>
          <a:p>
            <a:pPr marL="0" indent="0">
              <a:buNone/>
            </a:pPr>
            <a:r>
              <a:rPr lang="en-US" sz="1100" b="1" dirty="0">
                <a:solidFill>
                  <a:srgbClr val="F43F5E"/>
                </a:solidFill>
                <a:latin typeface="Cambria" pitchFamily="34" charset="0"/>
                <a:ea typeface="Cambria" pitchFamily="34" charset="-122"/>
                <a:cs typeface="Cambria" pitchFamily="34" charset="-120"/>
              </a:rPr>
              <a:t>🎬 Reels / Short Video</a:t>
            </a:r>
            <a:endParaRPr lang="en-US" sz="1100" dirty="0"/>
          </a:p>
        </p:txBody>
      </p:sp>
      <p:sp>
        <p:nvSpPr>
          <p:cNvPr id="12" name="Text 10"/>
          <p:cNvSpPr/>
          <p:nvPr/>
        </p:nvSpPr>
        <p:spPr>
          <a:xfrm>
            <a:off x="4818888" y="1179576"/>
            <a:ext cx="3931920" cy="22860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WHEN: At least weekly</a:t>
            </a:r>
            <a:endParaRPr lang="en-US" sz="850" dirty="0"/>
          </a:p>
        </p:txBody>
      </p:sp>
      <p:sp>
        <p:nvSpPr>
          <p:cNvPr id="13" name="Text 11"/>
          <p:cNvSpPr/>
          <p:nvPr/>
        </p:nvSpPr>
        <p:spPr>
          <a:xfrm>
            <a:off x="4818888" y="1417320"/>
            <a:ext cx="3931920" cy="292608"/>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HOW: Hook in 2 seconds. Use subtitles. Trending audio on Instagram &amp; TikTok. Under 60s for max reach.</a:t>
            </a:r>
            <a:endParaRPr lang="en-US" sz="850" dirty="0"/>
          </a:p>
        </p:txBody>
      </p:sp>
      <p:sp>
        <p:nvSpPr>
          <p:cNvPr id="14" name="Shape 12"/>
          <p:cNvSpPr/>
          <p:nvPr/>
        </p:nvSpPr>
        <p:spPr>
          <a:xfrm>
            <a:off x="4818888" y="1719072"/>
            <a:ext cx="3931920" cy="310896"/>
          </a:xfrm>
          <a:prstGeom prst="roundRect">
            <a:avLst>
              <a:gd name="adj" fmla="val 14706"/>
            </a:avLst>
          </a:prstGeom>
          <a:solidFill>
            <a:srgbClr val="F43F5E">
              <a:alpha val="10000"/>
            </a:srgbClr>
          </a:solidFill>
          <a:ln/>
        </p:spPr>
        <p:txBody>
          <a:bodyPr/>
          <a:lstStyle/>
          <a:p>
            <a:endParaRPr lang="en-NG"/>
          </a:p>
        </p:txBody>
      </p:sp>
      <p:sp>
        <p:nvSpPr>
          <p:cNvPr id="15" name="Text 13"/>
          <p:cNvSpPr/>
          <p:nvPr/>
        </p:nvSpPr>
        <p:spPr>
          <a:xfrm>
            <a:off x="4855464" y="1737360"/>
            <a:ext cx="3858768" cy="274320"/>
          </a:xfrm>
          <a:prstGeom prst="rect">
            <a:avLst/>
          </a:prstGeom>
          <a:noFill/>
          <a:ln/>
        </p:spPr>
        <p:txBody>
          <a:bodyPr wrap="square" rtlCol="0" anchor="ctr"/>
          <a:lstStyle/>
          <a:p>
            <a:pPr marL="0" indent="0">
              <a:buNone/>
            </a:pPr>
            <a:r>
              <a:rPr lang="en-US" sz="800" i="1" dirty="0">
                <a:solidFill>
                  <a:srgbClr val="1E1B4B"/>
                </a:solidFill>
                <a:latin typeface="Calibri" pitchFamily="34" charset="0"/>
                <a:ea typeface="Calibri" pitchFamily="34" charset="-122"/>
                <a:cs typeface="Calibri" pitchFamily="34" charset="-120"/>
              </a:rPr>
              <a:t>💡 Reels get 3× more reach than static posts. Prioritise them.</a:t>
            </a:r>
            <a:endParaRPr lang="en-US" sz="800" dirty="0"/>
          </a:p>
        </p:txBody>
      </p:sp>
      <p:sp>
        <p:nvSpPr>
          <p:cNvPr id="16" name="Shape 14"/>
          <p:cNvSpPr/>
          <p:nvPr/>
        </p:nvSpPr>
        <p:spPr>
          <a:xfrm>
            <a:off x="274320" y="777240"/>
            <a:ext cx="4206240" cy="1325880"/>
          </a:xfrm>
          <a:prstGeom prst="roundRect">
            <a:avLst>
              <a:gd name="adj" fmla="val 551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7" name="Text 15"/>
          <p:cNvSpPr/>
          <p:nvPr/>
        </p:nvSpPr>
        <p:spPr>
          <a:xfrm>
            <a:off x="384048" y="850392"/>
            <a:ext cx="3931920" cy="320040"/>
          </a:xfrm>
          <a:prstGeom prst="rect">
            <a:avLst/>
          </a:prstGeom>
          <a:noFill/>
          <a:ln/>
        </p:spPr>
        <p:txBody>
          <a:bodyPr wrap="square" rtlCol="0" anchor="ctr"/>
          <a:lstStyle/>
          <a:p>
            <a:pPr marL="0" indent="0">
              <a:buNone/>
            </a:pPr>
            <a:r>
              <a:rPr lang="en-US" sz="1100" b="1" dirty="0">
                <a:solidFill>
                  <a:srgbClr val="0D9488"/>
                </a:solidFill>
                <a:latin typeface="Cambria" pitchFamily="34" charset="0"/>
                <a:ea typeface="Cambria" pitchFamily="34" charset="-122"/>
                <a:cs typeface="Cambria" pitchFamily="34" charset="-120"/>
              </a:rPr>
              <a:t>🖼️ Carousels</a:t>
            </a:r>
            <a:endParaRPr lang="en-US" sz="1100" dirty="0"/>
          </a:p>
        </p:txBody>
      </p:sp>
      <p:sp>
        <p:nvSpPr>
          <p:cNvPr id="18" name="Text 16"/>
          <p:cNvSpPr/>
          <p:nvPr/>
        </p:nvSpPr>
        <p:spPr>
          <a:xfrm>
            <a:off x="384048" y="1179576"/>
            <a:ext cx="3931920" cy="22860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WHEN: For education &amp; step-by-step content</a:t>
            </a:r>
            <a:endParaRPr lang="en-US" sz="850" dirty="0"/>
          </a:p>
        </p:txBody>
      </p:sp>
      <p:sp>
        <p:nvSpPr>
          <p:cNvPr id="19" name="Text 17"/>
          <p:cNvSpPr/>
          <p:nvPr/>
        </p:nvSpPr>
        <p:spPr>
          <a:xfrm>
            <a:off x="384048" y="1417320"/>
            <a:ext cx="3931920" cy="292608"/>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HOW: Slide 1 = hook. Final slide = CTA. 5–10 slides. Create in Canva.</a:t>
            </a:r>
            <a:endParaRPr lang="en-US" sz="850" dirty="0"/>
          </a:p>
        </p:txBody>
      </p:sp>
      <p:sp>
        <p:nvSpPr>
          <p:cNvPr id="20" name="Shape 18"/>
          <p:cNvSpPr/>
          <p:nvPr/>
        </p:nvSpPr>
        <p:spPr>
          <a:xfrm>
            <a:off x="384048" y="1719072"/>
            <a:ext cx="3931920" cy="310896"/>
          </a:xfrm>
          <a:prstGeom prst="roundRect">
            <a:avLst>
              <a:gd name="adj" fmla="val 14706"/>
            </a:avLst>
          </a:prstGeom>
          <a:solidFill>
            <a:srgbClr val="0D9488">
              <a:alpha val="10000"/>
            </a:srgbClr>
          </a:solidFill>
          <a:ln/>
        </p:spPr>
        <p:txBody>
          <a:bodyPr/>
          <a:lstStyle/>
          <a:p>
            <a:endParaRPr lang="en-NG"/>
          </a:p>
        </p:txBody>
      </p:sp>
      <p:sp>
        <p:nvSpPr>
          <p:cNvPr id="21" name="Text 19"/>
          <p:cNvSpPr/>
          <p:nvPr/>
        </p:nvSpPr>
        <p:spPr>
          <a:xfrm>
            <a:off x="420624" y="1737360"/>
            <a:ext cx="3858768" cy="274320"/>
          </a:xfrm>
          <a:prstGeom prst="rect">
            <a:avLst/>
          </a:prstGeom>
          <a:noFill/>
          <a:ln/>
        </p:spPr>
        <p:txBody>
          <a:bodyPr wrap="square" rtlCol="0" anchor="ctr"/>
          <a:lstStyle/>
          <a:p>
            <a:pPr marL="0" indent="0">
              <a:buNone/>
            </a:pPr>
            <a:r>
              <a:rPr lang="en-US" sz="800" i="1" dirty="0">
                <a:solidFill>
                  <a:srgbClr val="1E1B4B"/>
                </a:solidFill>
                <a:latin typeface="Calibri" pitchFamily="34" charset="0"/>
                <a:ea typeface="Calibri" pitchFamily="34" charset="-122"/>
                <a:cs typeface="Calibri" pitchFamily="34" charset="-120"/>
              </a:rPr>
              <a:t>💡 Carousels have the highest SAVE rate — signals value to algorithm.</a:t>
            </a:r>
            <a:endParaRPr lang="en-US" sz="800" dirty="0"/>
          </a:p>
        </p:txBody>
      </p:sp>
      <p:sp>
        <p:nvSpPr>
          <p:cNvPr id="22" name="Shape 20"/>
          <p:cNvSpPr/>
          <p:nvPr/>
        </p:nvSpPr>
        <p:spPr>
          <a:xfrm>
            <a:off x="4709160" y="2240280"/>
            <a:ext cx="4206240" cy="1325880"/>
          </a:xfrm>
          <a:prstGeom prst="roundRect">
            <a:avLst>
              <a:gd name="adj" fmla="val 551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3" name="Text 21"/>
          <p:cNvSpPr/>
          <p:nvPr/>
        </p:nvSpPr>
        <p:spPr>
          <a:xfrm>
            <a:off x="4818888" y="2313432"/>
            <a:ext cx="3931920" cy="320040"/>
          </a:xfrm>
          <a:prstGeom prst="rect">
            <a:avLst/>
          </a:prstGeom>
          <a:noFill/>
          <a:ln/>
        </p:spPr>
        <p:txBody>
          <a:bodyPr wrap="square" rtlCol="0" anchor="ctr"/>
          <a:lstStyle/>
          <a:p>
            <a:pPr marL="0" indent="0">
              <a:buNone/>
            </a:pPr>
            <a:r>
              <a:rPr lang="en-US" sz="1100" b="1" dirty="0">
                <a:solidFill>
                  <a:srgbClr val="7C3AED"/>
                </a:solidFill>
                <a:latin typeface="Cambria" pitchFamily="34" charset="0"/>
                <a:ea typeface="Cambria" pitchFamily="34" charset="-122"/>
                <a:cs typeface="Cambria" pitchFamily="34" charset="-120"/>
              </a:rPr>
              <a:t>📲 Stories</a:t>
            </a:r>
            <a:endParaRPr lang="en-US" sz="1100" dirty="0"/>
          </a:p>
        </p:txBody>
      </p:sp>
      <p:sp>
        <p:nvSpPr>
          <p:cNvPr id="24" name="Text 22"/>
          <p:cNvSpPr/>
          <p:nvPr/>
        </p:nvSpPr>
        <p:spPr>
          <a:xfrm>
            <a:off x="4818888" y="2642616"/>
            <a:ext cx="3931920" cy="22860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WHEN: Daily</a:t>
            </a:r>
            <a:endParaRPr lang="en-US" sz="850" dirty="0"/>
          </a:p>
        </p:txBody>
      </p:sp>
      <p:sp>
        <p:nvSpPr>
          <p:cNvPr id="25" name="Text 23"/>
          <p:cNvSpPr/>
          <p:nvPr/>
        </p:nvSpPr>
        <p:spPr>
          <a:xfrm>
            <a:off x="4818888" y="2880360"/>
            <a:ext cx="3931920" cy="292608"/>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HOW: Interactive stickers: polls, Q&amp;A, countdowns. 1 message per slide. Save important ones as Highlights.</a:t>
            </a:r>
            <a:endParaRPr lang="en-US" sz="850" dirty="0"/>
          </a:p>
        </p:txBody>
      </p:sp>
      <p:sp>
        <p:nvSpPr>
          <p:cNvPr id="26" name="Shape 24"/>
          <p:cNvSpPr/>
          <p:nvPr/>
        </p:nvSpPr>
        <p:spPr>
          <a:xfrm>
            <a:off x="4818888" y="3182112"/>
            <a:ext cx="3931920" cy="310896"/>
          </a:xfrm>
          <a:prstGeom prst="roundRect">
            <a:avLst>
              <a:gd name="adj" fmla="val 14706"/>
            </a:avLst>
          </a:prstGeom>
          <a:solidFill>
            <a:srgbClr val="7C3AED">
              <a:alpha val="10000"/>
            </a:srgbClr>
          </a:solidFill>
          <a:ln/>
        </p:spPr>
        <p:txBody>
          <a:bodyPr/>
          <a:lstStyle/>
          <a:p>
            <a:endParaRPr lang="en-NG"/>
          </a:p>
        </p:txBody>
      </p:sp>
      <p:sp>
        <p:nvSpPr>
          <p:cNvPr id="27" name="Text 25"/>
          <p:cNvSpPr/>
          <p:nvPr/>
        </p:nvSpPr>
        <p:spPr>
          <a:xfrm>
            <a:off x="4855464" y="3200400"/>
            <a:ext cx="3858768" cy="274320"/>
          </a:xfrm>
          <a:prstGeom prst="rect">
            <a:avLst/>
          </a:prstGeom>
          <a:noFill/>
          <a:ln/>
        </p:spPr>
        <p:txBody>
          <a:bodyPr wrap="square" rtlCol="0" anchor="ctr"/>
          <a:lstStyle/>
          <a:p>
            <a:pPr marL="0" indent="0">
              <a:buNone/>
            </a:pPr>
            <a:r>
              <a:rPr lang="en-US" sz="800" i="1" dirty="0">
                <a:solidFill>
                  <a:srgbClr val="1E1B4B"/>
                </a:solidFill>
                <a:latin typeface="Calibri" pitchFamily="34" charset="0"/>
                <a:ea typeface="Calibri" pitchFamily="34" charset="-122"/>
                <a:cs typeface="Calibri" pitchFamily="34" charset="-120"/>
              </a:rPr>
              <a:t>💡 Stories keep your page active without cluttering the main feed.</a:t>
            </a:r>
            <a:endParaRPr lang="en-US" sz="800" dirty="0"/>
          </a:p>
        </p:txBody>
      </p:sp>
      <p:sp>
        <p:nvSpPr>
          <p:cNvPr id="28" name="Shape 26"/>
          <p:cNvSpPr/>
          <p:nvPr/>
        </p:nvSpPr>
        <p:spPr>
          <a:xfrm>
            <a:off x="274320" y="2240280"/>
            <a:ext cx="4206240" cy="1325880"/>
          </a:xfrm>
          <a:prstGeom prst="roundRect">
            <a:avLst>
              <a:gd name="adj" fmla="val 551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9" name="Text 27"/>
          <p:cNvSpPr/>
          <p:nvPr/>
        </p:nvSpPr>
        <p:spPr>
          <a:xfrm>
            <a:off x="384048" y="2313432"/>
            <a:ext cx="3931920" cy="320040"/>
          </a:xfrm>
          <a:prstGeom prst="rect">
            <a:avLst/>
          </a:prstGeom>
          <a:noFill/>
          <a:ln/>
        </p:spPr>
        <p:txBody>
          <a:bodyPr wrap="square" rtlCol="0" anchor="ctr"/>
          <a:lstStyle/>
          <a:p>
            <a:pPr marL="0" indent="0">
              <a:buNone/>
            </a:pPr>
            <a:r>
              <a:rPr lang="en-US" sz="1100" b="1" dirty="0">
                <a:solidFill>
                  <a:srgbClr val="F59E0B"/>
                </a:solidFill>
                <a:latin typeface="Cambria" pitchFamily="34" charset="0"/>
                <a:ea typeface="Cambria" pitchFamily="34" charset="-122"/>
                <a:cs typeface="Cambria" pitchFamily="34" charset="-120"/>
              </a:rPr>
              <a:t>🔴 Live Video</a:t>
            </a:r>
            <a:endParaRPr lang="en-US" sz="1100" dirty="0"/>
          </a:p>
        </p:txBody>
      </p:sp>
      <p:sp>
        <p:nvSpPr>
          <p:cNvPr id="30" name="Text 28"/>
          <p:cNvSpPr/>
          <p:nvPr/>
        </p:nvSpPr>
        <p:spPr>
          <a:xfrm>
            <a:off x="384048" y="2642616"/>
            <a:ext cx="3931920" cy="22860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WHEN: For significant moments only</a:t>
            </a:r>
            <a:endParaRPr lang="en-US" sz="850" dirty="0"/>
          </a:p>
        </p:txBody>
      </p:sp>
      <p:sp>
        <p:nvSpPr>
          <p:cNvPr id="31" name="Text 29"/>
          <p:cNvSpPr/>
          <p:nvPr/>
        </p:nvSpPr>
        <p:spPr>
          <a:xfrm>
            <a:off x="384048" y="2880360"/>
            <a:ext cx="3931920" cy="292608"/>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HOW: Announce 24–48hrs in advance. Stable internet. Have a co-host. Save the recording.</a:t>
            </a:r>
            <a:endParaRPr lang="en-US" sz="850" dirty="0"/>
          </a:p>
        </p:txBody>
      </p:sp>
      <p:sp>
        <p:nvSpPr>
          <p:cNvPr id="32" name="Shape 30"/>
          <p:cNvSpPr/>
          <p:nvPr/>
        </p:nvSpPr>
        <p:spPr>
          <a:xfrm>
            <a:off x="384048" y="3182112"/>
            <a:ext cx="3931920" cy="310896"/>
          </a:xfrm>
          <a:prstGeom prst="roundRect">
            <a:avLst>
              <a:gd name="adj" fmla="val 14706"/>
            </a:avLst>
          </a:prstGeom>
          <a:solidFill>
            <a:srgbClr val="F59E0B">
              <a:alpha val="10000"/>
            </a:srgbClr>
          </a:solidFill>
          <a:ln/>
        </p:spPr>
        <p:txBody>
          <a:bodyPr/>
          <a:lstStyle/>
          <a:p>
            <a:endParaRPr lang="en-NG"/>
          </a:p>
        </p:txBody>
      </p:sp>
      <p:sp>
        <p:nvSpPr>
          <p:cNvPr id="33" name="Text 31"/>
          <p:cNvSpPr/>
          <p:nvPr/>
        </p:nvSpPr>
        <p:spPr>
          <a:xfrm>
            <a:off x="420624" y="3200400"/>
            <a:ext cx="3858768" cy="274320"/>
          </a:xfrm>
          <a:prstGeom prst="rect">
            <a:avLst/>
          </a:prstGeom>
          <a:noFill/>
          <a:ln/>
        </p:spPr>
        <p:txBody>
          <a:bodyPr wrap="square" rtlCol="0" anchor="ctr"/>
          <a:lstStyle/>
          <a:p>
            <a:pPr marL="0" indent="0">
              <a:buNone/>
            </a:pPr>
            <a:r>
              <a:rPr lang="en-US" sz="800" i="1" dirty="0">
                <a:solidFill>
                  <a:srgbClr val="1E1B4B"/>
                </a:solidFill>
                <a:latin typeface="Calibri" pitchFamily="34" charset="0"/>
                <a:ea typeface="Calibri" pitchFamily="34" charset="-122"/>
                <a:cs typeface="Calibri" pitchFamily="34" charset="-120"/>
              </a:rPr>
              <a:t>💡 Lives generate real-time notifications — great for launches and events.</a:t>
            </a:r>
            <a:endParaRPr lang="en-US" sz="800" dirty="0"/>
          </a:p>
        </p:txBody>
      </p:sp>
      <p:sp>
        <p:nvSpPr>
          <p:cNvPr id="34" name="Shape 32"/>
          <p:cNvSpPr/>
          <p:nvPr/>
        </p:nvSpPr>
        <p:spPr>
          <a:xfrm>
            <a:off x="4709160" y="2240280"/>
            <a:ext cx="4206240" cy="1325880"/>
          </a:xfrm>
          <a:prstGeom prst="roundRect">
            <a:avLst>
              <a:gd name="adj" fmla="val 5517"/>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5" name="Text 33"/>
          <p:cNvSpPr/>
          <p:nvPr/>
        </p:nvSpPr>
        <p:spPr>
          <a:xfrm>
            <a:off x="4818888" y="2313432"/>
            <a:ext cx="3931920" cy="320040"/>
          </a:xfrm>
          <a:prstGeom prst="rect">
            <a:avLst/>
          </a:prstGeom>
          <a:noFill/>
          <a:ln/>
        </p:spPr>
        <p:txBody>
          <a:bodyPr wrap="square" rtlCol="0" anchor="ctr"/>
          <a:lstStyle/>
          <a:p>
            <a:pPr marL="0" indent="0">
              <a:buNone/>
            </a:pPr>
            <a:r>
              <a:rPr lang="en-US" sz="1100" b="1" dirty="0">
                <a:solidFill>
                  <a:srgbClr val="10B981"/>
                </a:solidFill>
                <a:latin typeface="Cambria" pitchFamily="34" charset="0"/>
                <a:ea typeface="Cambria" pitchFamily="34" charset="-122"/>
                <a:cs typeface="Cambria" pitchFamily="34" charset="-120"/>
              </a:rPr>
              <a:t>🎙️ Audio / Spaces</a:t>
            </a:r>
            <a:endParaRPr lang="en-US" sz="1100" dirty="0"/>
          </a:p>
        </p:txBody>
      </p:sp>
      <p:sp>
        <p:nvSpPr>
          <p:cNvPr id="36" name="Text 34"/>
          <p:cNvSpPr/>
          <p:nvPr/>
        </p:nvSpPr>
        <p:spPr>
          <a:xfrm>
            <a:off x="4818888" y="2642616"/>
            <a:ext cx="3931920" cy="228600"/>
          </a:xfrm>
          <a:prstGeom prst="rect">
            <a:avLst/>
          </a:prstGeom>
          <a:noFill/>
          <a:ln/>
        </p:spPr>
        <p:txBody>
          <a:bodyPr wrap="square" rtlCol="0" anchor="ctr"/>
          <a:lstStyle/>
          <a:p>
            <a:pPr marL="0" indent="0">
              <a:buNone/>
            </a:pPr>
            <a:r>
              <a:rPr lang="en-US" sz="850" b="1" dirty="0">
                <a:solidFill>
                  <a:srgbClr val="6B7280"/>
                </a:solidFill>
                <a:latin typeface="Calibri" pitchFamily="34" charset="0"/>
                <a:ea typeface="Calibri" pitchFamily="34" charset="-122"/>
                <a:cs typeface="Calibri" pitchFamily="34" charset="-120"/>
              </a:rPr>
              <a:t>WHEN: For deep-dive conversations</a:t>
            </a:r>
            <a:endParaRPr lang="en-US" sz="850" dirty="0"/>
          </a:p>
        </p:txBody>
      </p:sp>
      <p:sp>
        <p:nvSpPr>
          <p:cNvPr id="37" name="Text 35"/>
          <p:cNvSpPr/>
          <p:nvPr/>
        </p:nvSpPr>
        <p:spPr>
          <a:xfrm>
            <a:off x="4818888" y="2880360"/>
            <a:ext cx="3931920" cy="292608"/>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HOW: Clear audio quality. Strong guest speakers. Share recording afterwards.</a:t>
            </a:r>
            <a:endParaRPr lang="en-US" sz="850" dirty="0"/>
          </a:p>
        </p:txBody>
      </p:sp>
      <p:sp>
        <p:nvSpPr>
          <p:cNvPr id="38" name="Shape 36"/>
          <p:cNvSpPr/>
          <p:nvPr/>
        </p:nvSpPr>
        <p:spPr>
          <a:xfrm>
            <a:off x="4818888" y="3182112"/>
            <a:ext cx="3931920" cy="310896"/>
          </a:xfrm>
          <a:prstGeom prst="roundRect">
            <a:avLst>
              <a:gd name="adj" fmla="val 14706"/>
            </a:avLst>
          </a:prstGeom>
          <a:solidFill>
            <a:srgbClr val="10B981">
              <a:alpha val="10000"/>
            </a:srgbClr>
          </a:solidFill>
          <a:ln/>
        </p:spPr>
        <p:txBody>
          <a:bodyPr/>
          <a:lstStyle/>
          <a:p>
            <a:endParaRPr lang="en-NG"/>
          </a:p>
        </p:txBody>
      </p:sp>
      <p:sp>
        <p:nvSpPr>
          <p:cNvPr id="39" name="Text 37"/>
          <p:cNvSpPr/>
          <p:nvPr/>
        </p:nvSpPr>
        <p:spPr>
          <a:xfrm>
            <a:off x="4855464" y="3200400"/>
            <a:ext cx="3858768" cy="274320"/>
          </a:xfrm>
          <a:prstGeom prst="rect">
            <a:avLst/>
          </a:prstGeom>
          <a:noFill/>
          <a:ln/>
        </p:spPr>
        <p:txBody>
          <a:bodyPr wrap="square" rtlCol="0" anchor="ctr"/>
          <a:lstStyle/>
          <a:p>
            <a:pPr marL="0" indent="0">
              <a:buNone/>
            </a:pPr>
            <a:r>
              <a:rPr lang="en-US" sz="800" i="1" dirty="0">
                <a:solidFill>
                  <a:srgbClr val="1E1B4B"/>
                </a:solidFill>
                <a:latin typeface="Calibri" pitchFamily="34" charset="0"/>
                <a:ea typeface="Calibri" pitchFamily="34" charset="-122"/>
                <a:cs typeface="Calibri" pitchFamily="34" charset="-120"/>
              </a:rPr>
              <a:t>💡 Twitter Spaces and LinkedIn Audio Events reach thought-leader audiences.</a:t>
            </a:r>
            <a:endParaRPr lang="en-US" sz="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18">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D9488"/>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Content Calendar &amp; Commemoration Days</a:t>
            </a:r>
            <a:endParaRPr lang="en-US" sz="2200" dirty="0"/>
          </a:p>
        </p:txBody>
      </p:sp>
      <p:sp>
        <p:nvSpPr>
          <p:cNvPr id="4" name="Text 2"/>
          <p:cNvSpPr/>
          <p:nvPr/>
        </p:nvSpPr>
        <p:spPr>
          <a:xfrm>
            <a:off x="365760" y="749808"/>
            <a:ext cx="8412480" cy="320040"/>
          </a:xfrm>
          <a:prstGeom prst="rect">
            <a:avLst/>
          </a:prstGeom>
          <a:noFill/>
          <a:ln/>
        </p:spPr>
        <p:txBody>
          <a:bodyPr wrap="square" rtlCol="0" anchor="ctr"/>
          <a:lstStyle/>
          <a:p>
            <a:pPr marL="0" indent="0">
              <a:buNone/>
            </a:pPr>
            <a:r>
              <a:rPr lang="en-US" sz="1200" i="1" dirty="0">
                <a:solidFill>
                  <a:srgbClr val="1E1B4B"/>
                </a:solidFill>
                <a:latin typeface="Calibri" pitchFamily="34" charset="0"/>
                <a:ea typeface="Calibri" pitchFamily="34" charset="-122"/>
                <a:cs typeface="Calibri" pitchFamily="34" charset="-120"/>
              </a:rPr>
              <a:t>Plan ahead. Never scramble for content the night before.</a:t>
            </a:r>
            <a:endParaRPr lang="en-US" sz="1200" dirty="0"/>
          </a:p>
        </p:txBody>
      </p:sp>
      <p:sp>
        <p:nvSpPr>
          <p:cNvPr id="5" name="Text 3"/>
          <p:cNvSpPr/>
          <p:nvPr/>
        </p:nvSpPr>
        <p:spPr>
          <a:xfrm>
            <a:off x="365760" y="1115568"/>
            <a:ext cx="2743200" cy="274320"/>
          </a:xfrm>
          <a:prstGeom prst="rect">
            <a:avLst/>
          </a:prstGeom>
          <a:noFill/>
          <a:ln/>
        </p:spPr>
        <p:txBody>
          <a:bodyPr wrap="square" rtlCol="0" anchor="ctr"/>
          <a:lstStyle/>
          <a:p>
            <a:pPr marL="0" indent="0">
              <a:buNone/>
            </a:pPr>
            <a:r>
              <a:rPr lang="en-US" sz="1100" b="1" dirty="0">
                <a:solidFill>
                  <a:srgbClr val="0D9488"/>
                </a:solidFill>
                <a:latin typeface="Cambria" pitchFamily="34" charset="0"/>
                <a:ea typeface="Cambria" pitchFamily="34" charset="-122"/>
                <a:cs typeface="Cambria" pitchFamily="34" charset="-120"/>
              </a:rPr>
              <a:t>Calendar Tools:</a:t>
            </a:r>
            <a:endParaRPr lang="en-US" sz="1100" dirty="0"/>
          </a:p>
        </p:txBody>
      </p:sp>
      <p:sp>
        <p:nvSpPr>
          <p:cNvPr id="6" name="Text 4"/>
          <p:cNvSpPr/>
          <p:nvPr/>
        </p:nvSpPr>
        <p:spPr>
          <a:xfrm>
            <a:off x="365760" y="1417320"/>
            <a:ext cx="3474720" cy="237744"/>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 Google Sheets / Excel — simple, accessible</a:t>
            </a:r>
            <a:endParaRPr lang="en-US" sz="950" dirty="0"/>
          </a:p>
        </p:txBody>
      </p:sp>
      <p:sp>
        <p:nvSpPr>
          <p:cNvPr id="7" name="Text 5"/>
          <p:cNvSpPr/>
          <p:nvPr/>
        </p:nvSpPr>
        <p:spPr>
          <a:xfrm>
            <a:off x="365760" y="1673352"/>
            <a:ext cx="3474720" cy="237744"/>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 Trello / Notion — visual &amp; collaborative</a:t>
            </a:r>
            <a:endParaRPr lang="en-US" sz="950" dirty="0"/>
          </a:p>
        </p:txBody>
      </p:sp>
      <p:sp>
        <p:nvSpPr>
          <p:cNvPr id="8" name="Text 6"/>
          <p:cNvSpPr/>
          <p:nvPr/>
        </p:nvSpPr>
        <p:spPr>
          <a:xfrm>
            <a:off x="365760" y="1929384"/>
            <a:ext cx="3474720" cy="237744"/>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 Meta Business Suite — built-in scheduler</a:t>
            </a:r>
            <a:endParaRPr lang="en-US" sz="950" dirty="0"/>
          </a:p>
        </p:txBody>
      </p:sp>
      <p:sp>
        <p:nvSpPr>
          <p:cNvPr id="9" name="Text 7"/>
          <p:cNvSpPr/>
          <p:nvPr/>
        </p:nvSpPr>
        <p:spPr>
          <a:xfrm>
            <a:off x="365760" y="2185416"/>
            <a:ext cx="3474720" cy="237744"/>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 Buffer / Later — drag-and-drop calendar</a:t>
            </a:r>
            <a:endParaRPr lang="en-US" sz="950" dirty="0"/>
          </a:p>
        </p:txBody>
      </p:sp>
      <p:sp>
        <p:nvSpPr>
          <p:cNvPr id="10" name="Text 8"/>
          <p:cNvSpPr/>
          <p:nvPr/>
        </p:nvSpPr>
        <p:spPr>
          <a:xfrm>
            <a:off x="4114800" y="1115568"/>
            <a:ext cx="4754880" cy="274320"/>
          </a:xfrm>
          <a:prstGeom prst="rect">
            <a:avLst/>
          </a:prstGeom>
          <a:noFill/>
          <a:ln/>
        </p:spPr>
        <p:txBody>
          <a:bodyPr wrap="square" rtlCol="0" anchor="ctr"/>
          <a:lstStyle/>
          <a:p>
            <a:pPr marL="0" indent="0">
              <a:buNone/>
            </a:pPr>
            <a:r>
              <a:rPr lang="en-US" sz="1100" b="1" dirty="0">
                <a:solidFill>
                  <a:srgbClr val="0D9488"/>
                </a:solidFill>
                <a:latin typeface="Cambria" pitchFamily="34" charset="0"/>
                <a:ea typeface="Cambria" pitchFamily="34" charset="-122"/>
                <a:cs typeface="Cambria" pitchFamily="34" charset="-120"/>
              </a:rPr>
              <a:t>Key International Dates for Women &amp; Girls:</a:t>
            </a:r>
            <a:endParaRPr lang="en-US" sz="1100" dirty="0"/>
          </a:p>
        </p:txBody>
      </p:sp>
      <p:sp>
        <p:nvSpPr>
          <p:cNvPr id="11" name="Shape 9"/>
          <p:cNvSpPr/>
          <p:nvPr/>
        </p:nvSpPr>
        <p:spPr>
          <a:xfrm>
            <a:off x="4114800" y="1435608"/>
            <a:ext cx="4754880" cy="384048"/>
          </a:xfrm>
          <a:prstGeom prst="roundRect">
            <a:avLst>
              <a:gd name="adj" fmla="val 11905"/>
            </a:avLst>
          </a:prstGeom>
          <a:solidFill>
            <a:srgbClr val="EDE9FE"/>
          </a:solidFill>
          <a:ln/>
        </p:spPr>
        <p:txBody>
          <a:bodyPr/>
          <a:lstStyle/>
          <a:p>
            <a:endParaRPr lang="en-NG"/>
          </a:p>
        </p:txBody>
      </p:sp>
      <p:sp>
        <p:nvSpPr>
          <p:cNvPr id="12" name="Text 10"/>
          <p:cNvSpPr/>
          <p:nvPr/>
        </p:nvSpPr>
        <p:spPr>
          <a:xfrm>
            <a:off x="4206240" y="1435608"/>
            <a:ext cx="1188720" cy="384048"/>
          </a:xfrm>
          <a:prstGeom prst="rect">
            <a:avLst/>
          </a:prstGeom>
          <a:noFill/>
          <a:ln/>
        </p:spPr>
        <p:txBody>
          <a:bodyPr wrap="square" rtlCol="0" anchor="ctr"/>
          <a:lstStyle/>
          <a:p>
            <a:pPr marL="0" indent="0">
              <a:buNone/>
            </a:pPr>
            <a:r>
              <a:rPr lang="en-US" sz="900" b="1" dirty="0">
                <a:solidFill>
                  <a:srgbClr val="0D9488"/>
                </a:solidFill>
                <a:latin typeface="Calibri" pitchFamily="34" charset="0"/>
                <a:ea typeface="Calibri" pitchFamily="34" charset="-122"/>
                <a:cs typeface="Calibri" pitchFamily="34" charset="-120"/>
              </a:rPr>
              <a:t>8 March</a:t>
            </a:r>
            <a:endParaRPr lang="en-US" sz="900" dirty="0"/>
          </a:p>
        </p:txBody>
      </p:sp>
      <p:sp>
        <p:nvSpPr>
          <p:cNvPr id="13" name="Text 11"/>
          <p:cNvSpPr/>
          <p:nvPr/>
        </p:nvSpPr>
        <p:spPr>
          <a:xfrm>
            <a:off x="5440680" y="1435608"/>
            <a:ext cx="3337560" cy="384048"/>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International Women's Day — MAJOR campaign</a:t>
            </a:r>
            <a:endParaRPr lang="en-US" sz="900" dirty="0"/>
          </a:p>
        </p:txBody>
      </p:sp>
      <p:sp>
        <p:nvSpPr>
          <p:cNvPr id="14" name="Shape 12"/>
          <p:cNvSpPr/>
          <p:nvPr/>
        </p:nvSpPr>
        <p:spPr>
          <a:xfrm>
            <a:off x="4114800" y="1874520"/>
            <a:ext cx="4754880" cy="384048"/>
          </a:xfrm>
          <a:prstGeom prst="roundRect">
            <a:avLst>
              <a:gd name="adj" fmla="val 11905"/>
            </a:avLst>
          </a:prstGeom>
          <a:solidFill>
            <a:srgbClr val="FFFFFF"/>
          </a:solidFill>
          <a:ln/>
        </p:spPr>
        <p:txBody>
          <a:bodyPr/>
          <a:lstStyle/>
          <a:p>
            <a:endParaRPr lang="en-NG"/>
          </a:p>
        </p:txBody>
      </p:sp>
      <p:sp>
        <p:nvSpPr>
          <p:cNvPr id="15" name="Text 13"/>
          <p:cNvSpPr/>
          <p:nvPr/>
        </p:nvSpPr>
        <p:spPr>
          <a:xfrm>
            <a:off x="4206240" y="1874520"/>
            <a:ext cx="1188720" cy="384048"/>
          </a:xfrm>
          <a:prstGeom prst="rect">
            <a:avLst/>
          </a:prstGeom>
          <a:noFill/>
          <a:ln/>
        </p:spPr>
        <p:txBody>
          <a:bodyPr wrap="square" rtlCol="0" anchor="ctr"/>
          <a:lstStyle/>
          <a:p>
            <a:pPr marL="0" indent="0">
              <a:buNone/>
            </a:pPr>
            <a:r>
              <a:rPr lang="en-US" sz="900" b="1" dirty="0">
                <a:solidFill>
                  <a:srgbClr val="0D9488"/>
                </a:solidFill>
                <a:latin typeface="Calibri" pitchFamily="34" charset="0"/>
                <a:ea typeface="Calibri" pitchFamily="34" charset="-122"/>
                <a:cs typeface="Calibri" pitchFamily="34" charset="-120"/>
              </a:rPr>
              <a:t>25 June</a:t>
            </a:r>
            <a:endParaRPr lang="en-US" sz="900" dirty="0"/>
          </a:p>
        </p:txBody>
      </p:sp>
      <p:sp>
        <p:nvSpPr>
          <p:cNvPr id="16" name="Text 14"/>
          <p:cNvSpPr/>
          <p:nvPr/>
        </p:nvSpPr>
        <p:spPr>
          <a:xfrm>
            <a:off x="5440680" y="1874520"/>
            <a:ext cx="3337560" cy="384048"/>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Day of the African Child</a:t>
            </a:r>
            <a:endParaRPr lang="en-US" sz="900" dirty="0"/>
          </a:p>
        </p:txBody>
      </p:sp>
      <p:sp>
        <p:nvSpPr>
          <p:cNvPr id="17" name="Shape 15"/>
          <p:cNvSpPr/>
          <p:nvPr/>
        </p:nvSpPr>
        <p:spPr>
          <a:xfrm>
            <a:off x="4114800" y="2313432"/>
            <a:ext cx="4754880" cy="384048"/>
          </a:xfrm>
          <a:prstGeom prst="roundRect">
            <a:avLst>
              <a:gd name="adj" fmla="val 11905"/>
            </a:avLst>
          </a:prstGeom>
          <a:solidFill>
            <a:srgbClr val="EDE9FE"/>
          </a:solidFill>
          <a:ln/>
        </p:spPr>
        <p:txBody>
          <a:bodyPr/>
          <a:lstStyle/>
          <a:p>
            <a:endParaRPr lang="en-NG"/>
          </a:p>
        </p:txBody>
      </p:sp>
      <p:sp>
        <p:nvSpPr>
          <p:cNvPr id="18" name="Text 16"/>
          <p:cNvSpPr/>
          <p:nvPr/>
        </p:nvSpPr>
        <p:spPr>
          <a:xfrm>
            <a:off x="4206240" y="2313432"/>
            <a:ext cx="1188720" cy="384048"/>
          </a:xfrm>
          <a:prstGeom prst="rect">
            <a:avLst/>
          </a:prstGeom>
          <a:noFill/>
          <a:ln/>
        </p:spPr>
        <p:txBody>
          <a:bodyPr wrap="square" rtlCol="0" anchor="ctr"/>
          <a:lstStyle/>
          <a:p>
            <a:pPr marL="0" indent="0">
              <a:buNone/>
            </a:pPr>
            <a:r>
              <a:rPr lang="en-US" sz="900" b="1" dirty="0">
                <a:solidFill>
                  <a:srgbClr val="0D9488"/>
                </a:solidFill>
                <a:latin typeface="Calibri" pitchFamily="34" charset="0"/>
                <a:ea typeface="Calibri" pitchFamily="34" charset="-122"/>
                <a:cs typeface="Calibri" pitchFamily="34" charset="-120"/>
              </a:rPr>
              <a:t>11 July</a:t>
            </a:r>
            <a:endParaRPr lang="en-US" sz="900" dirty="0"/>
          </a:p>
        </p:txBody>
      </p:sp>
      <p:sp>
        <p:nvSpPr>
          <p:cNvPr id="19" name="Text 17"/>
          <p:cNvSpPr/>
          <p:nvPr/>
        </p:nvSpPr>
        <p:spPr>
          <a:xfrm>
            <a:off x="5440680" y="2313432"/>
            <a:ext cx="3337560" cy="384048"/>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World Population Day — Reproductive rights</a:t>
            </a:r>
            <a:endParaRPr lang="en-US" sz="900" dirty="0"/>
          </a:p>
        </p:txBody>
      </p:sp>
      <p:sp>
        <p:nvSpPr>
          <p:cNvPr id="20" name="Shape 18"/>
          <p:cNvSpPr/>
          <p:nvPr/>
        </p:nvSpPr>
        <p:spPr>
          <a:xfrm>
            <a:off x="4114800" y="2752344"/>
            <a:ext cx="4754880" cy="384048"/>
          </a:xfrm>
          <a:prstGeom prst="roundRect">
            <a:avLst>
              <a:gd name="adj" fmla="val 11905"/>
            </a:avLst>
          </a:prstGeom>
          <a:solidFill>
            <a:srgbClr val="FFFFFF"/>
          </a:solidFill>
          <a:ln/>
        </p:spPr>
        <p:txBody>
          <a:bodyPr/>
          <a:lstStyle/>
          <a:p>
            <a:endParaRPr lang="en-NG"/>
          </a:p>
        </p:txBody>
      </p:sp>
      <p:sp>
        <p:nvSpPr>
          <p:cNvPr id="21" name="Text 19"/>
          <p:cNvSpPr/>
          <p:nvPr/>
        </p:nvSpPr>
        <p:spPr>
          <a:xfrm>
            <a:off x="4206240" y="2752344"/>
            <a:ext cx="1188720" cy="384048"/>
          </a:xfrm>
          <a:prstGeom prst="rect">
            <a:avLst/>
          </a:prstGeom>
          <a:noFill/>
          <a:ln/>
        </p:spPr>
        <p:txBody>
          <a:bodyPr wrap="square" rtlCol="0" anchor="ctr"/>
          <a:lstStyle/>
          <a:p>
            <a:pPr marL="0" indent="0">
              <a:buNone/>
            </a:pPr>
            <a:r>
              <a:rPr lang="en-US" sz="900" b="1" dirty="0">
                <a:solidFill>
                  <a:srgbClr val="0D9488"/>
                </a:solidFill>
                <a:latin typeface="Calibri" pitchFamily="34" charset="0"/>
                <a:ea typeface="Calibri" pitchFamily="34" charset="-122"/>
                <a:cs typeface="Calibri" pitchFamily="34" charset="-120"/>
              </a:rPr>
              <a:t>12 Oct</a:t>
            </a:r>
            <a:endParaRPr lang="en-US" sz="900" dirty="0"/>
          </a:p>
        </p:txBody>
      </p:sp>
      <p:sp>
        <p:nvSpPr>
          <p:cNvPr id="22" name="Text 20"/>
          <p:cNvSpPr/>
          <p:nvPr/>
        </p:nvSpPr>
        <p:spPr>
          <a:xfrm>
            <a:off x="5440680" y="2752344"/>
            <a:ext cx="3337560" cy="384048"/>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International Day of the Girl Child</a:t>
            </a:r>
            <a:endParaRPr lang="en-US" sz="900" dirty="0"/>
          </a:p>
        </p:txBody>
      </p:sp>
      <p:sp>
        <p:nvSpPr>
          <p:cNvPr id="23" name="Shape 21"/>
          <p:cNvSpPr/>
          <p:nvPr/>
        </p:nvSpPr>
        <p:spPr>
          <a:xfrm>
            <a:off x="4114800" y="3191256"/>
            <a:ext cx="4754880" cy="384048"/>
          </a:xfrm>
          <a:prstGeom prst="roundRect">
            <a:avLst>
              <a:gd name="adj" fmla="val 11905"/>
            </a:avLst>
          </a:prstGeom>
          <a:solidFill>
            <a:srgbClr val="EDE9FE"/>
          </a:solidFill>
          <a:ln/>
        </p:spPr>
        <p:txBody>
          <a:bodyPr/>
          <a:lstStyle/>
          <a:p>
            <a:endParaRPr lang="en-NG"/>
          </a:p>
        </p:txBody>
      </p:sp>
      <p:sp>
        <p:nvSpPr>
          <p:cNvPr id="24" name="Text 22"/>
          <p:cNvSpPr/>
          <p:nvPr/>
        </p:nvSpPr>
        <p:spPr>
          <a:xfrm>
            <a:off x="4206240" y="3191256"/>
            <a:ext cx="1188720" cy="384048"/>
          </a:xfrm>
          <a:prstGeom prst="rect">
            <a:avLst/>
          </a:prstGeom>
          <a:noFill/>
          <a:ln/>
        </p:spPr>
        <p:txBody>
          <a:bodyPr wrap="square" rtlCol="0" anchor="ctr"/>
          <a:lstStyle/>
          <a:p>
            <a:pPr marL="0" indent="0">
              <a:buNone/>
            </a:pPr>
            <a:r>
              <a:rPr lang="en-US" sz="900" b="1" dirty="0">
                <a:solidFill>
                  <a:srgbClr val="0D9488"/>
                </a:solidFill>
                <a:latin typeface="Calibri" pitchFamily="34" charset="0"/>
                <a:ea typeface="Calibri" pitchFamily="34" charset="-122"/>
                <a:cs typeface="Calibri" pitchFamily="34" charset="-120"/>
              </a:rPr>
              <a:t>Oct</a:t>
            </a:r>
            <a:endParaRPr lang="en-US" sz="900" dirty="0"/>
          </a:p>
        </p:txBody>
      </p:sp>
      <p:sp>
        <p:nvSpPr>
          <p:cNvPr id="25" name="Text 23"/>
          <p:cNvSpPr/>
          <p:nvPr/>
        </p:nvSpPr>
        <p:spPr>
          <a:xfrm>
            <a:off x="5440680" y="3191256"/>
            <a:ext cx="3337560" cy="384048"/>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Breast Cancer Awareness Month</a:t>
            </a:r>
            <a:endParaRPr lang="en-US" sz="900" dirty="0"/>
          </a:p>
        </p:txBody>
      </p:sp>
      <p:sp>
        <p:nvSpPr>
          <p:cNvPr id="26" name="Shape 24"/>
          <p:cNvSpPr/>
          <p:nvPr/>
        </p:nvSpPr>
        <p:spPr>
          <a:xfrm>
            <a:off x="4114800" y="3630168"/>
            <a:ext cx="4754880" cy="384048"/>
          </a:xfrm>
          <a:prstGeom prst="roundRect">
            <a:avLst>
              <a:gd name="adj" fmla="val 11905"/>
            </a:avLst>
          </a:prstGeom>
          <a:solidFill>
            <a:srgbClr val="FFFFFF"/>
          </a:solidFill>
          <a:ln/>
        </p:spPr>
        <p:txBody>
          <a:bodyPr/>
          <a:lstStyle/>
          <a:p>
            <a:endParaRPr lang="en-NG"/>
          </a:p>
        </p:txBody>
      </p:sp>
      <p:sp>
        <p:nvSpPr>
          <p:cNvPr id="27" name="Text 25"/>
          <p:cNvSpPr/>
          <p:nvPr/>
        </p:nvSpPr>
        <p:spPr>
          <a:xfrm>
            <a:off x="4206240" y="3630168"/>
            <a:ext cx="1188720" cy="384048"/>
          </a:xfrm>
          <a:prstGeom prst="rect">
            <a:avLst/>
          </a:prstGeom>
          <a:noFill/>
          <a:ln/>
        </p:spPr>
        <p:txBody>
          <a:bodyPr wrap="square" rtlCol="0" anchor="ctr"/>
          <a:lstStyle/>
          <a:p>
            <a:pPr marL="0" indent="0">
              <a:buNone/>
            </a:pPr>
            <a:r>
              <a:rPr lang="en-US" sz="900" b="1" dirty="0">
                <a:solidFill>
                  <a:srgbClr val="0D9488"/>
                </a:solidFill>
                <a:latin typeface="Calibri" pitchFamily="34" charset="0"/>
                <a:ea typeface="Calibri" pitchFamily="34" charset="-122"/>
                <a:cs typeface="Calibri" pitchFamily="34" charset="-120"/>
              </a:rPr>
              <a:t>25 Nov</a:t>
            </a:r>
            <a:endParaRPr lang="en-US" sz="900" dirty="0"/>
          </a:p>
        </p:txBody>
      </p:sp>
      <p:sp>
        <p:nvSpPr>
          <p:cNvPr id="28" name="Text 26"/>
          <p:cNvSpPr/>
          <p:nvPr/>
        </p:nvSpPr>
        <p:spPr>
          <a:xfrm>
            <a:off x="5440680" y="3630168"/>
            <a:ext cx="3337560" cy="384048"/>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International Day to Eliminate VAW</a:t>
            </a:r>
            <a:endParaRPr lang="en-US" sz="900" dirty="0"/>
          </a:p>
        </p:txBody>
      </p:sp>
      <p:sp>
        <p:nvSpPr>
          <p:cNvPr id="29" name="Shape 27"/>
          <p:cNvSpPr/>
          <p:nvPr/>
        </p:nvSpPr>
        <p:spPr>
          <a:xfrm>
            <a:off x="4114800" y="4069080"/>
            <a:ext cx="4754880" cy="384048"/>
          </a:xfrm>
          <a:prstGeom prst="roundRect">
            <a:avLst>
              <a:gd name="adj" fmla="val 11905"/>
            </a:avLst>
          </a:prstGeom>
          <a:solidFill>
            <a:srgbClr val="EDE9FE"/>
          </a:solidFill>
          <a:ln/>
        </p:spPr>
        <p:txBody>
          <a:bodyPr/>
          <a:lstStyle/>
          <a:p>
            <a:endParaRPr lang="en-NG"/>
          </a:p>
        </p:txBody>
      </p:sp>
      <p:sp>
        <p:nvSpPr>
          <p:cNvPr id="30" name="Text 28"/>
          <p:cNvSpPr/>
          <p:nvPr/>
        </p:nvSpPr>
        <p:spPr>
          <a:xfrm>
            <a:off x="4206240" y="4069080"/>
            <a:ext cx="1188720" cy="384048"/>
          </a:xfrm>
          <a:prstGeom prst="rect">
            <a:avLst/>
          </a:prstGeom>
          <a:noFill/>
          <a:ln/>
        </p:spPr>
        <p:txBody>
          <a:bodyPr wrap="square" rtlCol="0" anchor="ctr"/>
          <a:lstStyle/>
          <a:p>
            <a:pPr marL="0" indent="0">
              <a:buNone/>
            </a:pPr>
            <a:r>
              <a:rPr lang="en-US" sz="900" b="1" dirty="0">
                <a:solidFill>
                  <a:srgbClr val="0D9488"/>
                </a:solidFill>
                <a:latin typeface="Calibri" pitchFamily="34" charset="0"/>
                <a:ea typeface="Calibri" pitchFamily="34" charset="-122"/>
                <a:cs typeface="Calibri" pitchFamily="34" charset="-120"/>
              </a:rPr>
              <a:t>25 Nov – 10 Dec</a:t>
            </a:r>
            <a:endParaRPr lang="en-US" sz="900" dirty="0"/>
          </a:p>
        </p:txBody>
      </p:sp>
      <p:sp>
        <p:nvSpPr>
          <p:cNvPr id="31" name="Text 29"/>
          <p:cNvSpPr/>
          <p:nvPr/>
        </p:nvSpPr>
        <p:spPr>
          <a:xfrm>
            <a:off x="5440680" y="4069080"/>
            <a:ext cx="3337560" cy="384048"/>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16 Days of Activism — Annual GBV campaign</a:t>
            </a:r>
            <a:endParaRPr lang="en-US" sz="900" dirty="0"/>
          </a:p>
        </p:txBody>
      </p:sp>
      <p:sp>
        <p:nvSpPr>
          <p:cNvPr id="32" name="Shape 30"/>
          <p:cNvSpPr/>
          <p:nvPr/>
        </p:nvSpPr>
        <p:spPr>
          <a:xfrm>
            <a:off x="4114800" y="4507992"/>
            <a:ext cx="4754880" cy="384048"/>
          </a:xfrm>
          <a:prstGeom prst="roundRect">
            <a:avLst>
              <a:gd name="adj" fmla="val 11905"/>
            </a:avLst>
          </a:prstGeom>
          <a:solidFill>
            <a:srgbClr val="FFFFFF"/>
          </a:solidFill>
          <a:ln/>
        </p:spPr>
        <p:txBody>
          <a:bodyPr/>
          <a:lstStyle/>
          <a:p>
            <a:endParaRPr lang="en-NG"/>
          </a:p>
        </p:txBody>
      </p:sp>
      <p:sp>
        <p:nvSpPr>
          <p:cNvPr id="33" name="Text 31"/>
          <p:cNvSpPr/>
          <p:nvPr/>
        </p:nvSpPr>
        <p:spPr>
          <a:xfrm>
            <a:off x="4206240" y="4507992"/>
            <a:ext cx="1188720" cy="384048"/>
          </a:xfrm>
          <a:prstGeom prst="rect">
            <a:avLst/>
          </a:prstGeom>
          <a:noFill/>
          <a:ln/>
        </p:spPr>
        <p:txBody>
          <a:bodyPr wrap="square" rtlCol="0" anchor="ctr"/>
          <a:lstStyle/>
          <a:p>
            <a:pPr marL="0" indent="0">
              <a:buNone/>
            </a:pPr>
            <a:r>
              <a:rPr lang="en-US" sz="900" b="1" dirty="0">
                <a:solidFill>
                  <a:srgbClr val="0D9488"/>
                </a:solidFill>
                <a:latin typeface="Calibri" pitchFamily="34" charset="0"/>
                <a:ea typeface="Calibri" pitchFamily="34" charset="-122"/>
                <a:cs typeface="Calibri" pitchFamily="34" charset="-120"/>
              </a:rPr>
              <a:t>10 Dec</a:t>
            </a:r>
            <a:endParaRPr lang="en-US" sz="900" dirty="0"/>
          </a:p>
        </p:txBody>
      </p:sp>
      <p:sp>
        <p:nvSpPr>
          <p:cNvPr id="34" name="Text 32"/>
          <p:cNvSpPr/>
          <p:nvPr/>
        </p:nvSpPr>
        <p:spPr>
          <a:xfrm>
            <a:off x="5440680" y="4507992"/>
            <a:ext cx="3337560" cy="384048"/>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Human Rights Day</a:t>
            </a:r>
            <a:endParaRPr lang="en-US" sz="900" dirty="0"/>
          </a:p>
        </p:txBody>
      </p:sp>
      <p:sp>
        <p:nvSpPr>
          <p:cNvPr id="35" name="Shape 33"/>
          <p:cNvSpPr/>
          <p:nvPr/>
        </p:nvSpPr>
        <p:spPr>
          <a:xfrm>
            <a:off x="365760" y="2578608"/>
            <a:ext cx="3474720" cy="2286000"/>
          </a:xfrm>
          <a:prstGeom prst="roundRect">
            <a:avLst>
              <a:gd name="adj" fmla="val 4000"/>
            </a:avLst>
          </a:prstGeom>
          <a:solidFill>
            <a:srgbClr val="0D9488"/>
          </a:solidFill>
          <a:ln/>
        </p:spPr>
        <p:txBody>
          <a:bodyPr/>
          <a:lstStyle/>
          <a:p>
            <a:endParaRPr lang="en-NG"/>
          </a:p>
        </p:txBody>
      </p:sp>
      <p:sp>
        <p:nvSpPr>
          <p:cNvPr id="36" name="Text 34"/>
          <p:cNvSpPr/>
          <p:nvPr/>
        </p:nvSpPr>
        <p:spPr>
          <a:xfrm>
            <a:off x="457200" y="2651760"/>
            <a:ext cx="3291840" cy="365760"/>
          </a:xfrm>
          <a:prstGeom prst="rect">
            <a:avLst/>
          </a:prstGeom>
          <a:noFill/>
          <a:ln/>
        </p:spPr>
        <p:txBody>
          <a:bodyPr wrap="square" rtlCol="0" anchor="ctr"/>
          <a:lstStyle/>
          <a:p>
            <a:pPr marL="0" indent="0" algn="ctr">
              <a:buNone/>
            </a:pPr>
            <a:r>
              <a:rPr lang="en-US" sz="1300" b="1" dirty="0">
                <a:solidFill>
                  <a:srgbClr val="FFFFFF"/>
                </a:solidFill>
                <a:latin typeface="Cambria" pitchFamily="34" charset="0"/>
                <a:ea typeface="Cambria" pitchFamily="34" charset="-122"/>
                <a:cs typeface="Cambria" pitchFamily="34" charset="-120"/>
              </a:rPr>
              <a:t>ACTION NOW!</a:t>
            </a:r>
            <a:endParaRPr lang="en-US" sz="1300" dirty="0"/>
          </a:p>
        </p:txBody>
      </p:sp>
      <p:sp>
        <p:nvSpPr>
          <p:cNvPr id="37" name="Text 35"/>
          <p:cNvSpPr/>
          <p:nvPr/>
        </p:nvSpPr>
        <p:spPr>
          <a:xfrm>
            <a:off x="502920" y="3063240"/>
            <a:ext cx="3200400" cy="1691640"/>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Open your phone's calendar RIGHT NOW.</a:t>
            </a:r>
            <a:endParaRPr lang="en-US" sz="1050" dirty="0"/>
          </a:p>
          <a:p>
            <a:pPr marL="0" indent="0">
              <a:buNone/>
            </a:pPr>
            <a:endParaRPr lang="en-US" sz="1050" dirty="0"/>
          </a:p>
          <a:p>
            <a:pPr marL="0" indent="0">
              <a:buNone/>
            </a:pPr>
            <a:r>
              <a:rPr lang="en-US" sz="1050" dirty="0">
                <a:solidFill>
                  <a:srgbClr val="FFFFFF"/>
                </a:solidFill>
                <a:latin typeface="Calibri" pitchFamily="34" charset="0"/>
                <a:ea typeface="Calibri" pitchFamily="34" charset="-122"/>
                <a:cs typeface="Calibri" pitchFamily="34" charset="-120"/>
              </a:rPr>
              <a:t>Add these key dates with a 2-WEEK REMINDER before each one.</a:t>
            </a:r>
            <a:endParaRPr lang="en-US" sz="1050" dirty="0"/>
          </a:p>
          <a:p>
            <a:pPr marL="0" indent="0">
              <a:buNone/>
            </a:pPr>
            <a:endParaRPr lang="en-US" sz="1050" dirty="0"/>
          </a:p>
          <a:p>
            <a:pPr marL="0" indent="0">
              <a:buNone/>
            </a:pPr>
            <a:r>
              <a:rPr lang="en-US" sz="1050" dirty="0">
                <a:solidFill>
                  <a:srgbClr val="FFFFFF"/>
                </a:solidFill>
                <a:latin typeface="Calibri" pitchFamily="34" charset="0"/>
                <a:ea typeface="Calibri" pitchFamily="34" charset="-122"/>
                <a:cs typeface="Calibri" pitchFamily="34" charset="-120"/>
              </a:rPr>
              <a:t>That reminder = your cue to start planning content for that date.</a:t>
            </a:r>
            <a:endParaRPr lang="en-US" sz="1050" dirty="0"/>
          </a:p>
          <a:p>
            <a:pPr marL="0" indent="0">
              <a:buNone/>
            </a:pPr>
            <a:endParaRPr lang="en-US" sz="1050" dirty="0"/>
          </a:p>
          <a:p>
            <a:pPr marL="0" indent="0">
              <a:buNone/>
            </a:pPr>
            <a:r>
              <a:rPr lang="en-US" sz="1050" dirty="0">
                <a:solidFill>
                  <a:srgbClr val="FFFFFF"/>
                </a:solidFill>
                <a:latin typeface="Calibri" pitchFamily="34" charset="0"/>
                <a:ea typeface="Calibri" pitchFamily="34" charset="-122"/>
                <a:cs typeface="Calibri" pitchFamily="34" charset="-120"/>
              </a:rPr>
              <a:t>Do it before this session ends!</a:t>
            </a:r>
            <a:endParaRPr lang="en-US" sz="105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19">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F43F5E"/>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000" b="1" dirty="0">
                <a:solidFill>
                  <a:srgbClr val="FFFFFF"/>
                </a:solidFill>
                <a:latin typeface="Cambria" pitchFamily="34" charset="0"/>
                <a:ea typeface="Cambria" pitchFamily="34" charset="-122"/>
                <a:cs typeface="Cambria" pitchFamily="34" charset="-120"/>
              </a:rPr>
              <a:t>Generating Content Beyond Your Activities</a:t>
            </a:r>
            <a:endParaRPr lang="en-US" sz="2000" dirty="0"/>
          </a:p>
        </p:txBody>
      </p:sp>
      <p:sp>
        <p:nvSpPr>
          <p:cNvPr id="4" name="Shape 2"/>
          <p:cNvSpPr/>
          <p:nvPr/>
        </p:nvSpPr>
        <p:spPr>
          <a:xfrm>
            <a:off x="320040" y="749808"/>
            <a:ext cx="8503920" cy="566928"/>
          </a:xfrm>
          <a:prstGeom prst="roundRect">
            <a:avLst>
              <a:gd name="adj" fmla="val 12903"/>
            </a:avLst>
          </a:prstGeom>
          <a:solidFill>
            <a:srgbClr val="F43F5E">
              <a:alpha val="15000"/>
            </a:srgbClr>
          </a:solidFill>
          <a:ln/>
        </p:spPr>
        <p:txBody>
          <a:bodyPr/>
          <a:lstStyle/>
          <a:p>
            <a:endParaRPr lang="en-NG"/>
          </a:p>
        </p:txBody>
      </p:sp>
      <p:sp>
        <p:nvSpPr>
          <p:cNvPr id="5" name="Text 3"/>
          <p:cNvSpPr/>
          <p:nvPr/>
        </p:nvSpPr>
        <p:spPr>
          <a:xfrm>
            <a:off x="457200" y="804672"/>
            <a:ext cx="8229600" cy="457200"/>
          </a:xfrm>
          <a:prstGeom prst="rect">
            <a:avLst/>
          </a:prstGeom>
          <a:noFill/>
          <a:ln/>
        </p:spPr>
        <p:txBody>
          <a:bodyPr wrap="square" rtlCol="0" anchor="ctr"/>
          <a:lstStyle/>
          <a:p>
            <a:pPr marL="0" indent="0">
              <a:buNone/>
            </a:pPr>
            <a:r>
              <a:rPr lang="en-US" sz="1050" i="1" dirty="0">
                <a:solidFill>
                  <a:srgbClr val="1E1B4B"/>
                </a:solidFill>
                <a:latin typeface="Calibri" pitchFamily="34" charset="0"/>
                <a:ea typeface="Calibri" pitchFamily="34" charset="-122"/>
                <a:cs typeface="Calibri" pitchFamily="34" charset="-120"/>
              </a:rPr>
              <a:t>MINDSET SHIFT: You are not waiting for content to happen. You are a storyteller with your eyes open. Issues affecting women and girls are unfolding around you every single day.</a:t>
            </a:r>
            <a:endParaRPr lang="en-US" sz="1050" dirty="0"/>
          </a:p>
        </p:txBody>
      </p:sp>
      <p:sp>
        <p:nvSpPr>
          <p:cNvPr id="6" name="Text 4"/>
          <p:cNvSpPr/>
          <p:nvPr/>
        </p:nvSpPr>
        <p:spPr>
          <a:xfrm>
            <a:off x="320040" y="1417320"/>
            <a:ext cx="8503920" cy="347472"/>
          </a:xfrm>
          <a:prstGeom prst="rect">
            <a:avLst/>
          </a:prstGeom>
          <a:noFill/>
          <a:ln/>
        </p:spPr>
        <p:txBody>
          <a:bodyPr wrap="square" rtlCol="0" anchor="ctr"/>
          <a:lstStyle/>
          <a:p>
            <a:pPr marL="0" indent="0">
              <a:buNone/>
            </a:pPr>
            <a:r>
              <a:rPr lang="en-US" sz="1400" b="1" dirty="0">
                <a:solidFill>
                  <a:srgbClr val="1E1B4B"/>
                </a:solidFill>
                <a:latin typeface="Cambria" pitchFamily="34" charset="0"/>
                <a:ea typeface="Cambria" pitchFamily="34" charset="-122"/>
                <a:cs typeface="Cambria" pitchFamily="34" charset="-120"/>
              </a:rPr>
              <a:t>Your Content Pillars — Never Run Out of Ideas</a:t>
            </a:r>
            <a:endParaRPr lang="en-US" sz="1400" dirty="0"/>
          </a:p>
        </p:txBody>
      </p:sp>
      <p:sp>
        <p:nvSpPr>
          <p:cNvPr id="7" name="Shape 5"/>
          <p:cNvSpPr/>
          <p:nvPr/>
        </p:nvSpPr>
        <p:spPr>
          <a:xfrm>
            <a:off x="274320" y="1847088"/>
            <a:ext cx="2788920" cy="1417320"/>
          </a:xfrm>
          <a:prstGeom prst="roundRect">
            <a:avLst>
              <a:gd name="adj" fmla="val 516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8" name="Shape 6"/>
          <p:cNvSpPr/>
          <p:nvPr/>
        </p:nvSpPr>
        <p:spPr>
          <a:xfrm>
            <a:off x="274320" y="1847088"/>
            <a:ext cx="2788920" cy="320040"/>
          </a:xfrm>
          <a:prstGeom prst="roundRect">
            <a:avLst>
              <a:gd name="adj" fmla="val 22857"/>
            </a:avLst>
          </a:prstGeom>
          <a:solidFill>
            <a:srgbClr val="6B21A8"/>
          </a:solidFill>
          <a:ln/>
        </p:spPr>
        <p:txBody>
          <a:bodyPr/>
          <a:lstStyle/>
          <a:p>
            <a:endParaRPr lang="en-NG"/>
          </a:p>
        </p:txBody>
      </p:sp>
      <p:sp>
        <p:nvSpPr>
          <p:cNvPr id="9" name="Text 7"/>
          <p:cNvSpPr/>
          <p:nvPr/>
        </p:nvSpPr>
        <p:spPr>
          <a:xfrm>
            <a:off x="274320" y="1847088"/>
            <a:ext cx="2788920" cy="320040"/>
          </a:xfrm>
          <a:prstGeom prst="rect">
            <a:avLst/>
          </a:prstGeom>
          <a:noFill/>
          <a:ln/>
        </p:spPr>
        <p:txBody>
          <a:bodyPr wrap="square" lIns="0" tIns="0" rIns="0" bIns="0" rtlCol="0" anchor="ctr"/>
          <a:lstStyle/>
          <a:p>
            <a:pPr marL="0" indent="0" algn="ctr">
              <a:buNone/>
            </a:pPr>
            <a:r>
              <a:rPr lang="en-US" sz="950" b="1" dirty="0">
                <a:solidFill>
                  <a:srgbClr val="FFFFFF"/>
                </a:solidFill>
              </a:rPr>
              <a:t>Advocacy &amp; Awareness</a:t>
            </a:r>
            <a:endParaRPr lang="en-US" sz="950" dirty="0"/>
          </a:p>
        </p:txBody>
      </p:sp>
      <p:sp>
        <p:nvSpPr>
          <p:cNvPr id="10" name="Text 8"/>
          <p:cNvSpPr/>
          <p:nvPr/>
        </p:nvSpPr>
        <p:spPr>
          <a:xfrm>
            <a:off x="365760" y="2212848"/>
            <a:ext cx="2606040" cy="1005840"/>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 GBV statistics &amp; news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Policy updates &amp; commentary</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Myth-busting posts on gender norms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Local news + your organisation's voice</a:t>
            </a:r>
            <a:endParaRPr lang="en-US" sz="850" dirty="0"/>
          </a:p>
        </p:txBody>
      </p:sp>
      <p:sp>
        <p:nvSpPr>
          <p:cNvPr id="11" name="Shape 9"/>
          <p:cNvSpPr/>
          <p:nvPr/>
        </p:nvSpPr>
        <p:spPr>
          <a:xfrm>
            <a:off x="3218688" y="1847088"/>
            <a:ext cx="2788920" cy="1417320"/>
          </a:xfrm>
          <a:prstGeom prst="roundRect">
            <a:avLst>
              <a:gd name="adj" fmla="val 516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2" name="Shape 10"/>
          <p:cNvSpPr/>
          <p:nvPr/>
        </p:nvSpPr>
        <p:spPr>
          <a:xfrm>
            <a:off x="3218688" y="1847088"/>
            <a:ext cx="2788920" cy="320040"/>
          </a:xfrm>
          <a:prstGeom prst="roundRect">
            <a:avLst>
              <a:gd name="adj" fmla="val 22857"/>
            </a:avLst>
          </a:prstGeom>
          <a:solidFill>
            <a:srgbClr val="0D9488"/>
          </a:solidFill>
          <a:ln/>
        </p:spPr>
        <p:txBody>
          <a:bodyPr/>
          <a:lstStyle/>
          <a:p>
            <a:endParaRPr lang="en-NG"/>
          </a:p>
        </p:txBody>
      </p:sp>
      <p:sp>
        <p:nvSpPr>
          <p:cNvPr id="13" name="Text 11"/>
          <p:cNvSpPr/>
          <p:nvPr/>
        </p:nvSpPr>
        <p:spPr>
          <a:xfrm>
            <a:off x="3218688" y="1847088"/>
            <a:ext cx="2788920" cy="320040"/>
          </a:xfrm>
          <a:prstGeom prst="rect">
            <a:avLst/>
          </a:prstGeom>
          <a:noFill/>
          <a:ln/>
        </p:spPr>
        <p:txBody>
          <a:bodyPr wrap="square" lIns="0" tIns="0" rIns="0" bIns="0" rtlCol="0" anchor="ctr"/>
          <a:lstStyle/>
          <a:p>
            <a:pPr marL="0" indent="0" algn="ctr">
              <a:buNone/>
            </a:pPr>
            <a:r>
              <a:rPr lang="en-US" sz="950" b="1" dirty="0">
                <a:solidFill>
                  <a:srgbClr val="FFFFFF"/>
                </a:solidFill>
              </a:rPr>
              <a:t>Education &amp; Resources</a:t>
            </a:r>
            <a:endParaRPr lang="en-US" sz="950" dirty="0"/>
          </a:p>
        </p:txBody>
      </p:sp>
      <p:sp>
        <p:nvSpPr>
          <p:cNvPr id="14" name="Text 12"/>
          <p:cNvSpPr/>
          <p:nvPr/>
        </p:nvSpPr>
        <p:spPr>
          <a:xfrm>
            <a:off x="3310128" y="2212848"/>
            <a:ext cx="2606040" cy="1005840"/>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 'Did You Know?' series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Legal rights of women</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How to access support services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Explainers: consent, GBV, femicide</a:t>
            </a:r>
            <a:endParaRPr lang="en-US" sz="850" dirty="0"/>
          </a:p>
        </p:txBody>
      </p:sp>
      <p:sp>
        <p:nvSpPr>
          <p:cNvPr id="15" name="Shape 13"/>
          <p:cNvSpPr/>
          <p:nvPr/>
        </p:nvSpPr>
        <p:spPr>
          <a:xfrm>
            <a:off x="6163056" y="1864434"/>
            <a:ext cx="2788920" cy="1417320"/>
          </a:xfrm>
          <a:prstGeom prst="roundRect">
            <a:avLst>
              <a:gd name="adj" fmla="val 516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6" name="Shape 14"/>
          <p:cNvSpPr/>
          <p:nvPr/>
        </p:nvSpPr>
        <p:spPr>
          <a:xfrm>
            <a:off x="6163056" y="1864434"/>
            <a:ext cx="2788920" cy="320040"/>
          </a:xfrm>
          <a:prstGeom prst="roundRect">
            <a:avLst>
              <a:gd name="adj" fmla="val 22857"/>
            </a:avLst>
          </a:prstGeom>
          <a:solidFill>
            <a:srgbClr val="F43F5E"/>
          </a:solidFill>
          <a:ln/>
        </p:spPr>
        <p:txBody>
          <a:bodyPr/>
          <a:lstStyle/>
          <a:p>
            <a:endParaRPr lang="en-NG"/>
          </a:p>
        </p:txBody>
      </p:sp>
      <p:sp>
        <p:nvSpPr>
          <p:cNvPr id="17" name="Text 15"/>
          <p:cNvSpPr/>
          <p:nvPr/>
        </p:nvSpPr>
        <p:spPr>
          <a:xfrm>
            <a:off x="6163056" y="1864434"/>
            <a:ext cx="2788920" cy="320040"/>
          </a:xfrm>
          <a:prstGeom prst="rect">
            <a:avLst/>
          </a:prstGeom>
          <a:noFill/>
          <a:ln/>
        </p:spPr>
        <p:txBody>
          <a:bodyPr wrap="square" lIns="0" tIns="0" rIns="0" bIns="0" rtlCol="0" anchor="ctr"/>
          <a:lstStyle/>
          <a:p>
            <a:pPr marL="0" indent="0" algn="ctr">
              <a:buNone/>
            </a:pPr>
            <a:r>
              <a:rPr lang="en-US" sz="950" b="1" dirty="0">
                <a:solidFill>
                  <a:srgbClr val="FFFFFF"/>
                </a:solidFill>
              </a:rPr>
              <a:t>Community Stories</a:t>
            </a:r>
            <a:endParaRPr lang="en-US" sz="950" dirty="0"/>
          </a:p>
        </p:txBody>
      </p:sp>
      <p:sp>
        <p:nvSpPr>
          <p:cNvPr id="18" name="Text 16"/>
          <p:cNvSpPr/>
          <p:nvPr/>
        </p:nvSpPr>
        <p:spPr>
          <a:xfrm>
            <a:off x="6254496" y="2230194"/>
            <a:ext cx="2606040" cy="1005840"/>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 Beneficiary success stories (consent)</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Community champion profiles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Partner spotlights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Women who inspire</a:t>
            </a:r>
            <a:endParaRPr lang="en-US" sz="850" dirty="0"/>
          </a:p>
        </p:txBody>
      </p:sp>
      <p:sp>
        <p:nvSpPr>
          <p:cNvPr id="19" name="Shape 17"/>
          <p:cNvSpPr/>
          <p:nvPr/>
        </p:nvSpPr>
        <p:spPr>
          <a:xfrm>
            <a:off x="274320" y="3401568"/>
            <a:ext cx="2788920" cy="1417320"/>
          </a:xfrm>
          <a:prstGeom prst="roundRect">
            <a:avLst>
              <a:gd name="adj" fmla="val 516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0" name="Shape 18"/>
          <p:cNvSpPr/>
          <p:nvPr/>
        </p:nvSpPr>
        <p:spPr>
          <a:xfrm>
            <a:off x="274320" y="3401568"/>
            <a:ext cx="2788920" cy="320040"/>
          </a:xfrm>
          <a:prstGeom prst="roundRect">
            <a:avLst>
              <a:gd name="adj" fmla="val 22857"/>
            </a:avLst>
          </a:prstGeom>
          <a:solidFill>
            <a:srgbClr val="7C3AED"/>
          </a:solidFill>
          <a:ln/>
        </p:spPr>
        <p:txBody>
          <a:bodyPr/>
          <a:lstStyle/>
          <a:p>
            <a:endParaRPr lang="en-NG"/>
          </a:p>
        </p:txBody>
      </p:sp>
      <p:sp>
        <p:nvSpPr>
          <p:cNvPr id="21" name="Text 19"/>
          <p:cNvSpPr/>
          <p:nvPr/>
        </p:nvSpPr>
        <p:spPr>
          <a:xfrm>
            <a:off x="274320" y="3401568"/>
            <a:ext cx="2788920" cy="320040"/>
          </a:xfrm>
          <a:prstGeom prst="rect">
            <a:avLst/>
          </a:prstGeom>
          <a:noFill/>
          <a:ln/>
        </p:spPr>
        <p:txBody>
          <a:bodyPr wrap="square" lIns="0" tIns="0" rIns="0" bIns="0" rtlCol="0" anchor="ctr"/>
          <a:lstStyle/>
          <a:p>
            <a:pPr marL="0" indent="0" algn="ctr">
              <a:buNone/>
            </a:pPr>
            <a:r>
              <a:rPr lang="en-US" sz="950" b="1" dirty="0">
                <a:solidFill>
                  <a:srgbClr val="FFFFFF"/>
                </a:solidFill>
              </a:rPr>
              <a:t>Inspiration &amp; Motivation</a:t>
            </a:r>
            <a:endParaRPr lang="en-US" sz="950" dirty="0"/>
          </a:p>
        </p:txBody>
      </p:sp>
      <p:sp>
        <p:nvSpPr>
          <p:cNvPr id="22" name="Text 20"/>
          <p:cNvSpPr/>
          <p:nvPr/>
        </p:nvSpPr>
        <p:spPr>
          <a:xfrm>
            <a:off x="365760" y="3767328"/>
            <a:ext cx="2606040" cy="1005840"/>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 Quotes from women leaders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Milestone celebrations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Affirmations for women &amp; girls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Recurring series: 'Woman of the Week'</a:t>
            </a:r>
            <a:endParaRPr lang="en-US" sz="850" dirty="0"/>
          </a:p>
        </p:txBody>
      </p:sp>
      <p:sp>
        <p:nvSpPr>
          <p:cNvPr id="23" name="Shape 21"/>
          <p:cNvSpPr/>
          <p:nvPr/>
        </p:nvSpPr>
        <p:spPr>
          <a:xfrm>
            <a:off x="3218688" y="3381397"/>
            <a:ext cx="2788920" cy="1417320"/>
          </a:xfrm>
          <a:prstGeom prst="roundRect">
            <a:avLst>
              <a:gd name="adj" fmla="val 516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4" name="Shape 22"/>
          <p:cNvSpPr/>
          <p:nvPr/>
        </p:nvSpPr>
        <p:spPr>
          <a:xfrm>
            <a:off x="3218688" y="3381397"/>
            <a:ext cx="2788920" cy="320040"/>
          </a:xfrm>
          <a:prstGeom prst="roundRect">
            <a:avLst>
              <a:gd name="adj" fmla="val 22857"/>
            </a:avLst>
          </a:prstGeom>
          <a:solidFill>
            <a:srgbClr val="F59E0B"/>
          </a:solidFill>
          <a:ln/>
        </p:spPr>
        <p:txBody>
          <a:bodyPr/>
          <a:lstStyle/>
          <a:p>
            <a:endParaRPr lang="en-NG"/>
          </a:p>
        </p:txBody>
      </p:sp>
      <p:sp>
        <p:nvSpPr>
          <p:cNvPr id="25" name="Text 23"/>
          <p:cNvSpPr/>
          <p:nvPr/>
        </p:nvSpPr>
        <p:spPr>
          <a:xfrm>
            <a:off x="3218688" y="3381397"/>
            <a:ext cx="2788920" cy="320040"/>
          </a:xfrm>
          <a:prstGeom prst="rect">
            <a:avLst/>
          </a:prstGeom>
          <a:noFill/>
          <a:ln/>
        </p:spPr>
        <p:txBody>
          <a:bodyPr wrap="square" lIns="0" tIns="0" rIns="0" bIns="0" rtlCol="0" anchor="ctr"/>
          <a:lstStyle/>
          <a:p>
            <a:pPr marL="0" indent="0" algn="ctr">
              <a:buNone/>
            </a:pPr>
            <a:r>
              <a:rPr lang="en-US" sz="950" b="1" dirty="0">
                <a:solidFill>
                  <a:srgbClr val="FFFFFF"/>
                </a:solidFill>
              </a:rPr>
              <a:t>Project Transparency</a:t>
            </a:r>
            <a:endParaRPr lang="en-US" sz="950" dirty="0"/>
          </a:p>
        </p:txBody>
      </p:sp>
      <p:sp>
        <p:nvSpPr>
          <p:cNvPr id="26" name="Text 24"/>
          <p:cNvSpPr/>
          <p:nvPr/>
        </p:nvSpPr>
        <p:spPr>
          <a:xfrm>
            <a:off x="3310128" y="3747157"/>
            <a:ext cx="2606040" cy="1005840"/>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 Impact figures &amp; milestones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Behind-the-scenes content</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Team introductions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Progress updates</a:t>
            </a:r>
            <a:endParaRPr lang="en-US" sz="850" dirty="0"/>
          </a:p>
        </p:txBody>
      </p:sp>
      <p:sp>
        <p:nvSpPr>
          <p:cNvPr id="27" name="Shape 25"/>
          <p:cNvSpPr/>
          <p:nvPr/>
        </p:nvSpPr>
        <p:spPr>
          <a:xfrm>
            <a:off x="6163056" y="3396341"/>
            <a:ext cx="2788920" cy="1417320"/>
          </a:xfrm>
          <a:prstGeom prst="roundRect">
            <a:avLst>
              <a:gd name="adj" fmla="val 516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8" name="Shape 26"/>
          <p:cNvSpPr/>
          <p:nvPr/>
        </p:nvSpPr>
        <p:spPr>
          <a:xfrm>
            <a:off x="6163056" y="3396341"/>
            <a:ext cx="2788920" cy="320040"/>
          </a:xfrm>
          <a:prstGeom prst="roundRect">
            <a:avLst>
              <a:gd name="adj" fmla="val 22857"/>
            </a:avLst>
          </a:prstGeom>
          <a:solidFill>
            <a:srgbClr val="10B981"/>
          </a:solidFill>
          <a:ln/>
        </p:spPr>
        <p:txBody>
          <a:bodyPr/>
          <a:lstStyle/>
          <a:p>
            <a:endParaRPr lang="en-NG"/>
          </a:p>
        </p:txBody>
      </p:sp>
      <p:sp>
        <p:nvSpPr>
          <p:cNvPr id="29" name="Text 27"/>
          <p:cNvSpPr/>
          <p:nvPr/>
        </p:nvSpPr>
        <p:spPr>
          <a:xfrm>
            <a:off x="6163056" y="3396341"/>
            <a:ext cx="2788920" cy="320040"/>
          </a:xfrm>
          <a:prstGeom prst="rect">
            <a:avLst/>
          </a:prstGeom>
          <a:noFill/>
          <a:ln/>
        </p:spPr>
        <p:txBody>
          <a:bodyPr wrap="square" lIns="0" tIns="0" rIns="0" bIns="0" rtlCol="0" anchor="ctr"/>
          <a:lstStyle/>
          <a:p>
            <a:pPr marL="0" indent="0" algn="ctr">
              <a:buNone/>
            </a:pPr>
            <a:r>
              <a:rPr lang="en-US" sz="950" b="1" dirty="0">
                <a:solidFill>
                  <a:srgbClr val="FFFFFF"/>
                </a:solidFill>
              </a:rPr>
              <a:t>Calls to Action</a:t>
            </a:r>
            <a:endParaRPr lang="en-US" sz="950" dirty="0"/>
          </a:p>
        </p:txBody>
      </p:sp>
      <p:sp>
        <p:nvSpPr>
          <p:cNvPr id="30" name="Text 28"/>
          <p:cNvSpPr/>
          <p:nvPr/>
        </p:nvSpPr>
        <p:spPr>
          <a:xfrm>
            <a:off x="6254496" y="3762101"/>
            <a:ext cx="2606040" cy="1005840"/>
          </a:xfrm>
          <a:prstGeom prst="rect">
            <a:avLst/>
          </a:prstGeom>
          <a:noFill/>
          <a:ln/>
        </p:spPr>
        <p:txBody>
          <a:bodyPr wrap="square" rtlCol="0" anchor="ctr"/>
          <a:lstStyle/>
          <a:p>
            <a:pPr marL="0" indent="0">
              <a:buNone/>
            </a:pPr>
            <a:r>
              <a:rPr lang="en-US" sz="850" dirty="0">
                <a:solidFill>
                  <a:srgbClr val="1E1B4B"/>
                </a:solidFill>
                <a:latin typeface="Calibri" pitchFamily="34" charset="0"/>
                <a:ea typeface="Calibri" pitchFamily="34" charset="-122"/>
                <a:cs typeface="Calibri" pitchFamily="34" charset="-120"/>
              </a:rPr>
              <a:t>• Polls &amp; surveys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Discussion questions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Tag, share, save prompts</a:t>
            </a:r>
            <a:endParaRPr lang="en-US" sz="850" dirty="0"/>
          </a:p>
          <a:p>
            <a:pPr marL="0" indent="0">
              <a:buNone/>
            </a:pPr>
            <a:r>
              <a:rPr lang="en-US" sz="850" dirty="0">
                <a:solidFill>
                  <a:srgbClr val="1E1B4B"/>
                </a:solidFill>
                <a:latin typeface="Calibri" pitchFamily="34" charset="0"/>
                <a:ea typeface="Calibri" pitchFamily="34" charset="-122"/>
                <a:cs typeface="Calibri" pitchFamily="34" charset="-120"/>
              </a:rPr>
              <a:t>• Crowdsourced responses</a:t>
            </a:r>
            <a:endParaRPr lang="en-US" sz="85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0">
    <p:bg>
      <p:bgPr>
        <a:solidFill>
          <a:srgbClr val="1E1B4B"/>
        </a:solidFill>
        <a:effectLst/>
      </p:bgPr>
    </p:bg>
    <p:spTree>
      <p:nvGrpSpPr>
        <p:cNvPr id="1" name=""/>
        <p:cNvGrpSpPr/>
        <p:nvPr/>
      </p:nvGrpSpPr>
      <p:grpSpPr>
        <a:xfrm>
          <a:off x="0" y="0"/>
          <a:ext cx="0" cy="0"/>
          <a:chOff x="0" y="0"/>
          <a:chExt cx="0" cy="0"/>
        </a:xfrm>
      </p:grpSpPr>
      <p:sp>
        <p:nvSpPr>
          <p:cNvPr id="2" name="Shape 0"/>
          <p:cNvSpPr/>
          <p:nvPr/>
        </p:nvSpPr>
        <p:spPr>
          <a:xfrm>
            <a:off x="5943600" y="-457200"/>
            <a:ext cx="4114800" cy="4114800"/>
          </a:xfrm>
          <a:prstGeom prst="ellipse">
            <a:avLst/>
          </a:prstGeom>
          <a:solidFill>
            <a:srgbClr val="6B21A8">
              <a:alpha val="30000"/>
            </a:srgbClr>
          </a:solidFill>
          <a:ln/>
        </p:spPr>
        <p:txBody>
          <a:bodyPr/>
          <a:lstStyle/>
          <a:p>
            <a:endParaRPr lang="en-NG"/>
          </a:p>
        </p:txBody>
      </p:sp>
      <p:sp>
        <p:nvSpPr>
          <p:cNvPr id="3" name="Shape 1"/>
          <p:cNvSpPr/>
          <p:nvPr/>
        </p:nvSpPr>
        <p:spPr>
          <a:xfrm>
            <a:off x="0" y="0"/>
            <a:ext cx="9144000" cy="640080"/>
          </a:xfrm>
          <a:prstGeom prst="rect">
            <a:avLst/>
          </a:prstGeom>
          <a:solidFill>
            <a:srgbClr val="6B21A8"/>
          </a:solidFill>
          <a:ln/>
        </p:spPr>
        <p:txBody>
          <a:bodyPr/>
          <a:lstStyle/>
          <a:p>
            <a:endParaRPr lang="en-NG"/>
          </a:p>
        </p:txBody>
      </p:sp>
      <p:sp>
        <p:nvSpPr>
          <p:cNvPr id="4" name="Text 2"/>
          <p:cNvSpPr/>
          <p:nvPr/>
        </p:nvSpPr>
        <p:spPr>
          <a:xfrm>
            <a:off x="365760" y="0"/>
            <a:ext cx="8412480" cy="640080"/>
          </a:xfrm>
          <a:prstGeom prst="rect">
            <a:avLst/>
          </a:prstGeom>
          <a:noFill/>
          <a:ln/>
        </p:spPr>
        <p:txBody>
          <a:bodyPr wrap="square" rtlCol="0" anchor="ctr"/>
          <a:lstStyle/>
          <a:p>
            <a:pPr marL="0" indent="0">
              <a:buNone/>
            </a:pPr>
            <a:r>
              <a:rPr lang="en-US" sz="2000" b="1" dirty="0">
                <a:solidFill>
                  <a:srgbClr val="FFFFFF"/>
                </a:solidFill>
                <a:latin typeface="Cambria" pitchFamily="34" charset="0"/>
                <a:ea typeface="Cambria" pitchFamily="34" charset="-122"/>
                <a:cs typeface="Cambria" pitchFamily="34" charset="-120"/>
              </a:rPr>
              <a:t>Hashtag Strategy — Your Visibility Multiplier</a:t>
            </a:r>
            <a:endParaRPr lang="en-US" sz="2000" dirty="0"/>
          </a:p>
        </p:txBody>
      </p:sp>
      <p:sp>
        <p:nvSpPr>
          <p:cNvPr id="5" name="Shape 3"/>
          <p:cNvSpPr/>
          <p:nvPr/>
        </p:nvSpPr>
        <p:spPr>
          <a:xfrm>
            <a:off x="320040" y="777240"/>
            <a:ext cx="4023360" cy="1828800"/>
          </a:xfrm>
          <a:prstGeom prst="roundRect">
            <a:avLst>
              <a:gd name="adj" fmla="val 6000"/>
            </a:avLst>
          </a:prstGeom>
          <a:solidFill>
            <a:srgbClr val="6B21A8"/>
          </a:solidFill>
          <a:ln/>
          <a:effectLst>
            <a:outerShdw blurRad="101600" dist="38100" dir="2700000" algn="bl" rotWithShape="0">
              <a:srgbClr val="000000">
                <a:alpha val="12000"/>
              </a:srgbClr>
            </a:outerShdw>
          </a:effectLst>
        </p:spPr>
        <p:txBody>
          <a:bodyPr/>
          <a:lstStyle/>
          <a:p>
            <a:endParaRPr lang="en-NG"/>
          </a:p>
        </p:txBody>
      </p:sp>
      <p:sp>
        <p:nvSpPr>
          <p:cNvPr id="6" name="Text 4"/>
          <p:cNvSpPr/>
          <p:nvPr/>
        </p:nvSpPr>
        <p:spPr>
          <a:xfrm>
            <a:off x="457200" y="841248"/>
            <a:ext cx="3749040" cy="347472"/>
          </a:xfrm>
          <a:prstGeom prst="rect">
            <a:avLst/>
          </a:prstGeom>
          <a:noFill/>
          <a:ln/>
        </p:spPr>
        <p:txBody>
          <a:bodyPr wrap="square" rtlCol="0" anchor="ctr"/>
          <a:lstStyle/>
          <a:p>
            <a:pPr marL="0" indent="0" algn="ctr">
              <a:buNone/>
            </a:pPr>
            <a:r>
              <a:rPr lang="en-US" sz="1100" b="1" kern="0" spc="200" dirty="0">
                <a:solidFill>
                  <a:srgbClr val="C4B5FD"/>
                </a:solidFill>
                <a:latin typeface="Calibri" pitchFamily="34" charset="0"/>
                <a:ea typeface="Calibri" pitchFamily="34" charset="-122"/>
                <a:cs typeface="Calibri" pitchFamily="34" charset="-120"/>
              </a:rPr>
              <a:t>RWVL PROJECT HASHTAGS</a:t>
            </a:r>
            <a:endParaRPr lang="en-US" sz="1100" dirty="0"/>
          </a:p>
        </p:txBody>
      </p:sp>
      <p:sp>
        <p:nvSpPr>
          <p:cNvPr id="7" name="Text 5"/>
          <p:cNvSpPr/>
          <p:nvPr/>
        </p:nvSpPr>
        <p:spPr>
          <a:xfrm>
            <a:off x="457200" y="1216152"/>
            <a:ext cx="3749040" cy="274320"/>
          </a:xfrm>
          <a:prstGeom prst="rect">
            <a:avLst/>
          </a:prstGeom>
          <a:noFill/>
          <a:ln/>
        </p:spPr>
        <p:txBody>
          <a:bodyPr wrap="square" rtlCol="0" anchor="ctr"/>
          <a:lstStyle/>
          <a:p>
            <a:pPr marL="0" indent="0" algn="ctr">
              <a:buNone/>
            </a:pPr>
            <a:r>
              <a:rPr lang="en-US" sz="950" dirty="0">
                <a:solidFill>
                  <a:srgbClr val="C4B5FD"/>
                </a:solidFill>
                <a:latin typeface="Calibri" pitchFamily="34" charset="0"/>
                <a:ea typeface="Calibri" pitchFamily="34" charset="-122"/>
                <a:cs typeface="Calibri" pitchFamily="34" charset="-120"/>
              </a:rPr>
              <a:t>Use on EVERY post related to the project:</a:t>
            </a:r>
            <a:endParaRPr lang="en-US" sz="950" dirty="0"/>
          </a:p>
        </p:txBody>
      </p:sp>
      <p:sp>
        <p:nvSpPr>
          <p:cNvPr id="8" name="Text 6"/>
          <p:cNvSpPr/>
          <p:nvPr/>
        </p:nvSpPr>
        <p:spPr>
          <a:xfrm>
            <a:off x="457200" y="1536192"/>
            <a:ext cx="3749040" cy="502920"/>
          </a:xfrm>
          <a:prstGeom prst="rect">
            <a:avLst/>
          </a:prstGeom>
          <a:noFill/>
          <a:ln/>
        </p:spPr>
        <p:txBody>
          <a:bodyPr wrap="square" rtlCol="0" anchor="ctr"/>
          <a:lstStyle/>
          <a:p>
            <a:pPr marL="0" indent="0" algn="ctr">
              <a:buNone/>
            </a:pPr>
            <a:r>
              <a:rPr lang="en-US" b="1" dirty="0">
                <a:solidFill>
                  <a:srgbClr val="FFFFFF"/>
                </a:solidFill>
                <a:latin typeface="Cambria" pitchFamily="34" charset="0"/>
                <a:ea typeface="Cambria" pitchFamily="34" charset="-122"/>
                <a:cs typeface="Cambria" pitchFamily="34" charset="-120"/>
              </a:rPr>
              <a:t>#AllNigerianWOmenMatter</a:t>
            </a:r>
            <a:endParaRPr lang="en-US" dirty="0"/>
          </a:p>
        </p:txBody>
      </p:sp>
      <p:sp>
        <p:nvSpPr>
          <p:cNvPr id="9" name="Text 7"/>
          <p:cNvSpPr/>
          <p:nvPr/>
        </p:nvSpPr>
        <p:spPr>
          <a:xfrm>
            <a:off x="457200" y="2029968"/>
            <a:ext cx="3749040" cy="411480"/>
          </a:xfrm>
          <a:prstGeom prst="rect">
            <a:avLst/>
          </a:prstGeom>
          <a:noFill/>
          <a:ln/>
        </p:spPr>
        <p:txBody>
          <a:bodyPr wrap="square" rtlCol="0" anchor="ctr"/>
          <a:lstStyle/>
          <a:p>
            <a:pPr marL="0" indent="0" algn="ctr">
              <a:buNone/>
            </a:pPr>
            <a:r>
              <a:rPr lang="en-US" sz="2000" b="1" dirty="0">
                <a:solidFill>
                  <a:srgbClr val="C4B5FD"/>
                </a:solidFill>
                <a:latin typeface="Cambria" pitchFamily="34" charset="0"/>
                <a:ea typeface="Cambria" pitchFamily="34" charset="-122"/>
                <a:cs typeface="Cambria" pitchFamily="34" charset="-120"/>
              </a:rPr>
              <a:t>#CanadaDev</a:t>
            </a:r>
            <a:endParaRPr lang="en-US" sz="2000" dirty="0"/>
          </a:p>
        </p:txBody>
      </p:sp>
      <p:sp>
        <p:nvSpPr>
          <p:cNvPr id="10" name="Text 8"/>
          <p:cNvSpPr/>
          <p:nvPr/>
        </p:nvSpPr>
        <p:spPr>
          <a:xfrm>
            <a:off x="4526280" y="777240"/>
            <a:ext cx="4297680" cy="347472"/>
          </a:xfrm>
          <a:prstGeom prst="rect">
            <a:avLst/>
          </a:prstGeom>
          <a:noFill/>
          <a:ln/>
        </p:spPr>
        <p:txBody>
          <a:bodyPr wrap="square" rtlCol="0" anchor="ctr"/>
          <a:lstStyle/>
          <a:p>
            <a:pPr marL="0" indent="0">
              <a:buNone/>
            </a:pPr>
            <a:r>
              <a:rPr lang="en-US" sz="1200" b="1" dirty="0">
                <a:solidFill>
                  <a:srgbClr val="FFFFFF"/>
                </a:solidFill>
                <a:latin typeface="Cambria" pitchFamily="34" charset="0"/>
                <a:ea typeface="Cambria" pitchFamily="34" charset="-122"/>
                <a:cs typeface="Cambria" pitchFamily="34" charset="-120"/>
              </a:rPr>
              <a:t>Hashtag Rules by Platform:</a:t>
            </a:r>
            <a:endParaRPr lang="en-US" sz="1200" dirty="0"/>
          </a:p>
        </p:txBody>
      </p:sp>
      <p:sp>
        <p:nvSpPr>
          <p:cNvPr id="11" name="Shape 9"/>
          <p:cNvSpPr/>
          <p:nvPr/>
        </p:nvSpPr>
        <p:spPr>
          <a:xfrm>
            <a:off x="4526280" y="1188720"/>
            <a:ext cx="4297680" cy="438912"/>
          </a:xfrm>
          <a:prstGeom prst="roundRect">
            <a:avLst>
              <a:gd name="adj" fmla="val 14583"/>
            </a:avLst>
          </a:prstGeom>
          <a:solidFill>
            <a:srgbClr val="3B1F6E"/>
          </a:solidFill>
          <a:ln/>
        </p:spPr>
        <p:txBody>
          <a:bodyPr/>
          <a:lstStyle/>
          <a:p>
            <a:endParaRPr lang="en-NG"/>
          </a:p>
        </p:txBody>
      </p:sp>
      <p:sp>
        <p:nvSpPr>
          <p:cNvPr id="12" name="Text 10"/>
          <p:cNvSpPr/>
          <p:nvPr/>
        </p:nvSpPr>
        <p:spPr>
          <a:xfrm>
            <a:off x="4663440" y="1188720"/>
            <a:ext cx="1097280" cy="438912"/>
          </a:xfrm>
          <a:prstGeom prst="rect">
            <a:avLst/>
          </a:prstGeom>
          <a:noFill/>
          <a:ln/>
        </p:spPr>
        <p:txBody>
          <a:bodyPr wrap="square" rtlCol="0" anchor="ctr"/>
          <a:lstStyle/>
          <a:p>
            <a:pPr marL="0" indent="0">
              <a:buNone/>
            </a:pPr>
            <a:r>
              <a:rPr lang="en-US" sz="1000" b="1" dirty="0">
                <a:solidFill>
                  <a:srgbClr val="C4B5FD"/>
                </a:solidFill>
                <a:latin typeface="Calibri" pitchFamily="34" charset="0"/>
                <a:ea typeface="Calibri" pitchFamily="34" charset="-122"/>
                <a:cs typeface="Calibri" pitchFamily="34" charset="-120"/>
              </a:rPr>
              <a:t>Instagram:</a:t>
            </a:r>
            <a:endParaRPr lang="en-US" sz="1000" dirty="0"/>
          </a:p>
        </p:txBody>
      </p:sp>
      <p:sp>
        <p:nvSpPr>
          <p:cNvPr id="13" name="Text 11"/>
          <p:cNvSpPr/>
          <p:nvPr/>
        </p:nvSpPr>
        <p:spPr>
          <a:xfrm>
            <a:off x="5806440" y="1188720"/>
            <a:ext cx="2926080" cy="438912"/>
          </a:xfrm>
          <a:prstGeom prst="rect">
            <a:avLst/>
          </a:prstGeom>
          <a:noFill/>
          <a:ln/>
        </p:spPr>
        <p:txBody>
          <a:bodyPr wrap="square" rtlCol="0" anchor="ctr"/>
          <a:lstStyle/>
          <a:p>
            <a:pPr marL="0" indent="0">
              <a:buNone/>
            </a:pPr>
            <a:r>
              <a:rPr lang="en-US" sz="950" dirty="0">
                <a:solidFill>
                  <a:srgbClr val="FFFFFF"/>
                </a:solidFill>
                <a:latin typeface="Calibri" pitchFamily="34" charset="0"/>
                <a:ea typeface="Calibri" pitchFamily="34" charset="-122"/>
                <a:cs typeface="Calibri" pitchFamily="34" charset="-120"/>
              </a:rPr>
              <a:t>3 hashtags at most</a:t>
            </a:r>
            <a:endParaRPr lang="en-US" sz="950" dirty="0"/>
          </a:p>
        </p:txBody>
      </p:sp>
      <p:sp>
        <p:nvSpPr>
          <p:cNvPr id="14" name="Shape 12"/>
          <p:cNvSpPr/>
          <p:nvPr/>
        </p:nvSpPr>
        <p:spPr>
          <a:xfrm>
            <a:off x="4526280" y="1691640"/>
            <a:ext cx="4297680" cy="438912"/>
          </a:xfrm>
          <a:prstGeom prst="roundRect">
            <a:avLst>
              <a:gd name="adj" fmla="val 14583"/>
            </a:avLst>
          </a:prstGeom>
          <a:solidFill>
            <a:srgbClr val="3B1F6E"/>
          </a:solidFill>
          <a:ln/>
        </p:spPr>
        <p:txBody>
          <a:bodyPr/>
          <a:lstStyle/>
          <a:p>
            <a:endParaRPr lang="en-NG"/>
          </a:p>
        </p:txBody>
      </p:sp>
      <p:sp>
        <p:nvSpPr>
          <p:cNvPr id="15" name="Text 13"/>
          <p:cNvSpPr/>
          <p:nvPr/>
        </p:nvSpPr>
        <p:spPr>
          <a:xfrm>
            <a:off x="4663440" y="1691640"/>
            <a:ext cx="1097280" cy="438912"/>
          </a:xfrm>
          <a:prstGeom prst="rect">
            <a:avLst/>
          </a:prstGeom>
          <a:noFill/>
          <a:ln/>
        </p:spPr>
        <p:txBody>
          <a:bodyPr wrap="square" rtlCol="0" anchor="ctr"/>
          <a:lstStyle/>
          <a:p>
            <a:pPr marL="0" indent="0">
              <a:buNone/>
            </a:pPr>
            <a:r>
              <a:rPr lang="en-US" sz="1000" b="1" dirty="0">
                <a:solidFill>
                  <a:srgbClr val="C4B5FD"/>
                </a:solidFill>
                <a:latin typeface="Calibri" pitchFamily="34" charset="0"/>
                <a:ea typeface="Calibri" pitchFamily="34" charset="-122"/>
                <a:cs typeface="Calibri" pitchFamily="34" charset="-120"/>
              </a:rPr>
              <a:t>Facebook:</a:t>
            </a:r>
            <a:endParaRPr lang="en-US" sz="1000" dirty="0"/>
          </a:p>
        </p:txBody>
      </p:sp>
      <p:sp>
        <p:nvSpPr>
          <p:cNvPr id="16" name="Text 14"/>
          <p:cNvSpPr/>
          <p:nvPr/>
        </p:nvSpPr>
        <p:spPr>
          <a:xfrm>
            <a:off x="5806440" y="1691640"/>
            <a:ext cx="2926080" cy="438912"/>
          </a:xfrm>
          <a:prstGeom prst="rect">
            <a:avLst/>
          </a:prstGeom>
          <a:noFill/>
          <a:ln/>
        </p:spPr>
        <p:txBody>
          <a:bodyPr wrap="square" rtlCol="0" anchor="ctr"/>
          <a:lstStyle/>
          <a:p>
            <a:pPr marL="0" indent="0">
              <a:buNone/>
            </a:pPr>
            <a:r>
              <a:rPr lang="en-US" sz="950" dirty="0">
                <a:solidFill>
                  <a:srgbClr val="FFFFFF"/>
                </a:solidFill>
                <a:latin typeface="Calibri" pitchFamily="34" charset="0"/>
                <a:ea typeface="Calibri" pitchFamily="34" charset="-122"/>
                <a:cs typeface="Calibri" pitchFamily="34" charset="-120"/>
              </a:rPr>
              <a:t>2–3 relevant hashtags maximum</a:t>
            </a:r>
            <a:endParaRPr lang="en-US" sz="950" dirty="0"/>
          </a:p>
        </p:txBody>
      </p:sp>
      <p:sp>
        <p:nvSpPr>
          <p:cNvPr id="17" name="Shape 15"/>
          <p:cNvSpPr/>
          <p:nvPr/>
        </p:nvSpPr>
        <p:spPr>
          <a:xfrm>
            <a:off x="4526280" y="2194560"/>
            <a:ext cx="4297680" cy="438912"/>
          </a:xfrm>
          <a:prstGeom prst="roundRect">
            <a:avLst>
              <a:gd name="adj" fmla="val 14583"/>
            </a:avLst>
          </a:prstGeom>
          <a:solidFill>
            <a:srgbClr val="3B1F6E"/>
          </a:solidFill>
          <a:ln/>
        </p:spPr>
        <p:txBody>
          <a:bodyPr/>
          <a:lstStyle/>
          <a:p>
            <a:endParaRPr lang="en-NG" dirty="0"/>
          </a:p>
        </p:txBody>
      </p:sp>
      <p:sp>
        <p:nvSpPr>
          <p:cNvPr id="18" name="Text 16"/>
          <p:cNvSpPr/>
          <p:nvPr/>
        </p:nvSpPr>
        <p:spPr>
          <a:xfrm>
            <a:off x="4663440" y="2194560"/>
            <a:ext cx="1097280" cy="438912"/>
          </a:xfrm>
          <a:prstGeom prst="rect">
            <a:avLst/>
          </a:prstGeom>
          <a:noFill/>
          <a:ln/>
        </p:spPr>
        <p:txBody>
          <a:bodyPr wrap="square" rtlCol="0" anchor="ctr"/>
          <a:lstStyle/>
          <a:p>
            <a:pPr marL="0" indent="0">
              <a:buNone/>
            </a:pPr>
            <a:r>
              <a:rPr lang="en-US" sz="1000" b="1" dirty="0">
                <a:solidFill>
                  <a:srgbClr val="C4B5FD"/>
                </a:solidFill>
                <a:latin typeface="Calibri" pitchFamily="34" charset="0"/>
                <a:ea typeface="Calibri" pitchFamily="34" charset="-122"/>
                <a:cs typeface="Calibri" pitchFamily="34" charset="-120"/>
              </a:rPr>
              <a:t>Twitter/X:</a:t>
            </a:r>
            <a:endParaRPr lang="en-US" sz="1000" dirty="0"/>
          </a:p>
        </p:txBody>
      </p:sp>
      <p:sp>
        <p:nvSpPr>
          <p:cNvPr id="19" name="Text 17"/>
          <p:cNvSpPr/>
          <p:nvPr/>
        </p:nvSpPr>
        <p:spPr>
          <a:xfrm>
            <a:off x="5806440" y="2194560"/>
            <a:ext cx="2926080" cy="438912"/>
          </a:xfrm>
          <a:prstGeom prst="rect">
            <a:avLst/>
          </a:prstGeom>
          <a:noFill/>
          <a:ln/>
        </p:spPr>
        <p:txBody>
          <a:bodyPr wrap="square" rtlCol="0" anchor="ctr"/>
          <a:lstStyle/>
          <a:p>
            <a:pPr marL="0" indent="0">
              <a:buNone/>
            </a:pPr>
            <a:r>
              <a:rPr lang="en-US" sz="950" dirty="0">
                <a:solidFill>
                  <a:srgbClr val="FFFFFF"/>
                </a:solidFill>
                <a:latin typeface="Calibri" pitchFamily="34" charset="0"/>
                <a:ea typeface="Calibri" pitchFamily="34" charset="-122"/>
                <a:cs typeface="Calibri" pitchFamily="34" charset="-120"/>
              </a:rPr>
              <a:t>1–3 hashtags for best engagement</a:t>
            </a:r>
            <a:endParaRPr lang="en-US" sz="950" dirty="0"/>
          </a:p>
        </p:txBody>
      </p:sp>
      <p:sp>
        <p:nvSpPr>
          <p:cNvPr id="20" name="Shape 18"/>
          <p:cNvSpPr/>
          <p:nvPr/>
        </p:nvSpPr>
        <p:spPr>
          <a:xfrm>
            <a:off x="4526280" y="2697480"/>
            <a:ext cx="4297680" cy="438912"/>
          </a:xfrm>
          <a:prstGeom prst="roundRect">
            <a:avLst>
              <a:gd name="adj" fmla="val 14583"/>
            </a:avLst>
          </a:prstGeom>
          <a:solidFill>
            <a:srgbClr val="3B1F6E"/>
          </a:solidFill>
          <a:ln/>
        </p:spPr>
        <p:txBody>
          <a:bodyPr/>
          <a:lstStyle/>
          <a:p>
            <a:endParaRPr lang="en-NG" dirty="0"/>
          </a:p>
        </p:txBody>
      </p:sp>
      <p:sp>
        <p:nvSpPr>
          <p:cNvPr id="21" name="Text 19"/>
          <p:cNvSpPr/>
          <p:nvPr/>
        </p:nvSpPr>
        <p:spPr>
          <a:xfrm>
            <a:off x="4663440" y="2697480"/>
            <a:ext cx="1097280" cy="438912"/>
          </a:xfrm>
          <a:prstGeom prst="rect">
            <a:avLst/>
          </a:prstGeom>
          <a:noFill/>
          <a:ln/>
        </p:spPr>
        <p:txBody>
          <a:bodyPr wrap="square" rtlCol="0" anchor="ctr"/>
          <a:lstStyle/>
          <a:p>
            <a:pPr marL="0" indent="0">
              <a:buNone/>
            </a:pPr>
            <a:r>
              <a:rPr lang="en-US" sz="1000" b="1" dirty="0">
                <a:solidFill>
                  <a:srgbClr val="C4B5FD"/>
                </a:solidFill>
                <a:latin typeface="Calibri" pitchFamily="34" charset="0"/>
                <a:ea typeface="Calibri" pitchFamily="34" charset="-122"/>
                <a:cs typeface="Calibri" pitchFamily="34" charset="-120"/>
              </a:rPr>
              <a:t>LinkedIn:</a:t>
            </a:r>
            <a:endParaRPr lang="en-US" sz="1000" dirty="0"/>
          </a:p>
        </p:txBody>
      </p:sp>
      <p:sp>
        <p:nvSpPr>
          <p:cNvPr id="22" name="Text 20"/>
          <p:cNvSpPr/>
          <p:nvPr/>
        </p:nvSpPr>
        <p:spPr>
          <a:xfrm>
            <a:off x="5806440" y="2697480"/>
            <a:ext cx="2926080" cy="438912"/>
          </a:xfrm>
          <a:prstGeom prst="rect">
            <a:avLst/>
          </a:prstGeom>
          <a:noFill/>
          <a:ln/>
        </p:spPr>
        <p:txBody>
          <a:bodyPr wrap="square" rtlCol="0" anchor="ctr"/>
          <a:lstStyle/>
          <a:p>
            <a:pPr marL="0" indent="0">
              <a:buNone/>
            </a:pPr>
            <a:r>
              <a:rPr lang="en-US" sz="950" dirty="0">
                <a:solidFill>
                  <a:srgbClr val="FFFFFF"/>
                </a:solidFill>
                <a:latin typeface="Calibri" pitchFamily="34" charset="0"/>
                <a:ea typeface="Calibri" pitchFamily="34" charset="-122"/>
                <a:cs typeface="Calibri" pitchFamily="34" charset="-120"/>
              </a:rPr>
              <a:t>3–5 hashtags at most (You can include hashtags </a:t>
            </a:r>
            <a:r>
              <a:rPr lang="en-US" sz="950" dirty="0" err="1">
                <a:solidFill>
                  <a:srgbClr val="FFFFFF"/>
                </a:solidFill>
                <a:latin typeface="Calibri" pitchFamily="34" charset="0"/>
                <a:ea typeface="Calibri" pitchFamily="34" charset="-122"/>
                <a:cs typeface="Calibri" pitchFamily="34" charset="-120"/>
              </a:rPr>
              <a:t>inbetween</a:t>
            </a:r>
            <a:r>
              <a:rPr lang="en-US" sz="950" dirty="0">
                <a:solidFill>
                  <a:srgbClr val="FFFFFF"/>
                </a:solidFill>
                <a:latin typeface="Calibri" pitchFamily="34" charset="0"/>
                <a:ea typeface="Calibri" pitchFamily="34" charset="-122"/>
                <a:cs typeface="Calibri" pitchFamily="34" charset="-120"/>
              </a:rPr>
              <a:t> captions)</a:t>
            </a:r>
            <a:endParaRPr lang="en-US" sz="950" dirty="0"/>
          </a:p>
        </p:txBody>
      </p:sp>
      <p:sp>
        <p:nvSpPr>
          <p:cNvPr id="23" name="Shape 21"/>
          <p:cNvSpPr/>
          <p:nvPr/>
        </p:nvSpPr>
        <p:spPr>
          <a:xfrm>
            <a:off x="4526280" y="3200400"/>
            <a:ext cx="4297680" cy="438912"/>
          </a:xfrm>
          <a:prstGeom prst="roundRect">
            <a:avLst>
              <a:gd name="adj" fmla="val 14583"/>
            </a:avLst>
          </a:prstGeom>
          <a:solidFill>
            <a:srgbClr val="3B1F6E"/>
          </a:solidFill>
          <a:ln/>
        </p:spPr>
        <p:txBody>
          <a:bodyPr/>
          <a:lstStyle/>
          <a:p>
            <a:endParaRPr lang="en-NG"/>
          </a:p>
        </p:txBody>
      </p:sp>
      <p:sp>
        <p:nvSpPr>
          <p:cNvPr id="24" name="Text 22"/>
          <p:cNvSpPr/>
          <p:nvPr/>
        </p:nvSpPr>
        <p:spPr>
          <a:xfrm>
            <a:off x="4663440" y="3200400"/>
            <a:ext cx="1097280" cy="438912"/>
          </a:xfrm>
          <a:prstGeom prst="rect">
            <a:avLst/>
          </a:prstGeom>
          <a:noFill/>
          <a:ln/>
        </p:spPr>
        <p:txBody>
          <a:bodyPr wrap="square" rtlCol="0" anchor="ctr"/>
          <a:lstStyle/>
          <a:p>
            <a:pPr marL="0" indent="0">
              <a:buNone/>
            </a:pPr>
            <a:r>
              <a:rPr lang="en-US" sz="1000" b="1" dirty="0">
                <a:solidFill>
                  <a:srgbClr val="C4B5FD"/>
                </a:solidFill>
                <a:latin typeface="Calibri" pitchFamily="34" charset="0"/>
                <a:ea typeface="Calibri" pitchFamily="34" charset="-122"/>
                <a:cs typeface="Calibri" pitchFamily="34" charset="-120"/>
              </a:rPr>
              <a:t>TikTok:</a:t>
            </a:r>
            <a:endParaRPr lang="en-US" sz="1000" dirty="0"/>
          </a:p>
        </p:txBody>
      </p:sp>
      <p:sp>
        <p:nvSpPr>
          <p:cNvPr id="25" name="Text 23"/>
          <p:cNvSpPr/>
          <p:nvPr/>
        </p:nvSpPr>
        <p:spPr>
          <a:xfrm>
            <a:off x="5806440" y="3200400"/>
            <a:ext cx="2926080" cy="438912"/>
          </a:xfrm>
          <a:prstGeom prst="rect">
            <a:avLst/>
          </a:prstGeom>
          <a:noFill/>
          <a:ln/>
        </p:spPr>
        <p:txBody>
          <a:bodyPr wrap="square" rtlCol="0" anchor="ctr"/>
          <a:lstStyle/>
          <a:p>
            <a:pPr marL="0" indent="0">
              <a:buNone/>
            </a:pPr>
            <a:r>
              <a:rPr lang="en-US" sz="950" dirty="0">
                <a:solidFill>
                  <a:srgbClr val="FFFFFF"/>
                </a:solidFill>
                <a:latin typeface="Calibri" pitchFamily="34" charset="0"/>
                <a:ea typeface="Calibri" pitchFamily="34" charset="-122"/>
                <a:cs typeface="Calibri" pitchFamily="34" charset="-120"/>
              </a:rPr>
              <a:t>3–5 hashtags including trending ones</a:t>
            </a:r>
            <a:endParaRPr lang="en-US" sz="950" dirty="0"/>
          </a:p>
        </p:txBody>
      </p:sp>
      <p:sp>
        <p:nvSpPr>
          <p:cNvPr id="26" name="Text 24"/>
          <p:cNvSpPr/>
          <p:nvPr/>
        </p:nvSpPr>
        <p:spPr>
          <a:xfrm>
            <a:off x="320040" y="2743200"/>
            <a:ext cx="8503920" cy="320040"/>
          </a:xfrm>
          <a:prstGeom prst="rect">
            <a:avLst/>
          </a:prstGeom>
          <a:noFill/>
          <a:ln/>
        </p:spPr>
        <p:txBody>
          <a:bodyPr wrap="square" rtlCol="0" anchor="ctr"/>
          <a:lstStyle/>
          <a:p>
            <a:pPr marL="0" indent="0">
              <a:buNone/>
            </a:pPr>
            <a:r>
              <a:rPr lang="en-US" sz="1050" b="1" dirty="0">
                <a:solidFill>
                  <a:srgbClr val="FFFFFF"/>
                </a:solidFill>
                <a:latin typeface="Cambria" pitchFamily="34" charset="0"/>
                <a:ea typeface="Cambria" pitchFamily="34" charset="-122"/>
                <a:cs typeface="Cambria" pitchFamily="34" charset="-120"/>
              </a:rPr>
              <a:t>You can also use trending hashtags for the thematic area</a:t>
            </a:r>
          </a:p>
          <a:p>
            <a:pPr marL="0" indent="0">
              <a:buNone/>
            </a:pPr>
            <a:r>
              <a:rPr lang="en-US" sz="1050" b="1" dirty="0">
                <a:solidFill>
                  <a:srgbClr val="FFFFFF"/>
                </a:solidFill>
                <a:latin typeface="Cambria" pitchFamily="34" charset="0"/>
                <a:ea typeface="Cambria" pitchFamily="34" charset="-122"/>
                <a:cs typeface="Cambria" pitchFamily="34" charset="-120"/>
              </a:rPr>
              <a:t> of the post you are making.</a:t>
            </a:r>
            <a:endParaRPr lang="en-US" sz="1050" dirty="0"/>
          </a:p>
        </p:txBody>
      </p:sp>
      <p:sp>
        <p:nvSpPr>
          <p:cNvPr id="27" name="Shape 25"/>
          <p:cNvSpPr/>
          <p:nvPr/>
        </p:nvSpPr>
        <p:spPr>
          <a:xfrm>
            <a:off x="320040" y="3127248"/>
            <a:ext cx="4206240" cy="749808"/>
          </a:xfrm>
          <a:prstGeom prst="roundRect">
            <a:avLst>
              <a:gd name="adj" fmla="val 9756"/>
            </a:avLst>
          </a:prstGeom>
          <a:solidFill>
            <a:srgbClr val="3B1F6E"/>
          </a:solidFill>
          <a:ln/>
        </p:spPr>
        <p:txBody>
          <a:bodyPr/>
          <a:lstStyle/>
          <a:p>
            <a:endParaRPr lang="en-NG"/>
          </a:p>
        </p:txBody>
      </p:sp>
      <p:sp>
        <p:nvSpPr>
          <p:cNvPr id="28" name="Text 26"/>
          <p:cNvSpPr/>
          <p:nvPr/>
        </p:nvSpPr>
        <p:spPr>
          <a:xfrm>
            <a:off x="429768" y="3127248"/>
            <a:ext cx="3931920" cy="292608"/>
          </a:xfrm>
          <a:prstGeom prst="rect">
            <a:avLst/>
          </a:prstGeom>
          <a:noFill/>
          <a:ln/>
        </p:spPr>
        <p:txBody>
          <a:bodyPr wrap="square" rtlCol="0" anchor="ctr"/>
          <a:lstStyle/>
          <a:p>
            <a:pPr marL="0" indent="0">
              <a:buNone/>
            </a:pPr>
            <a:r>
              <a:rPr lang="en-US" sz="950" b="1" dirty="0">
                <a:solidFill>
                  <a:srgbClr val="C4B5FD"/>
                </a:solidFill>
                <a:latin typeface="Calibri" pitchFamily="34" charset="0"/>
                <a:ea typeface="Calibri" pitchFamily="34" charset="-122"/>
                <a:cs typeface="Calibri" pitchFamily="34" charset="-120"/>
              </a:rPr>
              <a:t>If your post is on ending GBV/ 16Days of Activism, you can also include:</a:t>
            </a:r>
            <a:endParaRPr lang="en-US" sz="950" dirty="0"/>
          </a:p>
        </p:txBody>
      </p:sp>
      <p:sp>
        <p:nvSpPr>
          <p:cNvPr id="29" name="Text 27"/>
          <p:cNvSpPr/>
          <p:nvPr/>
        </p:nvSpPr>
        <p:spPr>
          <a:xfrm>
            <a:off x="429768" y="3429000"/>
            <a:ext cx="3931920" cy="384048"/>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#EndGBV  #StopVAW  #16DOA  #OrangeTheWorld</a:t>
            </a:r>
            <a:endParaRPr lang="en-US" sz="900" dirty="0"/>
          </a:p>
        </p:txBody>
      </p:sp>
      <p:sp>
        <p:nvSpPr>
          <p:cNvPr id="30" name="Shape 28"/>
          <p:cNvSpPr/>
          <p:nvPr/>
        </p:nvSpPr>
        <p:spPr>
          <a:xfrm>
            <a:off x="4754880" y="3127248"/>
            <a:ext cx="4206240" cy="749808"/>
          </a:xfrm>
          <a:prstGeom prst="roundRect">
            <a:avLst>
              <a:gd name="adj" fmla="val 9756"/>
            </a:avLst>
          </a:prstGeom>
          <a:solidFill>
            <a:srgbClr val="3B1F6E"/>
          </a:solidFill>
          <a:ln/>
        </p:spPr>
        <p:txBody>
          <a:bodyPr/>
          <a:lstStyle/>
          <a:p>
            <a:endParaRPr lang="en-NG"/>
          </a:p>
        </p:txBody>
      </p:sp>
      <p:sp>
        <p:nvSpPr>
          <p:cNvPr id="31" name="Text 29"/>
          <p:cNvSpPr/>
          <p:nvPr/>
        </p:nvSpPr>
        <p:spPr>
          <a:xfrm>
            <a:off x="4864608" y="3127248"/>
            <a:ext cx="3931920" cy="292608"/>
          </a:xfrm>
          <a:prstGeom prst="rect">
            <a:avLst/>
          </a:prstGeom>
          <a:noFill/>
          <a:ln/>
        </p:spPr>
        <p:txBody>
          <a:bodyPr wrap="square" rtlCol="0" anchor="ctr"/>
          <a:lstStyle/>
          <a:p>
            <a:pPr marL="0" indent="0">
              <a:buNone/>
            </a:pPr>
            <a:r>
              <a:rPr lang="en-US" sz="950" b="1" dirty="0">
                <a:solidFill>
                  <a:srgbClr val="C4B5FD"/>
                </a:solidFill>
                <a:latin typeface="Calibri" pitchFamily="34" charset="0"/>
                <a:ea typeface="Calibri" pitchFamily="34" charset="-122"/>
                <a:cs typeface="Calibri" pitchFamily="34" charset="-120"/>
              </a:rPr>
              <a:t>Women's Rights:</a:t>
            </a:r>
            <a:endParaRPr lang="en-US" sz="950" dirty="0"/>
          </a:p>
        </p:txBody>
      </p:sp>
      <p:sp>
        <p:nvSpPr>
          <p:cNvPr id="32" name="Text 30"/>
          <p:cNvSpPr/>
          <p:nvPr/>
        </p:nvSpPr>
        <p:spPr>
          <a:xfrm>
            <a:off x="4864608" y="3429000"/>
            <a:ext cx="3931920" cy="384048"/>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#WomensRights  #GenderEquality  #AfricanFeminism</a:t>
            </a:r>
            <a:endParaRPr lang="en-US" sz="900" dirty="0"/>
          </a:p>
        </p:txBody>
      </p:sp>
      <p:sp>
        <p:nvSpPr>
          <p:cNvPr id="33" name="Shape 31"/>
          <p:cNvSpPr/>
          <p:nvPr/>
        </p:nvSpPr>
        <p:spPr>
          <a:xfrm>
            <a:off x="320040" y="3995928"/>
            <a:ext cx="4206240" cy="749808"/>
          </a:xfrm>
          <a:prstGeom prst="roundRect">
            <a:avLst>
              <a:gd name="adj" fmla="val 9756"/>
            </a:avLst>
          </a:prstGeom>
          <a:solidFill>
            <a:srgbClr val="3B1F6E"/>
          </a:solidFill>
          <a:ln/>
        </p:spPr>
        <p:txBody>
          <a:bodyPr/>
          <a:lstStyle/>
          <a:p>
            <a:endParaRPr lang="en-NG"/>
          </a:p>
        </p:txBody>
      </p:sp>
      <p:sp>
        <p:nvSpPr>
          <p:cNvPr id="34" name="Text 32"/>
          <p:cNvSpPr/>
          <p:nvPr/>
        </p:nvSpPr>
        <p:spPr>
          <a:xfrm>
            <a:off x="429768" y="3995928"/>
            <a:ext cx="3931920" cy="292608"/>
          </a:xfrm>
          <a:prstGeom prst="rect">
            <a:avLst/>
          </a:prstGeom>
          <a:noFill/>
          <a:ln/>
        </p:spPr>
        <p:txBody>
          <a:bodyPr wrap="square" rtlCol="0" anchor="ctr"/>
          <a:lstStyle/>
          <a:p>
            <a:pPr marL="0" indent="0">
              <a:buNone/>
            </a:pPr>
            <a:r>
              <a:rPr lang="en-US" sz="950" b="1" dirty="0">
                <a:solidFill>
                  <a:srgbClr val="C4B5FD"/>
                </a:solidFill>
                <a:latin typeface="Calibri" pitchFamily="34" charset="0"/>
                <a:ea typeface="Calibri" pitchFamily="34" charset="-122"/>
                <a:cs typeface="Calibri" pitchFamily="34" charset="-120"/>
              </a:rPr>
              <a:t>Girls &amp; Education:</a:t>
            </a:r>
            <a:endParaRPr lang="en-US" sz="950" dirty="0"/>
          </a:p>
        </p:txBody>
      </p:sp>
      <p:sp>
        <p:nvSpPr>
          <p:cNvPr id="35" name="Text 33"/>
          <p:cNvSpPr/>
          <p:nvPr/>
        </p:nvSpPr>
        <p:spPr>
          <a:xfrm>
            <a:off x="429768" y="4297680"/>
            <a:ext cx="3931920" cy="384048"/>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#LetGirlsLearn  #EducateGirls  #GirlsCanLearn</a:t>
            </a:r>
            <a:endParaRPr lang="en-US" sz="900" dirty="0"/>
          </a:p>
        </p:txBody>
      </p:sp>
      <p:sp>
        <p:nvSpPr>
          <p:cNvPr id="36" name="Shape 34"/>
          <p:cNvSpPr/>
          <p:nvPr/>
        </p:nvSpPr>
        <p:spPr>
          <a:xfrm>
            <a:off x="4754880" y="3995928"/>
            <a:ext cx="4206240" cy="749808"/>
          </a:xfrm>
          <a:prstGeom prst="roundRect">
            <a:avLst>
              <a:gd name="adj" fmla="val 9756"/>
            </a:avLst>
          </a:prstGeom>
          <a:solidFill>
            <a:srgbClr val="3B1F6E"/>
          </a:solidFill>
          <a:ln/>
        </p:spPr>
        <p:txBody>
          <a:bodyPr/>
          <a:lstStyle/>
          <a:p>
            <a:endParaRPr lang="en-NG"/>
          </a:p>
        </p:txBody>
      </p:sp>
      <p:sp>
        <p:nvSpPr>
          <p:cNvPr id="37" name="Text 35"/>
          <p:cNvSpPr/>
          <p:nvPr/>
        </p:nvSpPr>
        <p:spPr>
          <a:xfrm>
            <a:off x="4864608" y="3995928"/>
            <a:ext cx="3931920" cy="292608"/>
          </a:xfrm>
          <a:prstGeom prst="rect">
            <a:avLst/>
          </a:prstGeom>
          <a:noFill/>
          <a:ln/>
        </p:spPr>
        <p:txBody>
          <a:bodyPr wrap="square" rtlCol="0" anchor="ctr"/>
          <a:lstStyle/>
          <a:p>
            <a:pPr marL="0" indent="0">
              <a:buNone/>
            </a:pPr>
            <a:r>
              <a:rPr lang="en-US" sz="950" b="1" dirty="0">
                <a:solidFill>
                  <a:srgbClr val="C4B5FD"/>
                </a:solidFill>
                <a:latin typeface="Calibri" pitchFamily="34" charset="0"/>
                <a:ea typeface="Calibri" pitchFamily="34" charset="-122"/>
                <a:cs typeface="Calibri" pitchFamily="34" charset="-120"/>
              </a:rPr>
              <a:t>Africa-Specific:</a:t>
            </a:r>
            <a:endParaRPr lang="en-US" sz="950" dirty="0"/>
          </a:p>
        </p:txBody>
      </p:sp>
      <p:sp>
        <p:nvSpPr>
          <p:cNvPr id="38" name="Text 36"/>
          <p:cNvSpPr/>
          <p:nvPr/>
        </p:nvSpPr>
        <p:spPr>
          <a:xfrm>
            <a:off x="4864608" y="4297680"/>
            <a:ext cx="3931920" cy="384048"/>
          </a:xfrm>
          <a:prstGeom prst="rect">
            <a:avLst/>
          </a:prstGeom>
          <a:noFill/>
          <a:ln/>
        </p:spPr>
        <p:txBody>
          <a:bodyPr wrap="square" rtlCol="0" anchor="ctr"/>
          <a:lstStyle/>
          <a:p>
            <a:pPr marL="0" indent="0">
              <a:buNone/>
            </a:pPr>
            <a:r>
              <a:rPr lang="en-US" sz="900" dirty="0">
                <a:solidFill>
                  <a:srgbClr val="FFFFFF"/>
                </a:solidFill>
                <a:latin typeface="Calibri" pitchFamily="34" charset="0"/>
                <a:ea typeface="Calibri" pitchFamily="34" charset="-122"/>
                <a:cs typeface="Calibri" pitchFamily="34" charset="-120"/>
              </a:rPr>
              <a:t>#AfricanWomen  #WomenInAfrica  #NigerianWomen</a:t>
            </a:r>
            <a:endParaRPr lang="en-US" sz="9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1">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6B21A8"/>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000" b="1" dirty="0">
                <a:solidFill>
                  <a:srgbClr val="FFFFFF"/>
                </a:solidFill>
                <a:latin typeface="Cambria" pitchFamily="34" charset="0"/>
                <a:ea typeface="Cambria" pitchFamily="34" charset="-122"/>
                <a:cs typeface="Cambria" pitchFamily="34" charset="-120"/>
              </a:rPr>
              <a:t>Ads &amp; Boosting + Social Media Branding</a:t>
            </a:r>
            <a:endParaRPr lang="en-US" sz="2000" dirty="0"/>
          </a:p>
        </p:txBody>
      </p:sp>
      <p:sp>
        <p:nvSpPr>
          <p:cNvPr id="4" name="Text 2"/>
          <p:cNvSpPr/>
          <p:nvPr/>
        </p:nvSpPr>
        <p:spPr>
          <a:xfrm>
            <a:off x="320040" y="749808"/>
            <a:ext cx="4206240" cy="347472"/>
          </a:xfrm>
          <a:prstGeom prst="rect">
            <a:avLst/>
          </a:prstGeom>
          <a:noFill/>
          <a:ln/>
        </p:spPr>
        <p:txBody>
          <a:bodyPr wrap="square" rtlCol="0" anchor="ctr"/>
          <a:lstStyle/>
          <a:p>
            <a:r>
              <a:rPr lang="en-US" sz="1300" b="1" dirty="0">
                <a:solidFill>
                  <a:srgbClr val="6B21A8"/>
                </a:solidFill>
                <a:latin typeface="Cambria" pitchFamily="34" charset="0"/>
                <a:ea typeface="Cambria" pitchFamily="34" charset="-122"/>
                <a:cs typeface="Cambria" pitchFamily="34" charset="-120"/>
              </a:rPr>
              <a:t>How to Boost a Post (Step by Step from your Instagram business page)</a:t>
            </a:r>
            <a:endParaRPr lang="en-US" sz="1300" dirty="0"/>
          </a:p>
        </p:txBody>
      </p:sp>
      <p:sp>
        <p:nvSpPr>
          <p:cNvPr id="5" name="Shape 3"/>
          <p:cNvSpPr/>
          <p:nvPr/>
        </p:nvSpPr>
        <p:spPr>
          <a:xfrm>
            <a:off x="320040" y="1225296"/>
            <a:ext cx="329184" cy="329184"/>
          </a:xfrm>
          <a:prstGeom prst="ellipse">
            <a:avLst/>
          </a:prstGeom>
          <a:solidFill>
            <a:srgbClr val="6B21A8"/>
          </a:solidFill>
          <a:ln/>
        </p:spPr>
        <p:txBody>
          <a:bodyPr/>
          <a:lstStyle/>
          <a:p>
            <a:endParaRPr lang="en-NG"/>
          </a:p>
        </p:txBody>
      </p:sp>
      <p:sp>
        <p:nvSpPr>
          <p:cNvPr id="6" name="Text 4"/>
          <p:cNvSpPr/>
          <p:nvPr/>
        </p:nvSpPr>
        <p:spPr>
          <a:xfrm>
            <a:off x="320040" y="1225296"/>
            <a:ext cx="329184" cy="329184"/>
          </a:xfrm>
          <a:prstGeom prst="rect">
            <a:avLst/>
          </a:prstGeom>
          <a:noFill/>
          <a:ln/>
        </p:spPr>
        <p:txBody>
          <a:bodyPr wrap="square" lIns="0" tIns="0" rIns="0" bIns="0" rtlCol="0" anchor="ctr"/>
          <a:lstStyle/>
          <a:p>
            <a:pPr marL="0" indent="0" algn="ctr">
              <a:buNone/>
            </a:pPr>
            <a:r>
              <a:rPr lang="en-US" sz="1000" b="1" dirty="0">
                <a:solidFill>
                  <a:srgbClr val="FFFFFF"/>
                </a:solidFill>
              </a:rPr>
              <a:t>1</a:t>
            </a:r>
            <a:endParaRPr lang="en-US" sz="1000" dirty="0"/>
          </a:p>
        </p:txBody>
      </p:sp>
      <p:sp>
        <p:nvSpPr>
          <p:cNvPr id="7" name="Text 5"/>
          <p:cNvSpPr/>
          <p:nvPr/>
        </p:nvSpPr>
        <p:spPr>
          <a:xfrm>
            <a:off x="749808" y="1161288"/>
            <a:ext cx="3611880" cy="43891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Post your content on Facebook or Instagram as normal.</a:t>
            </a:r>
            <a:endParaRPr lang="en-US" sz="950" dirty="0"/>
          </a:p>
        </p:txBody>
      </p:sp>
      <p:sp>
        <p:nvSpPr>
          <p:cNvPr id="8" name="Shape 6"/>
          <p:cNvSpPr/>
          <p:nvPr/>
        </p:nvSpPr>
        <p:spPr>
          <a:xfrm>
            <a:off x="320040" y="1700784"/>
            <a:ext cx="329184" cy="329184"/>
          </a:xfrm>
          <a:prstGeom prst="ellipse">
            <a:avLst/>
          </a:prstGeom>
          <a:solidFill>
            <a:srgbClr val="6B21A8"/>
          </a:solidFill>
          <a:ln/>
        </p:spPr>
        <p:txBody>
          <a:bodyPr/>
          <a:lstStyle/>
          <a:p>
            <a:endParaRPr lang="en-NG"/>
          </a:p>
        </p:txBody>
      </p:sp>
      <p:sp>
        <p:nvSpPr>
          <p:cNvPr id="9" name="Text 7"/>
          <p:cNvSpPr/>
          <p:nvPr/>
        </p:nvSpPr>
        <p:spPr>
          <a:xfrm>
            <a:off x="320040" y="1700784"/>
            <a:ext cx="329184" cy="329184"/>
          </a:xfrm>
          <a:prstGeom prst="rect">
            <a:avLst/>
          </a:prstGeom>
          <a:noFill/>
          <a:ln/>
        </p:spPr>
        <p:txBody>
          <a:bodyPr wrap="square" lIns="0" tIns="0" rIns="0" bIns="0" rtlCol="0" anchor="ctr"/>
          <a:lstStyle/>
          <a:p>
            <a:pPr marL="0" indent="0" algn="ctr">
              <a:buNone/>
            </a:pPr>
            <a:r>
              <a:rPr lang="en-US" sz="1000" b="1" dirty="0">
                <a:solidFill>
                  <a:srgbClr val="FFFFFF"/>
                </a:solidFill>
              </a:rPr>
              <a:t>2</a:t>
            </a:r>
            <a:endParaRPr lang="en-US" sz="1000" dirty="0"/>
          </a:p>
        </p:txBody>
      </p:sp>
      <p:sp>
        <p:nvSpPr>
          <p:cNvPr id="10" name="Text 8"/>
          <p:cNvSpPr/>
          <p:nvPr/>
        </p:nvSpPr>
        <p:spPr>
          <a:xfrm>
            <a:off x="749808" y="1636776"/>
            <a:ext cx="3611880" cy="43891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Click 'Boost Post' or 'Promote' beneath the post.</a:t>
            </a:r>
            <a:endParaRPr lang="en-US" sz="950" dirty="0"/>
          </a:p>
        </p:txBody>
      </p:sp>
      <p:sp>
        <p:nvSpPr>
          <p:cNvPr id="11" name="Shape 9"/>
          <p:cNvSpPr/>
          <p:nvPr/>
        </p:nvSpPr>
        <p:spPr>
          <a:xfrm>
            <a:off x="320040" y="2176272"/>
            <a:ext cx="329184" cy="329184"/>
          </a:xfrm>
          <a:prstGeom prst="ellipse">
            <a:avLst/>
          </a:prstGeom>
          <a:solidFill>
            <a:srgbClr val="6B21A8"/>
          </a:solidFill>
          <a:ln/>
        </p:spPr>
        <p:txBody>
          <a:bodyPr/>
          <a:lstStyle/>
          <a:p>
            <a:endParaRPr lang="en-NG"/>
          </a:p>
        </p:txBody>
      </p:sp>
      <p:sp>
        <p:nvSpPr>
          <p:cNvPr id="12" name="Text 10"/>
          <p:cNvSpPr/>
          <p:nvPr/>
        </p:nvSpPr>
        <p:spPr>
          <a:xfrm>
            <a:off x="320040" y="2176272"/>
            <a:ext cx="329184" cy="329184"/>
          </a:xfrm>
          <a:prstGeom prst="rect">
            <a:avLst/>
          </a:prstGeom>
          <a:noFill/>
          <a:ln/>
        </p:spPr>
        <p:txBody>
          <a:bodyPr wrap="square" lIns="0" tIns="0" rIns="0" bIns="0" rtlCol="0" anchor="ctr"/>
          <a:lstStyle/>
          <a:p>
            <a:pPr marL="0" indent="0" algn="ctr">
              <a:buNone/>
            </a:pPr>
            <a:r>
              <a:rPr lang="en-US" sz="1000" b="1" dirty="0">
                <a:solidFill>
                  <a:srgbClr val="FFFFFF"/>
                </a:solidFill>
              </a:rPr>
              <a:t>3</a:t>
            </a:r>
            <a:endParaRPr lang="en-US" sz="1000" dirty="0"/>
          </a:p>
        </p:txBody>
      </p:sp>
      <p:sp>
        <p:nvSpPr>
          <p:cNvPr id="13" name="Text 11"/>
          <p:cNvSpPr/>
          <p:nvPr/>
        </p:nvSpPr>
        <p:spPr>
          <a:xfrm>
            <a:off x="749808" y="2112264"/>
            <a:ext cx="3611880" cy="43891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Set your OBJECTIVE: reach, engagement, website visits, or messages.</a:t>
            </a:r>
            <a:endParaRPr lang="en-US" sz="950" dirty="0"/>
          </a:p>
        </p:txBody>
      </p:sp>
      <p:sp>
        <p:nvSpPr>
          <p:cNvPr id="14" name="Shape 12"/>
          <p:cNvSpPr/>
          <p:nvPr/>
        </p:nvSpPr>
        <p:spPr>
          <a:xfrm>
            <a:off x="320040" y="2651760"/>
            <a:ext cx="329184" cy="329184"/>
          </a:xfrm>
          <a:prstGeom prst="ellipse">
            <a:avLst/>
          </a:prstGeom>
          <a:solidFill>
            <a:srgbClr val="6B21A8"/>
          </a:solidFill>
          <a:ln/>
        </p:spPr>
        <p:txBody>
          <a:bodyPr/>
          <a:lstStyle/>
          <a:p>
            <a:endParaRPr lang="en-NG"/>
          </a:p>
        </p:txBody>
      </p:sp>
      <p:sp>
        <p:nvSpPr>
          <p:cNvPr id="15" name="Text 13"/>
          <p:cNvSpPr/>
          <p:nvPr/>
        </p:nvSpPr>
        <p:spPr>
          <a:xfrm>
            <a:off x="320040" y="2651760"/>
            <a:ext cx="329184" cy="329184"/>
          </a:xfrm>
          <a:prstGeom prst="rect">
            <a:avLst/>
          </a:prstGeom>
          <a:noFill/>
          <a:ln/>
        </p:spPr>
        <p:txBody>
          <a:bodyPr wrap="square" lIns="0" tIns="0" rIns="0" bIns="0" rtlCol="0" anchor="ctr"/>
          <a:lstStyle/>
          <a:p>
            <a:pPr marL="0" indent="0" algn="ctr">
              <a:buNone/>
            </a:pPr>
            <a:r>
              <a:rPr lang="en-US" sz="1000" b="1" dirty="0">
                <a:solidFill>
                  <a:srgbClr val="FFFFFF"/>
                </a:solidFill>
              </a:rPr>
              <a:t>4</a:t>
            </a:r>
            <a:endParaRPr lang="en-US" sz="1000" dirty="0"/>
          </a:p>
        </p:txBody>
      </p:sp>
      <p:sp>
        <p:nvSpPr>
          <p:cNvPr id="16" name="Text 14"/>
          <p:cNvSpPr/>
          <p:nvPr/>
        </p:nvSpPr>
        <p:spPr>
          <a:xfrm>
            <a:off x="749808" y="2587752"/>
            <a:ext cx="3611880" cy="43891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Define your AUDIENCE: women aged 18–45, gender equality, Nigeria.</a:t>
            </a:r>
            <a:endParaRPr lang="en-US" sz="950" dirty="0"/>
          </a:p>
        </p:txBody>
      </p:sp>
      <p:sp>
        <p:nvSpPr>
          <p:cNvPr id="17" name="Shape 15"/>
          <p:cNvSpPr/>
          <p:nvPr/>
        </p:nvSpPr>
        <p:spPr>
          <a:xfrm>
            <a:off x="320040" y="3127248"/>
            <a:ext cx="329184" cy="329184"/>
          </a:xfrm>
          <a:prstGeom prst="ellipse">
            <a:avLst/>
          </a:prstGeom>
          <a:solidFill>
            <a:srgbClr val="6B21A8"/>
          </a:solidFill>
          <a:ln/>
        </p:spPr>
        <p:txBody>
          <a:bodyPr/>
          <a:lstStyle/>
          <a:p>
            <a:endParaRPr lang="en-NG"/>
          </a:p>
        </p:txBody>
      </p:sp>
      <p:sp>
        <p:nvSpPr>
          <p:cNvPr id="18" name="Text 16"/>
          <p:cNvSpPr/>
          <p:nvPr/>
        </p:nvSpPr>
        <p:spPr>
          <a:xfrm>
            <a:off x="320040" y="3127248"/>
            <a:ext cx="329184" cy="329184"/>
          </a:xfrm>
          <a:prstGeom prst="rect">
            <a:avLst/>
          </a:prstGeom>
          <a:noFill/>
          <a:ln/>
        </p:spPr>
        <p:txBody>
          <a:bodyPr wrap="square" lIns="0" tIns="0" rIns="0" bIns="0" rtlCol="0" anchor="ctr"/>
          <a:lstStyle/>
          <a:p>
            <a:pPr marL="0" indent="0" algn="ctr">
              <a:buNone/>
            </a:pPr>
            <a:r>
              <a:rPr lang="en-US" sz="1000" b="1" dirty="0">
                <a:solidFill>
                  <a:srgbClr val="FFFFFF"/>
                </a:solidFill>
              </a:rPr>
              <a:t>5</a:t>
            </a:r>
            <a:endParaRPr lang="en-US" sz="1000" dirty="0"/>
          </a:p>
        </p:txBody>
      </p:sp>
      <p:sp>
        <p:nvSpPr>
          <p:cNvPr id="19" name="Text 17"/>
          <p:cNvSpPr/>
          <p:nvPr/>
        </p:nvSpPr>
        <p:spPr>
          <a:xfrm>
            <a:off x="749808" y="3063240"/>
            <a:ext cx="3611880" cy="43891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Set your BUDGET: even ₦3,000–₦10,000 reaches thousands.</a:t>
            </a:r>
            <a:endParaRPr lang="en-US" sz="950" dirty="0"/>
          </a:p>
        </p:txBody>
      </p:sp>
      <p:sp>
        <p:nvSpPr>
          <p:cNvPr id="20" name="Shape 18"/>
          <p:cNvSpPr/>
          <p:nvPr/>
        </p:nvSpPr>
        <p:spPr>
          <a:xfrm>
            <a:off x="320040" y="3602736"/>
            <a:ext cx="329184" cy="329184"/>
          </a:xfrm>
          <a:prstGeom prst="ellipse">
            <a:avLst/>
          </a:prstGeom>
          <a:solidFill>
            <a:srgbClr val="6B21A8"/>
          </a:solidFill>
          <a:ln/>
        </p:spPr>
        <p:txBody>
          <a:bodyPr/>
          <a:lstStyle/>
          <a:p>
            <a:endParaRPr lang="en-NG"/>
          </a:p>
        </p:txBody>
      </p:sp>
      <p:sp>
        <p:nvSpPr>
          <p:cNvPr id="21" name="Text 19"/>
          <p:cNvSpPr/>
          <p:nvPr/>
        </p:nvSpPr>
        <p:spPr>
          <a:xfrm>
            <a:off x="320040" y="3602736"/>
            <a:ext cx="329184" cy="329184"/>
          </a:xfrm>
          <a:prstGeom prst="rect">
            <a:avLst/>
          </a:prstGeom>
          <a:noFill/>
          <a:ln/>
        </p:spPr>
        <p:txBody>
          <a:bodyPr wrap="square" lIns="0" tIns="0" rIns="0" bIns="0" rtlCol="0" anchor="ctr"/>
          <a:lstStyle/>
          <a:p>
            <a:pPr marL="0" indent="0" algn="ctr">
              <a:buNone/>
            </a:pPr>
            <a:r>
              <a:rPr lang="en-US" sz="1000" b="1" dirty="0">
                <a:solidFill>
                  <a:srgbClr val="FFFFFF"/>
                </a:solidFill>
              </a:rPr>
              <a:t>6</a:t>
            </a:r>
            <a:endParaRPr lang="en-US" sz="1000" dirty="0"/>
          </a:p>
        </p:txBody>
      </p:sp>
      <p:sp>
        <p:nvSpPr>
          <p:cNvPr id="22" name="Text 20"/>
          <p:cNvSpPr/>
          <p:nvPr/>
        </p:nvSpPr>
        <p:spPr>
          <a:xfrm>
            <a:off x="749808" y="3538728"/>
            <a:ext cx="3611880" cy="43891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Set DURATION: 3–7 days is ideal for campaign posts.</a:t>
            </a:r>
            <a:endParaRPr lang="en-US" sz="950" dirty="0"/>
          </a:p>
        </p:txBody>
      </p:sp>
      <p:sp>
        <p:nvSpPr>
          <p:cNvPr id="23" name="Shape 21"/>
          <p:cNvSpPr/>
          <p:nvPr/>
        </p:nvSpPr>
        <p:spPr>
          <a:xfrm>
            <a:off x="320040" y="4078224"/>
            <a:ext cx="329184" cy="329184"/>
          </a:xfrm>
          <a:prstGeom prst="ellipse">
            <a:avLst/>
          </a:prstGeom>
          <a:solidFill>
            <a:srgbClr val="6B21A8"/>
          </a:solidFill>
          <a:ln/>
        </p:spPr>
        <p:txBody>
          <a:bodyPr/>
          <a:lstStyle/>
          <a:p>
            <a:endParaRPr lang="en-NG"/>
          </a:p>
        </p:txBody>
      </p:sp>
      <p:sp>
        <p:nvSpPr>
          <p:cNvPr id="24" name="Text 22"/>
          <p:cNvSpPr/>
          <p:nvPr/>
        </p:nvSpPr>
        <p:spPr>
          <a:xfrm>
            <a:off x="320040" y="4078224"/>
            <a:ext cx="329184" cy="329184"/>
          </a:xfrm>
          <a:prstGeom prst="rect">
            <a:avLst/>
          </a:prstGeom>
          <a:noFill/>
          <a:ln/>
        </p:spPr>
        <p:txBody>
          <a:bodyPr wrap="square" lIns="0" tIns="0" rIns="0" bIns="0" rtlCol="0" anchor="ctr"/>
          <a:lstStyle/>
          <a:p>
            <a:pPr marL="0" indent="0" algn="ctr">
              <a:buNone/>
            </a:pPr>
            <a:r>
              <a:rPr lang="en-US" sz="1000" b="1" dirty="0">
                <a:solidFill>
                  <a:srgbClr val="FFFFFF"/>
                </a:solidFill>
              </a:rPr>
              <a:t>7</a:t>
            </a:r>
            <a:endParaRPr lang="en-US" sz="1000" dirty="0"/>
          </a:p>
        </p:txBody>
      </p:sp>
      <p:sp>
        <p:nvSpPr>
          <p:cNvPr id="25" name="Text 23"/>
          <p:cNvSpPr/>
          <p:nvPr/>
        </p:nvSpPr>
        <p:spPr>
          <a:xfrm>
            <a:off x="749808" y="4014216"/>
            <a:ext cx="3611880" cy="43891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Monitor results in Meta Business Suite. Learn and improve.</a:t>
            </a:r>
            <a:endParaRPr lang="en-US" sz="950" dirty="0"/>
          </a:p>
        </p:txBody>
      </p:sp>
      <p:sp>
        <p:nvSpPr>
          <p:cNvPr id="26" name="Shape 24"/>
          <p:cNvSpPr/>
          <p:nvPr/>
        </p:nvSpPr>
        <p:spPr>
          <a:xfrm>
            <a:off x="320040" y="4526280"/>
            <a:ext cx="4206240" cy="411480"/>
          </a:xfrm>
          <a:prstGeom prst="roundRect">
            <a:avLst>
              <a:gd name="adj" fmla="val 15556"/>
            </a:avLst>
          </a:prstGeom>
          <a:solidFill>
            <a:srgbClr val="F43F5E">
              <a:alpha val="15000"/>
            </a:srgbClr>
          </a:solidFill>
          <a:ln/>
        </p:spPr>
        <p:txBody>
          <a:bodyPr/>
          <a:lstStyle/>
          <a:p>
            <a:r>
              <a:rPr lang="en-US" dirty="0"/>
              <a:t>Is your IG Page a business Page?</a:t>
            </a:r>
            <a:endParaRPr lang="en-NG" dirty="0"/>
          </a:p>
        </p:txBody>
      </p:sp>
      <p:sp>
        <p:nvSpPr>
          <p:cNvPr id="27" name="Text 25"/>
          <p:cNvSpPr/>
          <p:nvPr/>
        </p:nvSpPr>
        <p:spPr>
          <a:xfrm>
            <a:off x="438912" y="4553712"/>
            <a:ext cx="3977640" cy="356616"/>
          </a:xfrm>
          <a:prstGeom prst="rect">
            <a:avLst/>
          </a:prstGeom>
          <a:noFill/>
          <a:ln/>
        </p:spPr>
        <p:txBody>
          <a:bodyPr wrap="square" rtlCol="0" anchor="ctr"/>
          <a:lstStyle/>
          <a:p>
            <a:pPr marL="0" indent="0">
              <a:buNone/>
            </a:pPr>
            <a:endParaRPr lang="en-US" sz="850" dirty="0"/>
          </a:p>
        </p:txBody>
      </p:sp>
      <p:sp>
        <p:nvSpPr>
          <p:cNvPr id="28" name="Text 26"/>
          <p:cNvSpPr/>
          <p:nvPr/>
        </p:nvSpPr>
        <p:spPr>
          <a:xfrm>
            <a:off x="4663440" y="749808"/>
            <a:ext cx="4160520" cy="347472"/>
          </a:xfrm>
          <a:prstGeom prst="rect">
            <a:avLst/>
          </a:prstGeom>
          <a:noFill/>
          <a:ln/>
        </p:spPr>
        <p:txBody>
          <a:bodyPr wrap="square" rtlCol="0" anchor="ctr"/>
          <a:lstStyle/>
          <a:p>
            <a:pPr marL="0" indent="0">
              <a:buNone/>
            </a:pPr>
            <a:r>
              <a:rPr lang="en-US" sz="1300" b="1" dirty="0">
                <a:solidFill>
                  <a:srgbClr val="6B21A8"/>
                </a:solidFill>
                <a:latin typeface="Cambria" pitchFamily="34" charset="0"/>
                <a:ea typeface="Cambria" pitchFamily="34" charset="-122"/>
              </a:rPr>
              <a:t>How good is your </a:t>
            </a:r>
            <a:r>
              <a:rPr lang="en-US" sz="1300" b="1" dirty="0" err="1">
                <a:solidFill>
                  <a:srgbClr val="6B21A8"/>
                </a:solidFill>
                <a:latin typeface="Cambria" pitchFamily="34" charset="0"/>
                <a:ea typeface="Cambria" pitchFamily="34" charset="-122"/>
              </a:rPr>
              <a:t>organisation’s</a:t>
            </a:r>
            <a:r>
              <a:rPr lang="en-US" sz="1300" b="1" dirty="0">
                <a:solidFill>
                  <a:srgbClr val="6B21A8"/>
                </a:solidFill>
                <a:latin typeface="Cambria" pitchFamily="34" charset="0"/>
                <a:ea typeface="Cambria" pitchFamily="34" charset="-122"/>
              </a:rPr>
              <a:t> branding on Social media?</a:t>
            </a:r>
            <a:endParaRPr lang="en-US" sz="1300" dirty="0"/>
          </a:p>
        </p:txBody>
      </p:sp>
      <p:sp>
        <p:nvSpPr>
          <p:cNvPr id="29" name="Shape 27"/>
          <p:cNvSpPr/>
          <p:nvPr/>
        </p:nvSpPr>
        <p:spPr>
          <a:xfrm>
            <a:off x="4663440" y="1161288"/>
            <a:ext cx="4160520" cy="804672"/>
          </a:xfrm>
          <a:prstGeom prst="roundRect">
            <a:avLst>
              <a:gd name="adj" fmla="val 909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0" name="Shape 28"/>
          <p:cNvSpPr/>
          <p:nvPr/>
        </p:nvSpPr>
        <p:spPr>
          <a:xfrm>
            <a:off x="4663440" y="1161288"/>
            <a:ext cx="384048" cy="804672"/>
          </a:xfrm>
          <a:prstGeom prst="roundRect">
            <a:avLst>
              <a:gd name="adj" fmla="val 19048"/>
            </a:avLst>
          </a:prstGeom>
          <a:solidFill>
            <a:srgbClr val="6B21A8"/>
          </a:solidFill>
          <a:ln/>
        </p:spPr>
        <p:txBody>
          <a:bodyPr/>
          <a:lstStyle/>
          <a:p>
            <a:endParaRPr lang="en-NG"/>
          </a:p>
        </p:txBody>
      </p:sp>
      <p:sp>
        <p:nvSpPr>
          <p:cNvPr id="31" name="Text 29"/>
          <p:cNvSpPr/>
          <p:nvPr/>
        </p:nvSpPr>
        <p:spPr>
          <a:xfrm>
            <a:off x="5138928" y="1216152"/>
            <a:ext cx="3584448" cy="274320"/>
          </a:xfrm>
          <a:prstGeom prst="rect">
            <a:avLst/>
          </a:prstGeom>
          <a:noFill/>
          <a:ln/>
        </p:spPr>
        <p:txBody>
          <a:bodyPr wrap="square" rtlCol="0" anchor="ctr"/>
          <a:lstStyle/>
          <a:p>
            <a:pPr marL="0" indent="0">
              <a:buNone/>
            </a:pPr>
            <a:r>
              <a:rPr lang="en-US" sz="1000" b="1" dirty="0">
                <a:solidFill>
                  <a:srgbClr val="1E1B4B"/>
                </a:solidFill>
                <a:latin typeface="Cambria" pitchFamily="34" charset="0"/>
                <a:ea typeface="Cambria" pitchFamily="34" charset="-122"/>
                <a:cs typeface="Cambria" pitchFamily="34" charset="-120"/>
              </a:rPr>
              <a:t>Visual Identity- Do people know it’s your post without seeing your logo?</a:t>
            </a:r>
            <a:endParaRPr lang="en-US" sz="1000" dirty="0"/>
          </a:p>
        </p:txBody>
      </p:sp>
      <p:sp>
        <p:nvSpPr>
          <p:cNvPr id="32" name="Text 30"/>
          <p:cNvSpPr/>
          <p:nvPr/>
        </p:nvSpPr>
        <p:spPr>
          <a:xfrm>
            <a:off x="5138928" y="1508760"/>
            <a:ext cx="3584448" cy="402336"/>
          </a:xfrm>
          <a:prstGeom prst="rect">
            <a:avLst/>
          </a:prstGeom>
          <a:noFill/>
          <a:ln/>
        </p:spPr>
        <p:txBody>
          <a:bodyPr wrap="square" rtlCol="0" anchor="ctr"/>
          <a:lstStyle/>
          <a:p>
            <a:pPr marL="0" indent="0">
              <a:buNone/>
            </a:pPr>
            <a:r>
              <a:rPr lang="en-US" sz="800" dirty="0">
                <a:solidFill>
                  <a:srgbClr val="6B7280"/>
                </a:solidFill>
                <a:latin typeface="Calibri" pitchFamily="34" charset="0"/>
                <a:ea typeface="Calibri" pitchFamily="34" charset="-122"/>
                <a:cs typeface="Calibri" pitchFamily="34" charset="-120"/>
              </a:rPr>
              <a:t>Consistent colour palette (use RWVL colours)  •  1–2 fonts across all graphics  •  Logo in consistent position on all graphics  •  Consistent photography aesthetic</a:t>
            </a:r>
            <a:endParaRPr lang="en-US" sz="800" dirty="0"/>
          </a:p>
        </p:txBody>
      </p:sp>
      <p:sp>
        <p:nvSpPr>
          <p:cNvPr id="33" name="Shape 31"/>
          <p:cNvSpPr/>
          <p:nvPr/>
        </p:nvSpPr>
        <p:spPr>
          <a:xfrm>
            <a:off x="4663440" y="2075688"/>
            <a:ext cx="4160520" cy="804672"/>
          </a:xfrm>
          <a:prstGeom prst="roundRect">
            <a:avLst>
              <a:gd name="adj" fmla="val 909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4" name="Shape 32"/>
          <p:cNvSpPr/>
          <p:nvPr/>
        </p:nvSpPr>
        <p:spPr>
          <a:xfrm>
            <a:off x="4663440" y="2075688"/>
            <a:ext cx="384048" cy="804672"/>
          </a:xfrm>
          <a:prstGeom prst="roundRect">
            <a:avLst>
              <a:gd name="adj" fmla="val 19048"/>
            </a:avLst>
          </a:prstGeom>
          <a:solidFill>
            <a:srgbClr val="6B21A8"/>
          </a:solidFill>
          <a:ln/>
        </p:spPr>
        <p:txBody>
          <a:bodyPr/>
          <a:lstStyle/>
          <a:p>
            <a:endParaRPr lang="en-NG"/>
          </a:p>
        </p:txBody>
      </p:sp>
      <p:sp>
        <p:nvSpPr>
          <p:cNvPr id="35" name="Text 33"/>
          <p:cNvSpPr/>
          <p:nvPr/>
        </p:nvSpPr>
        <p:spPr>
          <a:xfrm>
            <a:off x="5138928" y="2130552"/>
            <a:ext cx="3584448" cy="274320"/>
          </a:xfrm>
          <a:prstGeom prst="rect">
            <a:avLst/>
          </a:prstGeom>
          <a:noFill/>
          <a:ln/>
        </p:spPr>
        <p:txBody>
          <a:bodyPr wrap="square" rtlCol="0" anchor="ctr"/>
          <a:lstStyle/>
          <a:p>
            <a:pPr marL="0" indent="0">
              <a:buNone/>
            </a:pPr>
            <a:r>
              <a:rPr lang="en-US" sz="1000" b="1" dirty="0">
                <a:solidFill>
                  <a:srgbClr val="1E1B4B"/>
                </a:solidFill>
                <a:latin typeface="Cambria" pitchFamily="34" charset="0"/>
                <a:ea typeface="Cambria" pitchFamily="34" charset="-122"/>
                <a:cs typeface="Cambria" pitchFamily="34" charset="-120"/>
              </a:rPr>
              <a:t>Profile Optimisation</a:t>
            </a:r>
            <a:endParaRPr lang="en-US" sz="1000" dirty="0"/>
          </a:p>
        </p:txBody>
      </p:sp>
      <p:sp>
        <p:nvSpPr>
          <p:cNvPr id="36" name="Text 34"/>
          <p:cNvSpPr/>
          <p:nvPr/>
        </p:nvSpPr>
        <p:spPr>
          <a:xfrm>
            <a:off x="5138928" y="2423160"/>
            <a:ext cx="3584448" cy="402336"/>
          </a:xfrm>
          <a:prstGeom prst="rect">
            <a:avLst/>
          </a:prstGeom>
          <a:noFill/>
          <a:ln/>
        </p:spPr>
        <p:txBody>
          <a:bodyPr wrap="square" rtlCol="0" anchor="ctr"/>
          <a:lstStyle/>
          <a:p>
            <a:pPr marL="0" indent="0">
              <a:buNone/>
            </a:pPr>
            <a:r>
              <a:rPr lang="en-US" sz="800" dirty="0">
                <a:solidFill>
                  <a:srgbClr val="6B7280"/>
                </a:solidFill>
                <a:latin typeface="Calibri" pitchFamily="34" charset="0"/>
                <a:ea typeface="Calibri" pitchFamily="34" charset="-122"/>
                <a:cs typeface="Calibri" pitchFamily="34" charset="-120"/>
              </a:rPr>
              <a:t>Professional logo as profile photo    •  Bio includes mission, location, hashtags, link  •  Same username/handle across all platforms</a:t>
            </a:r>
            <a:endParaRPr lang="en-US" sz="800" dirty="0"/>
          </a:p>
        </p:txBody>
      </p:sp>
      <p:sp>
        <p:nvSpPr>
          <p:cNvPr id="39" name="Text 37"/>
          <p:cNvSpPr/>
          <p:nvPr/>
        </p:nvSpPr>
        <p:spPr>
          <a:xfrm>
            <a:off x="5138928" y="3044952"/>
            <a:ext cx="3584448" cy="274320"/>
          </a:xfrm>
          <a:prstGeom prst="rect">
            <a:avLst/>
          </a:prstGeom>
          <a:noFill/>
          <a:ln/>
        </p:spPr>
        <p:txBody>
          <a:bodyPr wrap="square" rtlCol="0" anchor="ctr"/>
          <a:lstStyle/>
          <a:p>
            <a:pPr marL="0" indent="0">
              <a:buNone/>
            </a:pPr>
            <a:endParaRPr lang="en-US" sz="1000" dirty="0"/>
          </a:p>
        </p:txBody>
      </p:sp>
      <p:sp>
        <p:nvSpPr>
          <p:cNvPr id="40" name="Text 38"/>
          <p:cNvSpPr/>
          <p:nvPr/>
        </p:nvSpPr>
        <p:spPr>
          <a:xfrm>
            <a:off x="5138928" y="3337560"/>
            <a:ext cx="3584448" cy="402336"/>
          </a:xfrm>
          <a:prstGeom prst="rect">
            <a:avLst/>
          </a:prstGeom>
          <a:noFill/>
          <a:ln/>
        </p:spPr>
        <p:txBody>
          <a:bodyPr wrap="square" rtlCol="0" anchor="ctr"/>
          <a:lstStyle/>
          <a:p>
            <a:pPr marL="0" indent="0">
              <a:buNone/>
            </a:pPr>
            <a:endParaRPr lang="en-US" sz="800" dirty="0"/>
          </a:p>
        </p:txBody>
      </p:sp>
      <p:sp>
        <p:nvSpPr>
          <p:cNvPr id="41" name="Shape 39"/>
          <p:cNvSpPr/>
          <p:nvPr/>
        </p:nvSpPr>
        <p:spPr>
          <a:xfrm>
            <a:off x="4663440" y="3008376"/>
            <a:ext cx="4160520" cy="804672"/>
          </a:xfrm>
          <a:prstGeom prst="roundRect">
            <a:avLst>
              <a:gd name="adj" fmla="val 909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42" name="Shape 40"/>
          <p:cNvSpPr/>
          <p:nvPr/>
        </p:nvSpPr>
        <p:spPr>
          <a:xfrm>
            <a:off x="4663440" y="3008376"/>
            <a:ext cx="384048" cy="804672"/>
          </a:xfrm>
          <a:prstGeom prst="roundRect">
            <a:avLst>
              <a:gd name="adj" fmla="val 19048"/>
            </a:avLst>
          </a:prstGeom>
          <a:solidFill>
            <a:srgbClr val="6B21A8"/>
          </a:solidFill>
          <a:ln/>
        </p:spPr>
        <p:txBody>
          <a:bodyPr/>
          <a:lstStyle/>
          <a:p>
            <a:endParaRPr lang="en-NG"/>
          </a:p>
        </p:txBody>
      </p:sp>
      <p:sp>
        <p:nvSpPr>
          <p:cNvPr id="43" name="Text 41"/>
          <p:cNvSpPr/>
          <p:nvPr/>
        </p:nvSpPr>
        <p:spPr>
          <a:xfrm>
            <a:off x="5138928" y="3063240"/>
            <a:ext cx="3584448" cy="274320"/>
          </a:xfrm>
          <a:prstGeom prst="rect">
            <a:avLst/>
          </a:prstGeom>
          <a:noFill/>
          <a:ln/>
        </p:spPr>
        <p:txBody>
          <a:bodyPr wrap="square" rtlCol="0" anchor="ctr"/>
          <a:lstStyle/>
          <a:p>
            <a:pPr marL="0" indent="0">
              <a:buNone/>
            </a:pPr>
            <a:r>
              <a:rPr lang="en-US" sz="1000" b="1" dirty="0">
                <a:solidFill>
                  <a:srgbClr val="1E1B4B"/>
                </a:solidFill>
                <a:latin typeface="Cambria" pitchFamily="34" charset="0"/>
                <a:ea typeface="Cambria" pitchFamily="34" charset="-122"/>
                <a:cs typeface="Cambria" pitchFamily="34" charset="-120"/>
              </a:rPr>
              <a:t>RWVL Partner Brand Rules</a:t>
            </a:r>
            <a:endParaRPr lang="en-US" sz="1000" dirty="0"/>
          </a:p>
        </p:txBody>
      </p:sp>
      <p:sp>
        <p:nvSpPr>
          <p:cNvPr id="44" name="Text 42"/>
          <p:cNvSpPr/>
          <p:nvPr/>
        </p:nvSpPr>
        <p:spPr>
          <a:xfrm>
            <a:off x="5138928" y="3355848"/>
            <a:ext cx="3584448" cy="402336"/>
          </a:xfrm>
          <a:prstGeom prst="rect">
            <a:avLst/>
          </a:prstGeom>
          <a:noFill/>
          <a:ln/>
        </p:spPr>
        <p:txBody>
          <a:bodyPr wrap="square" rtlCol="0" anchor="ctr"/>
          <a:lstStyle/>
          <a:p>
            <a:pPr marL="0" indent="0">
              <a:buNone/>
            </a:pPr>
            <a:r>
              <a:rPr lang="en-US" sz="800" dirty="0">
                <a:solidFill>
                  <a:srgbClr val="6B7280"/>
                </a:solidFill>
                <a:latin typeface="Calibri" pitchFamily="34" charset="0"/>
                <a:ea typeface="Calibri" pitchFamily="34" charset="-122"/>
                <a:cs typeface="Calibri" pitchFamily="34" charset="-120"/>
              </a:rPr>
              <a:t>Always use official RWVL logo  •  Include #RWVL on all project posts  •  Tag official RWVL accounts when sharing  •  Coordinate major campaigns centrally</a:t>
            </a:r>
            <a:endParaRPr lang="en-US" sz="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2">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E1B4B"/>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000" b="1" dirty="0">
                <a:solidFill>
                  <a:srgbClr val="FFFFFF"/>
                </a:solidFill>
                <a:latin typeface="Cambria" pitchFamily="34" charset="0"/>
                <a:ea typeface="Cambria" pitchFamily="34" charset="-122"/>
                <a:cs typeface="Cambria" pitchFamily="34" charset="-120"/>
              </a:rPr>
              <a:t>Additional Topics Every RWVL Partner Must Know</a:t>
            </a:r>
            <a:endParaRPr lang="en-US" sz="2000" dirty="0"/>
          </a:p>
        </p:txBody>
      </p:sp>
      <p:sp>
        <p:nvSpPr>
          <p:cNvPr id="4" name="Shape 2"/>
          <p:cNvSpPr/>
          <p:nvPr/>
        </p:nvSpPr>
        <p:spPr>
          <a:xfrm>
            <a:off x="274320" y="777240"/>
            <a:ext cx="4206240" cy="1335024"/>
          </a:xfrm>
          <a:prstGeom prst="roundRect">
            <a:avLst>
              <a:gd name="adj" fmla="val 5479"/>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5" name="Shape 3"/>
          <p:cNvSpPr/>
          <p:nvPr/>
        </p:nvSpPr>
        <p:spPr>
          <a:xfrm>
            <a:off x="274320" y="777240"/>
            <a:ext cx="4206240" cy="347472"/>
          </a:xfrm>
          <a:prstGeom prst="roundRect">
            <a:avLst>
              <a:gd name="adj" fmla="val 21053"/>
            </a:avLst>
          </a:prstGeom>
          <a:solidFill>
            <a:srgbClr val="F43F5E"/>
          </a:solidFill>
          <a:ln/>
        </p:spPr>
        <p:txBody>
          <a:bodyPr/>
          <a:lstStyle/>
          <a:p>
            <a:endParaRPr lang="en-NG"/>
          </a:p>
        </p:txBody>
      </p:sp>
      <p:sp>
        <p:nvSpPr>
          <p:cNvPr id="6" name="Text 4"/>
          <p:cNvSpPr/>
          <p:nvPr/>
        </p:nvSpPr>
        <p:spPr>
          <a:xfrm>
            <a:off x="274320" y="777240"/>
            <a:ext cx="4206240" cy="347472"/>
          </a:xfrm>
          <a:prstGeom prst="rect">
            <a:avLst/>
          </a:prstGeom>
          <a:noFill/>
          <a:ln/>
        </p:spPr>
        <p:txBody>
          <a:bodyPr wrap="square" lIns="0" tIns="0" rIns="0" bIns="0" rtlCol="0" anchor="ctr"/>
          <a:lstStyle/>
          <a:p>
            <a:pPr marL="0" indent="0" algn="ctr">
              <a:buNone/>
            </a:pPr>
            <a:r>
              <a:rPr lang="en-US" sz="1050" b="1" dirty="0">
                <a:solidFill>
                  <a:srgbClr val="FFFFFF"/>
                </a:solidFill>
              </a:rPr>
              <a:t>Safeguarding on Social Media</a:t>
            </a:r>
            <a:endParaRPr lang="en-US" sz="1050" dirty="0"/>
          </a:p>
        </p:txBody>
      </p:sp>
      <p:sp>
        <p:nvSpPr>
          <p:cNvPr id="7" name="Text 5"/>
          <p:cNvSpPr/>
          <p:nvPr/>
        </p:nvSpPr>
        <p:spPr>
          <a:xfrm>
            <a:off x="384048" y="1179576"/>
            <a:ext cx="3977640" cy="877824"/>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Obtain consent before sharing images or stories. Never photograph or name minors without guardian consent. Never reveal location of someone at risk. Have a documented safeguarding policy for all social media activity.</a:t>
            </a:r>
            <a:endParaRPr lang="en-US" sz="900" dirty="0"/>
          </a:p>
        </p:txBody>
      </p:sp>
      <p:sp>
        <p:nvSpPr>
          <p:cNvPr id="8" name="Shape 6"/>
          <p:cNvSpPr/>
          <p:nvPr/>
        </p:nvSpPr>
        <p:spPr>
          <a:xfrm>
            <a:off x="4709160" y="777240"/>
            <a:ext cx="4206240" cy="1335024"/>
          </a:xfrm>
          <a:prstGeom prst="roundRect">
            <a:avLst>
              <a:gd name="adj" fmla="val 5479"/>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9" name="Shape 7"/>
          <p:cNvSpPr/>
          <p:nvPr/>
        </p:nvSpPr>
        <p:spPr>
          <a:xfrm>
            <a:off x="4709160" y="777240"/>
            <a:ext cx="4206240" cy="347472"/>
          </a:xfrm>
          <a:prstGeom prst="roundRect">
            <a:avLst>
              <a:gd name="adj" fmla="val 21053"/>
            </a:avLst>
          </a:prstGeom>
          <a:solidFill>
            <a:srgbClr val="0D9488"/>
          </a:solidFill>
          <a:ln/>
        </p:spPr>
        <p:txBody>
          <a:bodyPr/>
          <a:lstStyle/>
          <a:p>
            <a:endParaRPr lang="en-NG"/>
          </a:p>
        </p:txBody>
      </p:sp>
      <p:sp>
        <p:nvSpPr>
          <p:cNvPr id="10" name="Text 8"/>
          <p:cNvSpPr/>
          <p:nvPr/>
        </p:nvSpPr>
        <p:spPr>
          <a:xfrm>
            <a:off x="4709160" y="777240"/>
            <a:ext cx="4206240" cy="347472"/>
          </a:xfrm>
          <a:prstGeom prst="rect">
            <a:avLst/>
          </a:prstGeom>
          <a:noFill/>
          <a:ln/>
        </p:spPr>
        <p:txBody>
          <a:bodyPr wrap="square" lIns="0" tIns="0" rIns="0" bIns="0" rtlCol="0" anchor="ctr"/>
          <a:lstStyle/>
          <a:p>
            <a:pPr marL="0" indent="0" algn="ctr">
              <a:buNone/>
            </a:pPr>
            <a:r>
              <a:rPr lang="en-US" sz="1050" b="1" dirty="0">
                <a:solidFill>
                  <a:srgbClr val="FFFFFF"/>
                </a:solidFill>
              </a:rPr>
              <a:t>Social Listening</a:t>
            </a:r>
            <a:endParaRPr lang="en-US" sz="1050" dirty="0"/>
          </a:p>
        </p:txBody>
      </p:sp>
      <p:sp>
        <p:nvSpPr>
          <p:cNvPr id="11" name="Text 9"/>
          <p:cNvSpPr/>
          <p:nvPr/>
        </p:nvSpPr>
        <p:spPr>
          <a:xfrm>
            <a:off x="4818888" y="1179576"/>
            <a:ext cx="3977640" cy="877824"/>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Monitor mentions of your organisation and key issues across the web. Use Google Alerts, Hootsuite Streams, and native notifications. Respond to conversations about your work — even when you are not tagged.</a:t>
            </a:r>
            <a:endParaRPr lang="en-US" sz="900" dirty="0"/>
          </a:p>
        </p:txBody>
      </p:sp>
      <p:sp>
        <p:nvSpPr>
          <p:cNvPr id="12" name="Shape 10"/>
          <p:cNvSpPr/>
          <p:nvPr/>
        </p:nvSpPr>
        <p:spPr>
          <a:xfrm>
            <a:off x="274320" y="777240"/>
            <a:ext cx="4206240" cy="1335024"/>
          </a:xfrm>
          <a:prstGeom prst="roundRect">
            <a:avLst>
              <a:gd name="adj" fmla="val 5479"/>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3" name="Shape 11"/>
          <p:cNvSpPr/>
          <p:nvPr/>
        </p:nvSpPr>
        <p:spPr>
          <a:xfrm>
            <a:off x="274320" y="777240"/>
            <a:ext cx="4206240" cy="347472"/>
          </a:xfrm>
          <a:prstGeom prst="roundRect">
            <a:avLst>
              <a:gd name="adj" fmla="val 21053"/>
            </a:avLst>
          </a:prstGeom>
          <a:solidFill>
            <a:srgbClr val="6B21A8"/>
          </a:solidFill>
          <a:ln/>
        </p:spPr>
        <p:txBody>
          <a:bodyPr/>
          <a:lstStyle/>
          <a:p>
            <a:endParaRPr lang="en-NG"/>
          </a:p>
        </p:txBody>
      </p:sp>
      <p:sp>
        <p:nvSpPr>
          <p:cNvPr id="14" name="Text 12"/>
          <p:cNvSpPr/>
          <p:nvPr/>
        </p:nvSpPr>
        <p:spPr>
          <a:xfrm>
            <a:off x="274320" y="777240"/>
            <a:ext cx="4206240" cy="347472"/>
          </a:xfrm>
          <a:prstGeom prst="rect">
            <a:avLst/>
          </a:prstGeom>
          <a:noFill/>
          <a:ln/>
        </p:spPr>
        <p:txBody>
          <a:bodyPr wrap="square" lIns="0" tIns="0" rIns="0" bIns="0" rtlCol="0" anchor="ctr"/>
          <a:lstStyle/>
          <a:p>
            <a:pPr marL="0" indent="0" algn="ctr">
              <a:buNone/>
            </a:pPr>
            <a:r>
              <a:rPr lang="en-US" sz="1050" b="1" dirty="0">
                <a:solidFill>
                  <a:srgbClr val="FFFFFF"/>
                </a:solidFill>
              </a:rPr>
              <a:t>Crisis Communication</a:t>
            </a:r>
            <a:endParaRPr lang="en-US" sz="1050" dirty="0"/>
          </a:p>
        </p:txBody>
      </p:sp>
      <p:sp>
        <p:nvSpPr>
          <p:cNvPr id="15" name="Text 13"/>
          <p:cNvSpPr/>
          <p:nvPr/>
        </p:nvSpPr>
        <p:spPr>
          <a:xfrm>
            <a:off x="384048" y="1179576"/>
            <a:ext cx="3977640" cy="877824"/>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One designated spokesperson for all crisis responses. Acknowledge issues promptly — silence looks like guilt. Correct facts calmly. Take detailed conversations to DMs. Document everything and review your policy after.</a:t>
            </a:r>
            <a:endParaRPr lang="en-US" sz="900" dirty="0"/>
          </a:p>
        </p:txBody>
      </p:sp>
      <p:sp>
        <p:nvSpPr>
          <p:cNvPr id="16" name="Shape 14"/>
          <p:cNvSpPr/>
          <p:nvPr/>
        </p:nvSpPr>
        <p:spPr>
          <a:xfrm>
            <a:off x="4709160" y="2240280"/>
            <a:ext cx="4206240" cy="1335024"/>
          </a:xfrm>
          <a:prstGeom prst="roundRect">
            <a:avLst>
              <a:gd name="adj" fmla="val 5479"/>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7" name="Shape 15"/>
          <p:cNvSpPr/>
          <p:nvPr/>
        </p:nvSpPr>
        <p:spPr>
          <a:xfrm>
            <a:off x="4704588" y="2185416"/>
            <a:ext cx="4206240" cy="347472"/>
          </a:xfrm>
          <a:prstGeom prst="roundRect">
            <a:avLst>
              <a:gd name="adj" fmla="val 21053"/>
            </a:avLst>
          </a:prstGeom>
          <a:solidFill>
            <a:srgbClr val="7C3AED"/>
          </a:solidFill>
          <a:ln/>
        </p:spPr>
        <p:txBody>
          <a:bodyPr/>
          <a:lstStyle/>
          <a:p>
            <a:endParaRPr lang="en-NG"/>
          </a:p>
        </p:txBody>
      </p:sp>
      <p:sp>
        <p:nvSpPr>
          <p:cNvPr id="18" name="Text 16"/>
          <p:cNvSpPr/>
          <p:nvPr/>
        </p:nvSpPr>
        <p:spPr>
          <a:xfrm>
            <a:off x="4709160" y="2167128"/>
            <a:ext cx="4206240" cy="347472"/>
          </a:xfrm>
          <a:prstGeom prst="rect">
            <a:avLst/>
          </a:prstGeom>
          <a:noFill/>
          <a:ln/>
        </p:spPr>
        <p:txBody>
          <a:bodyPr wrap="square" lIns="0" tIns="0" rIns="0" bIns="0" rtlCol="0" anchor="ctr"/>
          <a:lstStyle/>
          <a:p>
            <a:pPr marL="0" indent="0" algn="ctr">
              <a:buNone/>
            </a:pPr>
            <a:r>
              <a:rPr lang="en-US" sz="1050" b="1" dirty="0">
                <a:solidFill>
                  <a:srgbClr val="FFFFFF"/>
                </a:solidFill>
              </a:rPr>
              <a:t>Influencer Partnerships</a:t>
            </a:r>
            <a:endParaRPr lang="en-US" sz="1050" dirty="0"/>
          </a:p>
        </p:txBody>
      </p:sp>
      <p:sp>
        <p:nvSpPr>
          <p:cNvPr id="19" name="Text 17"/>
          <p:cNvSpPr/>
          <p:nvPr/>
        </p:nvSpPr>
        <p:spPr>
          <a:xfrm>
            <a:off x="4818888" y="2642616"/>
            <a:ext cx="3977640" cy="877824"/>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Identify micro-influencers (5,000–50,000 followers) passionate about women's rights in your region, and explore opportunities to collaborate with them</a:t>
            </a:r>
          </a:p>
        </p:txBody>
      </p:sp>
      <p:sp>
        <p:nvSpPr>
          <p:cNvPr id="20" name="Shape 18"/>
          <p:cNvSpPr/>
          <p:nvPr/>
        </p:nvSpPr>
        <p:spPr>
          <a:xfrm>
            <a:off x="274320" y="2240280"/>
            <a:ext cx="4206240" cy="1335024"/>
          </a:xfrm>
          <a:prstGeom prst="roundRect">
            <a:avLst>
              <a:gd name="adj" fmla="val 5479"/>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1" name="Shape 19"/>
          <p:cNvSpPr/>
          <p:nvPr/>
        </p:nvSpPr>
        <p:spPr>
          <a:xfrm>
            <a:off x="274320" y="2240280"/>
            <a:ext cx="4206240" cy="347472"/>
          </a:xfrm>
          <a:prstGeom prst="roundRect">
            <a:avLst>
              <a:gd name="adj" fmla="val 21053"/>
            </a:avLst>
          </a:prstGeom>
          <a:solidFill>
            <a:srgbClr val="F59E0B"/>
          </a:solidFill>
          <a:ln/>
        </p:spPr>
        <p:txBody>
          <a:bodyPr/>
          <a:lstStyle/>
          <a:p>
            <a:endParaRPr lang="en-NG"/>
          </a:p>
        </p:txBody>
      </p:sp>
      <p:sp>
        <p:nvSpPr>
          <p:cNvPr id="22" name="Text 20"/>
          <p:cNvSpPr/>
          <p:nvPr/>
        </p:nvSpPr>
        <p:spPr>
          <a:xfrm>
            <a:off x="274320" y="2240280"/>
            <a:ext cx="4206240" cy="347472"/>
          </a:xfrm>
          <a:prstGeom prst="rect">
            <a:avLst/>
          </a:prstGeom>
          <a:noFill/>
          <a:ln/>
        </p:spPr>
        <p:txBody>
          <a:bodyPr wrap="square" lIns="0" tIns="0" rIns="0" bIns="0" rtlCol="0" anchor="ctr"/>
          <a:lstStyle/>
          <a:p>
            <a:pPr marL="0" indent="0" algn="ctr">
              <a:buNone/>
            </a:pPr>
            <a:r>
              <a:rPr lang="en-US" sz="1050" b="1" dirty="0">
                <a:solidFill>
                  <a:srgbClr val="FFFFFF"/>
                </a:solidFill>
              </a:rPr>
              <a:t>Content Repurposing</a:t>
            </a:r>
            <a:endParaRPr lang="en-US" sz="1050" dirty="0"/>
          </a:p>
        </p:txBody>
      </p:sp>
      <p:sp>
        <p:nvSpPr>
          <p:cNvPr id="23" name="Text 21"/>
          <p:cNvSpPr/>
          <p:nvPr/>
        </p:nvSpPr>
        <p:spPr>
          <a:xfrm>
            <a:off x="384048" y="2642616"/>
            <a:ext cx="3977640" cy="877824"/>
          </a:xfrm>
          <a:prstGeom prst="rect">
            <a:avLst/>
          </a:prstGeom>
          <a:noFill/>
          <a:ln/>
        </p:spPr>
        <p:txBody>
          <a:bodyPr wrap="square" rtlCol="0" anchor="ctr"/>
          <a:lstStyle/>
          <a:p>
            <a:pPr marL="0" indent="0">
              <a:buNone/>
            </a:pPr>
            <a:r>
              <a:rPr lang="en-US" sz="900" dirty="0">
                <a:solidFill>
                  <a:srgbClr val="1E1B4B"/>
                </a:solidFill>
                <a:latin typeface="Calibri" pitchFamily="34" charset="0"/>
                <a:ea typeface="Calibri" pitchFamily="34" charset="-122"/>
                <a:cs typeface="Calibri" pitchFamily="34" charset="-120"/>
              </a:rPr>
              <a:t>One piece of content → MANY formats. A blog post becomes: 3 quote cards + 1 carousel + 1 reel script + 1 Twitter thread + 1 WhatsApp Broadcast message. Multiplying content saves time and extends reach.</a:t>
            </a:r>
            <a:endParaRPr lang="en-US" sz="900" dirty="0"/>
          </a:p>
        </p:txBody>
      </p:sp>
      <p:sp>
        <p:nvSpPr>
          <p:cNvPr id="26" name="Text 24"/>
          <p:cNvSpPr/>
          <p:nvPr/>
        </p:nvSpPr>
        <p:spPr>
          <a:xfrm>
            <a:off x="4709160" y="2386584"/>
            <a:ext cx="4206240" cy="347472"/>
          </a:xfrm>
          <a:prstGeom prst="rect">
            <a:avLst/>
          </a:prstGeom>
          <a:noFill/>
          <a:ln/>
        </p:spPr>
        <p:txBody>
          <a:bodyPr wrap="square" lIns="0" tIns="0" rIns="0" bIns="0" rtlCol="0" anchor="ctr"/>
          <a:lstStyle/>
          <a:p>
            <a:pPr marL="0" indent="0" algn="ctr">
              <a:buNone/>
            </a:pPr>
            <a:endParaRPr lang="en-US" sz="1050" dirty="0"/>
          </a:p>
        </p:txBody>
      </p:sp>
      <p:sp>
        <p:nvSpPr>
          <p:cNvPr id="27" name="Text 25"/>
          <p:cNvSpPr/>
          <p:nvPr/>
        </p:nvSpPr>
        <p:spPr>
          <a:xfrm>
            <a:off x="4818888" y="2642616"/>
            <a:ext cx="3977640" cy="877824"/>
          </a:xfrm>
          <a:prstGeom prst="rect">
            <a:avLst/>
          </a:prstGeom>
          <a:noFill/>
          <a:ln/>
        </p:spPr>
        <p:txBody>
          <a:bodyPr wrap="square" rtlCol="0" anchor="ctr"/>
          <a:lstStyle/>
          <a:p>
            <a:pPr marL="0" indent="0">
              <a:buNone/>
            </a:pPr>
            <a:endParaRPr lang="en-US" sz="9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3">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6B21A8"/>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Key Takeaways</a:t>
            </a:r>
            <a:endParaRPr lang="en-US" sz="2600" dirty="0"/>
          </a:p>
        </p:txBody>
      </p:sp>
      <p:sp>
        <p:nvSpPr>
          <p:cNvPr id="4" name="Shape 2"/>
          <p:cNvSpPr/>
          <p:nvPr/>
        </p:nvSpPr>
        <p:spPr>
          <a:xfrm>
            <a:off x="274320" y="77724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5" name="Shape 3"/>
          <p:cNvSpPr/>
          <p:nvPr/>
        </p:nvSpPr>
        <p:spPr>
          <a:xfrm>
            <a:off x="365760" y="923544"/>
            <a:ext cx="411480" cy="411480"/>
          </a:xfrm>
          <a:prstGeom prst="ellipse">
            <a:avLst/>
          </a:prstGeom>
          <a:solidFill>
            <a:srgbClr val="6B21A8"/>
          </a:solidFill>
          <a:ln/>
        </p:spPr>
        <p:txBody>
          <a:bodyPr/>
          <a:lstStyle/>
          <a:p>
            <a:endParaRPr lang="en-NG"/>
          </a:p>
        </p:txBody>
      </p:sp>
      <p:sp>
        <p:nvSpPr>
          <p:cNvPr id="6" name="Text 4"/>
          <p:cNvSpPr/>
          <p:nvPr/>
        </p:nvSpPr>
        <p:spPr>
          <a:xfrm>
            <a:off x="365760" y="92354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01</a:t>
            </a:r>
            <a:endParaRPr lang="en-US" sz="1000" dirty="0"/>
          </a:p>
        </p:txBody>
      </p:sp>
      <p:sp>
        <p:nvSpPr>
          <p:cNvPr id="7" name="Text 5"/>
          <p:cNvSpPr/>
          <p:nvPr/>
        </p:nvSpPr>
        <p:spPr>
          <a:xfrm>
            <a:off x="868680" y="77724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Great visuals open the door. Great captions keep people inside. Master both.</a:t>
            </a:r>
            <a:endParaRPr lang="en-US" sz="950" dirty="0"/>
          </a:p>
        </p:txBody>
      </p:sp>
      <p:sp>
        <p:nvSpPr>
          <p:cNvPr id="8" name="Shape 6"/>
          <p:cNvSpPr/>
          <p:nvPr/>
        </p:nvSpPr>
        <p:spPr>
          <a:xfrm>
            <a:off x="4709160" y="77724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9" name="Shape 7"/>
          <p:cNvSpPr/>
          <p:nvPr/>
        </p:nvSpPr>
        <p:spPr>
          <a:xfrm>
            <a:off x="4800600" y="923544"/>
            <a:ext cx="411480" cy="411480"/>
          </a:xfrm>
          <a:prstGeom prst="ellipse">
            <a:avLst/>
          </a:prstGeom>
          <a:solidFill>
            <a:srgbClr val="7C3AED"/>
          </a:solidFill>
          <a:ln/>
        </p:spPr>
        <p:txBody>
          <a:bodyPr/>
          <a:lstStyle/>
          <a:p>
            <a:endParaRPr lang="en-NG"/>
          </a:p>
        </p:txBody>
      </p:sp>
      <p:sp>
        <p:nvSpPr>
          <p:cNvPr id="10" name="Text 8"/>
          <p:cNvSpPr/>
          <p:nvPr/>
        </p:nvSpPr>
        <p:spPr>
          <a:xfrm>
            <a:off x="4800600" y="92354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02</a:t>
            </a:r>
            <a:endParaRPr lang="en-US" sz="1000" dirty="0"/>
          </a:p>
        </p:txBody>
      </p:sp>
      <p:sp>
        <p:nvSpPr>
          <p:cNvPr id="11" name="Text 9"/>
          <p:cNvSpPr/>
          <p:nvPr/>
        </p:nvSpPr>
        <p:spPr>
          <a:xfrm>
            <a:off x="5303520" y="77724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Every platform is different. Never copy-paste content across platforms without adapting it.</a:t>
            </a:r>
            <a:endParaRPr lang="en-US" sz="950" dirty="0"/>
          </a:p>
        </p:txBody>
      </p:sp>
      <p:sp>
        <p:nvSpPr>
          <p:cNvPr id="12" name="Shape 10"/>
          <p:cNvSpPr/>
          <p:nvPr/>
        </p:nvSpPr>
        <p:spPr>
          <a:xfrm>
            <a:off x="274320" y="160020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3" name="Shape 11"/>
          <p:cNvSpPr/>
          <p:nvPr/>
        </p:nvSpPr>
        <p:spPr>
          <a:xfrm>
            <a:off x="365760" y="1746504"/>
            <a:ext cx="411480" cy="411480"/>
          </a:xfrm>
          <a:prstGeom prst="ellipse">
            <a:avLst/>
          </a:prstGeom>
          <a:solidFill>
            <a:srgbClr val="0D9488"/>
          </a:solidFill>
          <a:ln/>
        </p:spPr>
        <p:txBody>
          <a:bodyPr/>
          <a:lstStyle/>
          <a:p>
            <a:endParaRPr lang="en-NG"/>
          </a:p>
        </p:txBody>
      </p:sp>
      <p:sp>
        <p:nvSpPr>
          <p:cNvPr id="14" name="Text 12"/>
          <p:cNvSpPr/>
          <p:nvPr/>
        </p:nvSpPr>
        <p:spPr>
          <a:xfrm>
            <a:off x="365760" y="174650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03</a:t>
            </a:r>
            <a:endParaRPr lang="en-US" sz="1000" dirty="0"/>
          </a:p>
        </p:txBody>
      </p:sp>
      <p:sp>
        <p:nvSpPr>
          <p:cNvPr id="15" name="Text 13"/>
          <p:cNvSpPr/>
          <p:nvPr/>
        </p:nvSpPr>
        <p:spPr>
          <a:xfrm>
            <a:off x="868680" y="160020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Social media management is more than posting — it is engaging, monitoring, securing, and improving.</a:t>
            </a:r>
            <a:endParaRPr lang="en-US" sz="950" dirty="0"/>
          </a:p>
        </p:txBody>
      </p:sp>
      <p:sp>
        <p:nvSpPr>
          <p:cNvPr id="16" name="Shape 14"/>
          <p:cNvSpPr/>
          <p:nvPr/>
        </p:nvSpPr>
        <p:spPr>
          <a:xfrm>
            <a:off x="4709160" y="160020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7" name="Shape 15"/>
          <p:cNvSpPr/>
          <p:nvPr/>
        </p:nvSpPr>
        <p:spPr>
          <a:xfrm>
            <a:off x="4800600" y="1746504"/>
            <a:ext cx="411480" cy="411480"/>
          </a:xfrm>
          <a:prstGeom prst="ellipse">
            <a:avLst/>
          </a:prstGeom>
          <a:solidFill>
            <a:srgbClr val="F43F5E"/>
          </a:solidFill>
          <a:ln/>
        </p:spPr>
        <p:txBody>
          <a:bodyPr/>
          <a:lstStyle/>
          <a:p>
            <a:endParaRPr lang="en-NG"/>
          </a:p>
        </p:txBody>
      </p:sp>
      <p:sp>
        <p:nvSpPr>
          <p:cNvPr id="18" name="Text 16"/>
          <p:cNvSpPr/>
          <p:nvPr/>
        </p:nvSpPr>
        <p:spPr>
          <a:xfrm>
            <a:off x="4800600" y="174650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04</a:t>
            </a:r>
            <a:endParaRPr lang="en-US" sz="1000" dirty="0"/>
          </a:p>
        </p:txBody>
      </p:sp>
      <p:sp>
        <p:nvSpPr>
          <p:cNvPr id="19" name="Text 17"/>
          <p:cNvSpPr/>
          <p:nvPr/>
        </p:nvSpPr>
        <p:spPr>
          <a:xfrm>
            <a:off x="5303520" y="160020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Use your content calendar. Add ALL commemoration days TODAY with 2-week reminders.</a:t>
            </a:r>
            <a:endParaRPr lang="en-US" sz="950" dirty="0"/>
          </a:p>
        </p:txBody>
      </p:sp>
      <p:sp>
        <p:nvSpPr>
          <p:cNvPr id="20" name="Shape 18"/>
          <p:cNvSpPr/>
          <p:nvPr/>
        </p:nvSpPr>
        <p:spPr>
          <a:xfrm>
            <a:off x="274320" y="242316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1" name="Shape 19"/>
          <p:cNvSpPr/>
          <p:nvPr/>
        </p:nvSpPr>
        <p:spPr>
          <a:xfrm>
            <a:off x="365760" y="2569464"/>
            <a:ext cx="411480" cy="411480"/>
          </a:xfrm>
          <a:prstGeom prst="ellipse">
            <a:avLst/>
          </a:prstGeom>
          <a:solidFill>
            <a:srgbClr val="F59E0B"/>
          </a:solidFill>
          <a:ln/>
        </p:spPr>
        <p:txBody>
          <a:bodyPr/>
          <a:lstStyle/>
          <a:p>
            <a:endParaRPr lang="en-NG"/>
          </a:p>
        </p:txBody>
      </p:sp>
      <p:sp>
        <p:nvSpPr>
          <p:cNvPr id="22" name="Text 20"/>
          <p:cNvSpPr/>
          <p:nvPr/>
        </p:nvSpPr>
        <p:spPr>
          <a:xfrm>
            <a:off x="365760" y="256946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05</a:t>
            </a:r>
            <a:endParaRPr lang="en-US" sz="1000" dirty="0"/>
          </a:p>
        </p:txBody>
      </p:sp>
      <p:sp>
        <p:nvSpPr>
          <p:cNvPr id="23" name="Text 21"/>
          <p:cNvSpPr/>
          <p:nvPr/>
        </p:nvSpPr>
        <p:spPr>
          <a:xfrm>
            <a:off x="868680" y="242316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You can never run out of content ideas. Issues around you are your material. Stories are everywhere.</a:t>
            </a:r>
            <a:endParaRPr lang="en-US" sz="950" dirty="0"/>
          </a:p>
        </p:txBody>
      </p:sp>
      <p:sp>
        <p:nvSpPr>
          <p:cNvPr id="24" name="Shape 22"/>
          <p:cNvSpPr/>
          <p:nvPr/>
        </p:nvSpPr>
        <p:spPr>
          <a:xfrm>
            <a:off x="4709160" y="242316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5" name="Shape 23"/>
          <p:cNvSpPr/>
          <p:nvPr/>
        </p:nvSpPr>
        <p:spPr>
          <a:xfrm>
            <a:off x="4800600" y="2569464"/>
            <a:ext cx="411480" cy="411480"/>
          </a:xfrm>
          <a:prstGeom prst="ellipse">
            <a:avLst/>
          </a:prstGeom>
          <a:solidFill>
            <a:srgbClr val="7C3AED"/>
          </a:solidFill>
          <a:ln/>
        </p:spPr>
        <p:txBody>
          <a:bodyPr/>
          <a:lstStyle/>
          <a:p>
            <a:endParaRPr lang="en-NG"/>
          </a:p>
        </p:txBody>
      </p:sp>
      <p:sp>
        <p:nvSpPr>
          <p:cNvPr id="26" name="Text 24"/>
          <p:cNvSpPr/>
          <p:nvPr/>
        </p:nvSpPr>
        <p:spPr>
          <a:xfrm>
            <a:off x="4800600" y="256946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06</a:t>
            </a:r>
            <a:endParaRPr lang="en-US" sz="1000" dirty="0"/>
          </a:p>
        </p:txBody>
      </p:sp>
      <p:sp>
        <p:nvSpPr>
          <p:cNvPr id="27" name="Text 25"/>
          <p:cNvSpPr/>
          <p:nvPr/>
        </p:nvSpPr>
        <p:spPr>
          <a:xfrm>
            <a:off x="5303520" y="242316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Use the RWVL and your </a:t>
            </a:r>
            <a:r>
              <a:rPr lang="en-US" sz="950" dirty="0" err="1">
                <a:solidFill>
                  <a:srgbClr val="1E1B4B"/>
                </a:solidFill>
                <a:latin typeface="Calibri" pitchFamily="34" charset="0"/>
                <a:ea typeface="Calibri" pitchFamily="34" charset="-122"/>
                <a:cs typeface="Calibri" pitchFamily="34" charset="-120"/>
              </a:rPr>
              <a:t>organsisation’s</a:t>
            </a:r>
            <a:r>
              <a:rPr lang="en-US" sz="950" dirty="0">
                <a:solidFill>
                  <a:srgbClr val="1E1B4B"/>
                </a:solidFill>
                <a:latin typeface="Calibri" pitchFamily="34" charset="0"/>
                <a:ea typeface="Calibri" pitchFamily="34" charset="-122"/>
                <a:cs typeface="Calibri" pitchFamily="34" charset="-120"/>
              </a:rPr>
              <a:t> hashtags on every post. Consistent hashtags build a searchable archive of the project's impact.</a:t>
            </a:r>
            <a:endParaRPr lang="en-US" sz="950" dirty="0"/>
          </a:p>
        </p:txBody>
      </p:sp>
      <p:sp>
        <p:nvSpPr>
          <p:cNvPr id="28" name="Shape 26"/>
          <p:cNvSpPr/>
          <p:nvPr/>
        </p:nvSpPr>
        <p:spPr>
          <a:xfrm>
            <a:off x="274320" y="324612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9" name="Shape 27"/>
          <p:cNvSpPr/>
          <p:nvPr/>
        </p:nvSpPr>
        <p:spPr>
          <a:xfrm>
            <a:off x="365760" y="3392424"/>
            <a:ext cx="411480" cy="411480"/>
          </a:xfrm>
          <a:prstGeom prst="ellipse">
            <a:avLst/>
          </a:prstGeom>
          <a:solidFill>
            <a:srgbClr val="6B21A8"/>
          </a:solidFill>
          <a:ln/>
        </p:spPr>
        <p:txBody>
          <a:bodyPr/>
          <a:lstStyle/>
          <a:p>
            <a:endParaRPr lang="en-NG"/>
          </a:p>
        </p:txBody>
      </p:sp>
      <p:sp>
        <p:nvSpPr>
          <p:cNvPr id="30" name="Text 28"/>
          <p:cNvSpPr/>
          <p:nvPr/>
        </p:nvSpPr>
        <p:spPr>
          <a:xfrm>
            <a:off x="365760" y="339242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07</a:t>
            </a:r>
            <a:endParaRPr lang="en-US" sz="1000" dirty="0"/>
          </a:p>
        </p:txBody>
      </p:sp>
      <p:sp>
        <p:nvSpPr>
          <p:cNvPr id="31" name="Text 29"/>
          <p:cNvSpPr/>
          <p:nvPr/>
        </p:nvSpPr>
        <p:spPr>
          <a:xfrm>
            <a:off x="868680" y="324612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Even a small boost budget (₦3,000–₦10,000) can dramatically extend your reach.</a:t>
            </a:r>
            <a:endParaRPr lang="en-US" sz="950" dirty="0"/>
          </a:p>
        </p:txBody>
      </p:sp>
      <p:sp>
        <p:nvSpPr>
          <p:cNvPr id="32" name="Shape 30"/>
          <p:cNvSpPr/>
          <p:nvPr/>
        </p:nvSpPr>
        <p:spPr>
          <a:xfrm>
            <a:off x="4709160" y="324612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3" name="Shape 31"/>
          <p:cNvSpPr/>
          <p:nvPr/>
        </p:nvSpPr>
        <p:spPr>
          <a:xfrm>
            <a:off x="4800600" y="3392424"/>
            <a:ext cx="411480" cy="411480"/>
          </a:xfrm>
          <a:prstGeom prst="ellipse">
            <a:avLst/>
          </a:prstGeom>
          <a:solidFill>
            <a:srgbClr val="0D9488"/>
          </a:solidFill>
          <a:ln/>
        </p:spPr>
        <p:txBody>
          <a:bodyPr/>
          <a:lstStyle/>
          <a:p>
            <a:endParaRPr lang="en-NG"/>
          </a:p>
        </p:txBody>
      </p:sp>
      <p:sp>
        <p:nvSpPr>
          <p:cNvPr id="34" name="Text 32"/>
          <p:cNvSpPr/>
          <p:nvPr/>
        </p:nvSpPr>
        <p:spPr>
          <a:xfrm>
            <a:off x="4800600" y="339242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08</a:t>
            </a:r>
            <a:endParaRPr lang="en-US" sz="1000" dirty="0"/>
          </a:p>
        </p:txBody>
      </p:sp>
      <p:sp>
        <p:nvSpPr>
          <p:cNvPr id="35" name="Text 33"/>
          <p:cNvSpPr/>
          <p:nvPr/>
        </p:nvSpPr>
        <p:spPr>
          <a:xfrm>
            <a:off x="5303520" y="324612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Consistent branding = trust. Present a unified RWVL identity across all partner channels.</a:t>
            </a:r>
            <a:endParaRPr lang="en-US" sz="950" dirty="0"/>
          </a:p>
        </p:txBody>
      </p:sp>
      <p:sp>
        <p:nvSpPr>
          <p:cNvPr id="36" name="Shape 34"/>
          <p:cNvSpPr/>
          <p:nvPr/>
        </p:nvSpPr>
        <p:spPr>
          <a:xfrm>
            <a:off x="274320" y="406908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7" name="Shape 35"/>
          <p:cNvSpPr/>
          <p:nvPr/>
        </p:nvSpPr>
        <p:spPr>
          <a:xfrm>
            <a:off x="365760" y="4215384"/>
            <a:ext cx="411480" cy="411480"/>
          </a:xfrm>
          <a:prstGeom prst="ellipse">
            <a:avLst/>
          </a:prstGeom>
          <a:solidFill>
            <a:srgbClr val="F43F5E"/>
          </a:solidFill>
          <a:ln/>
        </p:spPr>
        <p:txBody>
          <a:bodyPr/>
          <a:lstStyle/>
          <a:p>
            <a:endParaRPr lang="en-NG"/>
          </a:p>
        </p:txBody>
      </p:sp>
      <p:sp>
        <p:nvSpPr>
          <p:cNvPr id="38" name="Text 36"/>
          <p:cNvSpPr/>
          <p:nvPr/>
        </p:nvSpPr>
        <p:spPr>
          <a:xfrm>
            <a:off x="365760" y="421538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09</a:t>
            </a:r>
            <a:endParaRPr lang="en-US" sz="1000" dirty="0"/>
          </a:p>
        </p:txBody>
      </p:sp>
      <p:sp>
        <p:nvSpPr>
          <p:cNvPr id="39" name="Text 37"/>
          <p:cNvSpPr/>
          <p:nvPr/>
        </p:nvSpPr>
        <p:spPr>
          <a:xfrm>
            <a:off x="868680" y="406908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Safeguarding first. Consent always. Dignity in every image and story you share.</a:t>
            </a:r>
            <a:endParaRPr lang="en-US" sz="950" dirty="0"/>
          </a:p>
        </p:txBody>
      </p:sp>
      <p:sp>
        <p:nvSpPr>
          <p:cNvPr id="40" name="Shape 38"/>
          <p:cNvSpPr/>
          <p:nvPr/>
        </p:nvSpPr>
        <p:spPr>
          <a:xfrm>
            <a:off x="4709160" y="4069080"/>
            <a:ext cx="4206240" cy="713232"/>
          </a:xfrm>
          <a:prstGeom prst="roundRect">
            <a:avLst>
              <a:gd name="adj" fmla="val 8974"/>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41" name="Shape 39"/>
          <p:cNvSpPr/>
          <p:nvPr/>
        </p:nvSpPr>
        <p:spPr>
          <a:xfrm>
            <a:off x="4800600" y="4215384"/>
            <a:ext cx="411480" cy="411480"/>
          </a:xfrm>
          <a:prstGeom prst="ellipse">
            <a:avLst/>
          </a:prstGeom>
          <a:solidFill>
            <a:srgbClr val="10B981"/>
          </a:solidFill>
          <a:ln/>
        </p:spPr>
        <p:txBody>
          <a:bodyPr/>
          <a:lstStyle/>
          <a:p>
            <a:endParaRPr lang="en-NG"/>
          </a:p>
        </p:txBody>
      </p:sp>
      <p:sp>
        <p:nvSpPr>
          <p:cNvPr id="42" name="Text 40"/>
          <p:cNvSpPr/>
          <p:nvPr/>
        </p:nvSpPr>
        <p:spPr>
          <a:xfrm>
            <a:off x="4800600" y="4215384"/>
            <a:ext cx="411480" cy="411480"/>
          </a:xfrm>
          <a:prstGeom prst="rect">
            <a:avLst/>
          </a:prstGeom>
          <a:noFill/>
          <a:ln/>
        </p:spPr>
        <p:txBody>
          <a:bodyPr wrap="square" lIns="0" tIns="0" rIns="0" bIns="0" rtlCol="0" anchor="ctr"/>
          <a:lstStyle/>
          <a:p>
            <a:pPr marL="0" indent="0" algn="ctr">
              <a:buNone/>
            </a:pPr>
            <a:r>
              <a:rPr lang="en-US" sz="1000" b="1" dirty="0">
                <a:solidFill>
                  <a:srgbClr val="FFFFFF"/>
                </a:solidFill>
              </a:rPr>
              <a:t>10</a:t>
            </a:r>
            <a:endParaRPr lang="en-US" sz="1000" dirty="0"/>
          </a:p>
        </p:txBody>
      </p:sp>
      <p:sp>
        <p:nvSpPr>
          <p:cNvPr id="43" name="Text 41"/>
          <p:cNvSpPr/>
          <p:nvPr/>
        </p:nvSpPr>
        <p:spPr>
          <a:xfrm>
            <a:off x="5303520" y="4069080"/>
            <a:ext cx="3520440" cy="713232"/>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Repurpose your content. One idea → many formats. Work smarter, not harder.</a:t>
            </a:r>
            <a:endParaRPr lang="en-US" sz="95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4">
    <p:bg>
      <p:bgPr>
        <a:solidFill>
          <a:srgbClr val="1E1B4B"/>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6B21A8"/>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Your 7-Day Action Plan</a:t>
            </a:r>
            <a:endParaRPr lang="en-US" sz="2600" dirty="0"/>
          </a:p>
        </p:txBody>
      </p:sp>
      <p:sp>
        <p:nvSpPr>
          <p:cNvPr id="4" name="Text 2"/>
          <p:cNvSpPr/>
          <p:nvPr/>
        </p:nvSpPr>
        <p:spPr>
          <a:xfrm>
            <a:off x="365760" y="749808"/>
            <a:ext cx="8412480" cy="320040"/>
          </a:xfrm>
          <a:prstGeom prst="rect">
            <a:avLst/>
          </a:prstGeom>
          <a:noFill/>
          <a:ln/>
        </p:spPr>
        <p:txBody>
          <a:bodyPr wrap="square" rtlCol="0" anchor="ctr"/>
          <a:lstStyle/>
          <a:p>
            <a:pPr marL="0" indent="0">
              <a:buNone/>
            </a:pPr>
            <a:r>
              <a:rPr lang="en-US" sz="1100" i="1" dirty="0">
                <a:solidFill>
                  <a:srgbClr val="C4B5FD"/>
                </a:solidFill>
                <a:latin typeface="Calibri" pitchFamily="34" charset="0"/>
                <a:ea typeface="Calibri" pitchFamily="34" charset="-122"/>
                <a:cs typeface="Calibri" pitchFamily="34" charset="-120"/>
              </a:rPr>
              <a:t>Commit to these 7 actions before our next session.</a:t>
            </a:r>
            <a:endParaRPr lang="en-US" sz="1100" dirty="0"/>
          </a:p>
        </p:txBody>
      </p:sp>
      <p:sp>
        <p:nvSpPr>
          <p:cNvPr id="5" name="Shape 3"/>
          <p:cNvSpPr/>
          <p:nvPr/>
        </p:nvSpPr>
        <p:spPr>
          <a:xfrm>
            <a:off x="320040" y="1170432"/>
            <a:ext cx="8503920" cy="475488"/>
          </a:xfrm>
          <a:prstGeom prst="roundRect">
            <a:avLst>
              <a:gd name="adj" fmla="val 13462"/>
            </a:avLst>
          </a:prstGeom>
          <a:solidFill>
            <a:srgbClr val="FFFFFF">
              <a:alpha val="88000"/>
            </a:srgbClr>
          </a:solidFill>
          <a:ln/>
        </p:spPr>
        <p:txBody>
          <a:bodyPr/>
          <a:lstStyle/>
          <a:p>
            <a:endParaRPr lang="en-NG"/>
          </a:p>
        </p:txBody>
      </p:sp>
      <p:sp>
        <p:nvSpPr>
          <p:cNvPr id="6" name="Shape 4"/>
          <p:cNvSpPr/>
          <p:nvPr/>
        </p:nvSpPr>
        <p:spPr>
          <a:xfrm>
            <a:off x="411480" y="1243584"/>
            <a:ext cx="329184" cy="329184"/>
          </a:xfrm>
          <a:prstGeom prst="ellipse">
            <a:avLst/>
          </a:prstGeom>
          <a:solidFill>
            <a:srgbClr val="A855F7"/>
          </a:solidFill>
          <a:ln/>
        </p:spPr>
        <p:txBody>
          <a:bodyPr/>
          <a:lstStyle/>
          <a:p>
            <a:endParaRPr lang="en-NG"/>
          </a:p>
        </p:txBody>
      </p:sp>
      <p:sp>
        <p:nvSpPr>
          <p:cNvPr id="7" name="Text 5"/>
          <p:cNvSpPr/>
          <p:nvPr/>
        </p:nvSpPr>
        <p:spPr>
          <a:xfrm>
            <a:off x="411480" y="1243584"/>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rPr>
              <a:t>1</a:t>
            </a:r>
            <a:endParaRPr lang="en-US" sz="1100" dirty="0"/>
          </a:p>
        </p:txBody>
      </p:sp>
      <p:sp>
        <p:nvSpPr>
          <p:cNvPr id="8" name="Text 6"/>
          <p:cNvSpPr/>
          <p:nvPr/>
        </p:nvSpPr>
        <p:spPr>
          <a:xfrm>
            <a:off x="914400" y="1170432"/>
            <a:ext cx="822960" cy="475488"/>
          </a:xfrm>
          <a:prstGeom prst="rect">
            <a:avLst/>
          </a:prstGeom>
          <a:noFill/>
          <a:ln/>
        </p:spPr>
        <p:txBody>
          <a:bodyPr wrap="square" rtlCol="0" anchor="ctr"/>
          <a:lstStyle/>
          <a:p>
            <a:pPr marL="0" indent="0">
              <a:buNone/>
            </a:pPr>
            <a:r>
              <a:rPr lang="en-US" sz="1100" b="1" dirty="0">
                <a:solidFill>
                  <a:srgbClr val="C4B5FD"/>
                </a:solidFill>
                <a:latin typeface="Cambria" pitchFamily="34" charset="0"/>
                <a:ea typeface="Cambria" pitchFamily="34" charset="-122"/>
                <a:cs typeface="Cambria" pitchFamily="34" charset="-120"/>
              </a:rPr>
              <a:t>Day 1:</a:t>
            </a:r>
            <a:endParaRPr lang="en-US" sz="1100" dirty="0"/>
          </a:p>
        </p:txBody>
      </p:sp>
      <p:sp>
        <p:nvSpPr>
          <p:cNvPr id="9" name="Text 7"/>
          <p:cNvSpPr/>
          <p:nvPr/>
        </p:nvSpPr>
        <p:spPr>
          <a:xfrm>
            <a:off x="1783080" y="1170432"/>
            <a:ext cx="6903720" cy="475488"/>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Add ALL commemoration days to your phone calendar with 2-week reminders.</a:t>
            </a:r>
            <a:endParaRPr lang="en-US" sz="1050" dirty="0"/>
          </a:p>
        </p:txBody>
      </p:sp>
      <p:sp>
        <p:nvSpPr>
          <p:cNvPr id="10" name="Shape 8"/>
          <p:cNvSpPr/>
          <p:nvPr/>
        </p:nvSpPr>
        <p:spPr>
          <a:xfrm>
            <a:off x="320040" y="1709928"/>
            <a:ext cx="8503920" cy="475488"/>
          </a:xfrm>
          <a:prstGeom prst="roundRect">
            <a:avLst>
              <a:gd name="adj" fmla="val 13462"/>
            </a:avLst>
          </a:prstGeom>
          <a:solidFill>
            <a:srgbClr val="FFFFFF">
              <a:alpha val="82000"/>
            </a:srgbClr>
          </a:solidFill>
          <a:ln/>
        </p:spPr>
        <p:txBody>
          <a:bodyPr/>
          <a:lstStyle/>
          <a:p>
            <a:endParaRPr lang="en-NG"/>
          </a:p>
        </p:txBody>
      </p:sp>
      <p:sp>
        <p:nvSpPr>
          <p:cNvPr id="11" name="Shape 9"/>
          <p:cNvSpPr/>
          <p:nvPr/>
        </p:nvSpPr>
        <p:spPr>
          <a:xfrm>
            <a:off x="411480" y="1783080"/>
            <a:ext cx="329184" cy="329184"/>
          </a:xfrm>
          <a:prstGeom prst="ellipse">
            <a:avLst/>
          </a:prstGeom>
          <a:solidFill>
            <a:srgbClr val="A855F7"/>
          </a:solidFill>
          <a:ln/>
        </p:spPr>
        <p:txBody>
          <a:bodyPr/>
          <a:lstStyle/>
          <a:p>
            <a:endParaRPr lang="en-NG"/>
          </a:p>
        </p:txBody>
      </p:sp>
      <p:sp>
        <p:nvSpPr>
          <p:cNvPr id="12" name="Text 10"/>
          <p:cNvSpPr/>
          <p:nvPr/>
        </p:nvSpPr>
        <p:spPr>
          <a:xfrm>
            <a:off x="411480" y="1783080"/>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rPr>
              <a:t>2</a:t>
            </a:r>
            <a:endParaRPr lang="en-US" sz="1100" dirty="0"/>
          </a:p>
        </p:txBody>
      </p:sp>
      <p:sp>
        <p:nvSpPr>
          <p:cNvPr id="13" name="Text 11"/>
          <p:cNvSpPr/>
          <p:nvPr/>
        </p:nvSpPr>
        <p:spPr>
          <a:xfrm>
            <a:off x="914400" y="1709928"/>
            <a:ext cx="822960" cy="475488"/>
          </a:xfrm>
          <a:prstGeom prst="rect">
            <a:avLst/>
          </a:prstGeom>
          <a:noFill/>
          <a:ln/>
        </p:spPr>
        <p:txBody>
          <a:bodyPr wrap="square" rtlCol="0" anchor="ctr"/>
          <a:lstStyle/>
          <a:p>
            <a:pPr marL="0" indent="0">
              <a:buNone/>
            </a:pPr>
            <a:r>
              <a:rPr lang="en-US" sz="1100" b="1" dirty="0">
                <a:solidFill>
                  <a:srgbClr val="C4B5FD"/>
                </a:solidFill>
                <a:latin typeface="Cambria" pitchFamily="34" charset="0"/>
                <a:ea typeface="Cambria" pitchFamily="34" charset="-122"/>
                <a:cs typeface="Cambria" pitchFamily="34" charset="-120"/>
              </a:rPr>
              <a:t>Day 2:</a:t>
            </a:r>
            <a:endParaRPr lang="en-US" sz="1100" dirty="0"/>
          </a:p>
        </p:txBody>
      </p:sp>
      <p:sp>
        <p:nvSpPr>
          <p:cNvPr id="14" name="Text 12"/>
          <p:cNvSpPr/>
          <p:nvPr/>
        </p:nvSpPr>
        <p:spPr>
          <a:xfrm>
            <a:off x="1783080" y="1709928"/>
            <a:ext cx="6903720" cy="475488"/>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Audit your social media profiles: update bio, profile photo, cover image, and link.</a:t>
            </a:r>
            <a:endParaRPr lang="en-US" sz="1050" dirty="0"/>
          </a:p>
        </p:txBody>
      </p:sp>
      <p:sp>
        <p:nvSpPr>
          <p:cNvPr id="15" name="Shape 13"/>
          <p:cNvSpPr/>
          <p:nvPr/>
        </p:nvSpPr>
        <p:spPr>
          <a:xfrm>
            <a:off x="320040" y="2249424"/>
            <a:ext cx="8503920" cy="475488"/>
          </a:xfrm>
          <a:prstGeom prst="roundRect">
            <a:avLst>
              <a:gd name="adj" fmla="val 13462"/>
            </a:avLst>
          </a:prstGeom>
          <a:solidFill>
            <a:srgbClr val="FFFFFF">
              <a:alpha val="88000"/>
            </a:srgbClr>
          </a:solidFill>
          <a:ln/>
        </p:spPr>
        <p:txBody>
          <a:bodyPr/>
          <a:lstStyle/>
          <a:p>
            <a:endParaRPr lang="en-NG"/>
          </a:p>
        </p:txBody>
      </p:sp>
      <p:sp>
        <p:nvSpPr>
          <p:cNvPr id="16" name="Shape 14"/>
          <p:cNvSpPr/>
          <p:nvPr/>
        </p:nvSpPr>
        <p:spPr>
          <a:xfrm>
            <a:off x="411480" y="2322576"/>
            <a:ext cx="329184" cy="329184"/>
          </a:xfrm>
          <a:prstGeom prst="ellipse">
            <a:avLst/>
          </a:prstGeom>
          <a:solidFill>
            <a:srgbClr val="A855F7"/>
          </a:solidFill>
          <a:ln/>
        </p:spPr>
        <p:txBody>
          <a:bodyPr/>
          <a:lstStyle/>
          <a:p>
            <a:endParaRPr lang="en-NG"/>
          </a:p>
        </p:txBody>
      </p:sp>
      <p:sp>
        <p:nvSpPr>
          <p:cNvPr id="17" name="Text 15"/>
          <p:cNvSpPr/>
          <p:nvPr/>
        </p:nvSpPr>
        <p:spPr>
          <a:xfrm>
            <a:off x="411480" y="2322576"/>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rPr>
              <a:t>3</a:t>
            </a:r>
            <a:endParaRPr lang="en-US" sz="1100" dirty="0"/>
          </a:p>
        </p:txBody>
      </p:sp>
      <p:sp>
        <p:nvSpPr>
          <p:cNvPr id="18" name="Text 16"/>
          <p:cNvSpPr/>
          <p:nvPr/>
        </p:nvSpPr>
        <p:spPr>
          <a:xfrm>
            <a:off x="914400" y="2249424"/>
            <a:ext cx="822960" cy="475488"/>
          </a:xfrm>
          <a:prstGeom prst="rect">
            <a:avLst/>
          </a:prstGeom>
          <a:noFill/>
          <a:ln/>
        </p:spPr>
        <p:txBody>
          <a:bodyPr wrap="square" rtlCol="0" anchor="ctr"/>
          <a:lstStyle/>
          <a:p>
            <a:pPr marL="0" indent="0">
              <a:buNone/>
            </a:pPr>
            <a:r>
              <a:rPr lang="en-US" sz="1100" b="1" dirty="0">
                <a:solidFill>
                  <a:srgbClr val="C4B5FD"/>
                </a:solidFill>
                <a:latin typeface="Cambria" pitchFamily="34" charset="0"/>
                <a:ea typeface="Cambria" pitchFamily="34" charset="-122"/>
                <a:cs typeface="Cambria" pitchFamily="34" charset="-120"/>
              </a:rPr>
              <a:t>Day 3:</a:t>
            </a:r>
            <a:endParaRPr lang="en-US" sz="1100" dirty="0"/>
          </a:p>
        </p:txBody>
      </p:sp>
      <p:sp>
        <p:nvSpPr>
          <p:cNvPr id="19" name="Text 17"/>
          <p:cNvSpPr/>
          <p:nvPr/>
        </p:nvSpPr>
        <p:spPr>
          <a:xfrm>
            <a:off x="1783080" y="2249424"/>
            <a:ext cx="6903720" cy="475488"/>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Create your content calendar template for the next month.</a:t>
            </a:r>
            <a:endParaRPr lang="en-US" sz="1050" dirty="0"/>
          </a:p>
        </p:txBody>
      </p:sp>
      <p:sp>
        <p:nvSpPr>
          <p:cNvPr id="20" name="Shape 18"/>
          <p:cNvSpPr/>
          <p:nvPr/>
        </p:nvSpPr>
        <p:spPr>
          <a:xfrm>
            <a:off x="320040" y="2788920"/>
            <a:ext cx="8503920" cy="475488"/>
          </a:xfrm>
          <a:prstGeom prst="roundRect">
            <a:avLst>
              <a:gd name="adj" fmla="val 13462"/>
            </a:avLst>
          </a:prstGeom>
          <a:solidFill>
            <a:srgbClr val="FFFFFF">
              <a:alpha val="82000"/>
            </a:srgbClr>
          </a:solidFill>
          <a:ln/>
        </p:spPr>
        <p:txBody>
          <a:bodyPr/>
          <a:lstStyle/>
          <a:p>
            <a:endParaRPr lang="en-NG"/>
          </a:p>
        </p:txBody>
      </p:sp>
      <p:sp>
        <p:nvSpPr>
          <p:cNvPr id="21" name="Shape 19"/>
          <p:cNvSpPr/>
          <p:nvPr/>
        </p:nvSpPr>
        <p:spPr>
          <a:xfrm>
            <a:off x="411480" y="2862072"/>
            <a:ext cx="329184" cy="329184"/>
          </a:xfrm>
          <a:prstGeom prst="ellipse">
            <a:avLst/>
          </a:prstGeom>
          <a:solidFill>
            <a:srgbClr val="A855F7"/>
          </a:solidFill>
          <a:ln/>
        </p:spPr>
        <p:txBody>
          <a:bodyPr/>
          <a:lstStyle/>
          <a:p>
            <a:endParaRPr lang="en-NG"/>
          </a:p>
        </p:txBody>
      </p:sp>
      <p:sp>
        <p:nvSpPr>
          <p:cNvPr id="22" name="Text 20"/>
          <p:cNvSpPr/>
          <p:nvPr/>
        </p:nvSpPr>
        <p:spPr>
          <a:xfrm>
            <a:off x="411480" y="2862072"/>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rPr>
              <a:t>4</a:t>
            </a:r>
            <a:endParaRPr lang="en-US" sz="1100" dirty="0"/>
          </a:p>
        </p:txBody>
      </p:sp>
      <p:sp>
        <p:nvSpPr>
          <p:cNvPr id="23" name="Text 21"/>
          <p:cNvSpPr/>
          <p:nvPr/>
        </p:nvSpPr>
        <p:spPr>
          <a:xfrm>
            <a:off x="914400" y="2788920"/>
            <a:ext cx="822960" cy="475488"/>
          </a:xfrm>
          <a:prstGeom prst="rect">
            <a:avLst/>
          </a:prstGeom>
          <a:noFill/>
          <a:ln/>
        </p:spPr>
        <p:txBody>
          <a:bodyPr wrap="square" rtlCol="0" anchor="ctr"/>
          <a:lstStyle/>
          <a:p>
            <a:pPr marL="0" indent="0">
              <a:buNone/>
            </a:pPr>
            <a:r>
              <a:rPr lang="en-US" sz="1100" b="1" dirty="0">
                <a:solidFill>
                  <a:srgbClr val="C4B5FD"/>
                </a:solidFill>
                <a:latin typeface="Cambria" pitchFamily="34" charset="0"/>
                <a:ea typeface="Cambria" pitchFamily="34" charset="-122"/>
                <a:cs typeface="Cambria" pitchFamily="34" charset="-120"/>
              </a:rPr>
              <a:t>Day 4:</a:t>
            </a:r>
            <a:endParaRPr lang="en-US" sz="1100" dirty="0"/>
          </a:p>
        </p:txBody>
      </p:sp>
      <p:sp>
        <p:nvSpPr>
          <p:cNvPr id="24" name="Text 22"/>
          <p:cNvSpPr/>
          <p:nvPr/>
        </p:nvSpPr>
        <p:spPr>
          <a:xfrm>
            <a:off x="1783080" y="2788920"/>
            <a:ext cx="6903720" cy="475488"/>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Capture or source 5 images for future content. Document consent for each.</a:t>
            </a:r>
            <a:endParaRPr lang="en-US" sz="1050" dirty="0"/>
          </a:p>
        </p:txBody>
      </p:sp>
      <p:sp>
        <p:nvSpPr>
          <p:cNvPr id="25" name="Shape 23"/>
          <p:cNvSpPr/>
          <p:nvPr/>
        </p:nvSpPr>
        <p:spPr>
          <a:xfrm>
            <a:off x="320040" y="3328416"/>
            <a:ext cx="8503920" cy="475488"/>
          </a:xfrm>
          <a:prstGeom prst="roundRect">
            <a:avLst>
              <a:gd name="adj" fmla="val 13462"/>
            </a:avLst>
          </a:prstGeom>
          <a:solidFill>
            <a:srgbClr val="FFFFFF">
              <a:alpha val="88000"/>
            </a:srgbClr>
          </a:solidFill>
          <a:ln/>
        </p:spPr>
        <p:txBody>
          <a:bodyPr/>
          <a:lstStyle/>
          <a:p>
            <a:endParaRPr lang="en-NG"/>
          </a:p>
        </p:txBody>
      </p:sp>
      <p:sp>
        <p:nvSpPr>
          <p:cNvPr id="26" name="Shape 24"/>
          <p:cNvSpPr/>
          <p:nvPr/>
        </p:nvSpPr>
        <p:spPr>
          <a:xfrm>
            <a:off x="411480" y="3401568"/>
            <a:ext cx="329184" cy="329184"/>
          </a:xfrm>
          <a:prstGeom prst="ellipse">
            <a:avLst/>
          </a:prstGeom>
          <a:solidFill>
            <a:srgbClr val="A855F7"/>
          </a:solidFill>
          <a:ln/>
        </p:spPr>
        <p:txBody>
          <a:bodyPr/>
          <a:lstStyle/>
          <a:p>
            <a:endParaRPr lang="en-NG"/>
          </a:p>
        </p:txBody>
      </p:sp>
      <p:sp>
        <p:nvSpPr>
          <p:cNvPr id="27" name="Text 25"/>
          <p:cNvSpPr/>
          <p:nvPr/>
        </p:nvSpPr>
        <p:spPr>
          <a:xfrm>
            <a:off x="411480" y="3401568"/>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rPr>
              <a:t>5</a:t>
            </a:r>
            <a:endParaRPr lang="en-US" sz="1100" dirty="0"/>
          </a:p>
        </p:txBody>
      </p:sp>
      <p:sp>
        <p:nvSpPr>
          <p:cNvPr id="28" name="Text 26"/>
          <p:cNvSpPr/>
          <p:nvPr/>
        </p:nvSpPr>
        <p:spPr>
          <a:xfrm>
            <a:off x="914400" y="3328416"/>
            <a:ext cx="822960" cy="475488"/>
          </a:xfrm>
          <a:prstGeom prst="rect">
            <a:avLst/>
          </a:prstGeom>
          <a:noFill/>
          <a:ln/>
        </p:spPr>
        <p:txBody>
          <a:bodyPr wrap="square" rtlCol="0" anchor="ctr"/>
          <a:lstStyle/>
          <a:p>
            <a:pPr marL="0" indent="0">
              <a:buNone/>
            </a:pPr>
            <a:r>
              <a:rPr lang="en-US" sz="1100" b="1" dirty="0">
                <a:solidFill>
                  <a:srgbClr val="C4B5FD"/>
                </a:solidFill>
                <a:latin typeface="Cambria" pitchFamily="34" charset="0"/>
                <a:ea typeface="Cambria" pitchFamily="34" charset="-122"/>
                <a:cs typeface="Cambria" pitchFamily="34" charset="-120"/>
              </a:rPr>
              <a:t>Day 5:</a:t>
            </a:r>
            <a:endParaRPr lang="en-US" sz="1100" dirty="0"/>
          </a:p>
        </p:txBody>
      </p:sp>
      <p:sp>
        <p:nvSpPr>
          <p:cNvPr id="29" name="Text 27"/>
          <p:cNvSpPr/>
          <p:nvPr/>
        </p:nvSpPr>
        <p:spPr>
          <a:xfrm>
            <a:off x="1783080" y="3328416"/>
            <a:ext cx="6903720" cy="475488"/>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Write 3 captions using the hook → body → value → CTA structure you learnt today.</a:t>
            </a:r>
            <a:endParaRPr lang="en-US" sz="1050" dirty="0"/>
          </a:p>
        </p:txBody>
      </p:sp>
      <p:sp>
        <p:nvSpPr>
          <p:cNvPr id="30" name="Shape 28"/>
          <p:cNvSpPr/>
          <p:nvPr/>
        </p:nvSpPr>
        <p:spPr>
          <a:xfrm>
            <a:off x="320040" y="3867912"/>
            <a:ext cx="8503920" cy="475488"/>
          </a:xfrm>
          <a:prstGeom prst="roundRect">
            <a:avLst>
              <a:gd name="adj" fmla="val 13462"/>
            </a:avLst>
          </a:prstGeom>
          <a:solidFill>
            <a:srgbClr val="FFFFFF">
              <a:alpha val="82000"/>
            </a:srgbClr>
          </a:solidFill>
          <a:ln/>
        </p:spPr>
        <p:txBody>
          <a:bodyPr/>
          <a:lstStyle/>
          <a:p>
            <a:endParaRPr lang="en-NG"/>
          </a:p>
        </p:txBody>
      </p:sp>
      <p:sp>
        <p:nvSpPr>
          <p:cNvPr id="31" name="Shape 29"/>
          <p:cNvSpPr/>
          <p:nvPr/>
        </p:nvSpPr>
        <p:spPr>
          <a:xfrm>
            <a:off x="411480" y="3941064"/>
            <a:ext cx="329184" cy="329184"/>
          </a:xfrm>
          <a:prstGeom prst="ellipse">
            <a:avLst/>
          </a:prstGeom>
          <a:solidFill>
            <a:srgbClr val="A855F7"/>
          </a:solidFill>
          <a:ln/>
        </p:spPr>
        <p:txBody>
          <a:bodyPr/>
          <a:lstStyle/>
          <a:p>
            <a:endParaRPr lang="en-NG"/>
          </a:p>
        </p:txBody>
      </p:sp>
      <p:sp>
        <p:nvSpPr>
          <p:cNvPr id="32" name="Text 30"/>
          <p:cNvSpPr/>
          <p:nvPr/>
        </p:nvSpPr>
        <p:spPr>
          <a:xfrm>
            <a:off x="411480" y="3941064"/>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rPr>
              <a:t>6</a:t>
            </a:r>
            <a:endParaRPr lang="en-US" sz="1100" dirty="0"/>
          </a:p>
        </p:txBody>
      </p:sp>
      <p:sp>
        <p:nvSpPr>
          <p:cNvPr id="33" name="Text 31"/>
          <p:cNvSpPr/>
          <p:nvPr/>
        </p:nvSpPr>
        <p:spPr>
          <a:xfrm>
            <a:off x="914400" y="3867912"/>
            <a:ext cx="822960" cy="475488"/>
          </a:xfrm>
          <a:prstGeom prst="rect">
            <a:avLst/>
          </a:prstGeom>
          <a:noFill/>
          <a:ln/>
        </p:spPr>
        <p:txBody>
          <a:bodyPr wrap="square" rtlCol="0" anchor="ctr"/>
          <a:lstStyle/>
          <a:p>
            <a:pPr marL="0" indent="0">
              <a:buNone/>
            </a:pPr>
            <a:r>
              <a:rPr lang="en-US" sz="1100" b="1" dirty="0">
                <a:solidFill>
                  <a:srgbClr val="C4B5FD"/>
                </a:solidFill>
                <a:latin typeface="Cambria" pitchFamily="34" charset="0"/>
                <a:ea typeface="Cambria" pitchFamily="34" charset="-122"/>
                <a:cs typeface="Cambria" pitchFamily="34" charset="-120"/>
              </a:rPr>
              <a:t>Day 6:</a:t>
            </a:r>
            <a:endParaRPr lang="en-US" sz="1100" dirty="0"/>
          </a:p>
        </p:txBody>
      </p:sp>
      <p:sp>
        <p:nvSpPr>
          <p:cNvPr id="34" name="Text 32"/>
          <p:cNvSpPr/>
          <p:nvPr/>
        </p:nvSpPr>
        <p:spPr>
          <a:xfrm>
            <a:off x="1783080" y="3867912"/>
            <a:ext cx="6903720" cy="475488"/>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Identify 5 local issues affecting women and girls you can create content about.</a:t>
            </a:r>
            <a:endParaRPr lang="en-US" sz="1050" dirty="0"/>
          </a:p>
        </p:txBody>
      </p:sp>
      <p:sp>
        <p:nvSpPr>
          <p:cNvPr id="35" name="Shape 33"/>
          <p:cNvSpPr/>
          <p:nvPr/>
        </p:nvSpPr>
        <p:spPr>
          <a:xfrm>
            <a:off x="320040" y="4407408"/>
            <a:ext cx="8503920" cy="475488"/>
          </a:xfrm>
          <a:prstGeom prst="roundRect">
            <a:avLst>
              <a:gd name="adj" fmla="val 13462"/>
            </a:avLst>
          </a:prstGeom>
          <a:solidFill>
            <a:srgbClr val="FFFFFF">
              <a:alpha val="88000"/>
            </a:srgbClr>
          </a:solidFill>
          <a:ln/>
        </p:spPr>
        <p:txBody>
          <a:bodyPr/>
          <a:lstStyle/>
          <a:p>
            <a:endParaRPr lang="en-NG"/>
          </a:p>
        </p:txBody>
      </p:sp>
      <p:sp>
        <p:nvSpPr>
          <p:cNvPr id="36" name="Shape 34"/>
          <p:cNvSpPr/>
          <p:nvPr/>
        </p:nvSpPr>
        <p:spPr>
          <a:xfrm>
            <a:off x="411480" y="4480560"/>
            <a:ext cx="329184" cy="329184"/>
          </a:xfrm>
          <a:prstGeom prst="ellipse">
            <a:avLst/>
          </a:prstGeom>
          <a:solidFill>
            <a:srgbClr val="A855F7"/>
          </a:solidFill>
          <a:ln/>
        </p:spPr>
        <p:txBody>
          <a:bodyPr/>
          <a:lstStyle/>
          <a:p>
            <a:endParaRPr lang="en-NG"/>
          </a:p>
        </p:txBody>
      </p:sp>
      <p:sp>
        <p:nvSpPr>
          <p:cNvPr id="37" name="Text 35"/>
          <p:cNvSpPr/>
          <p:nvPr/>
        </p:nvSpPr>
        <p:spPr>
          <a:xfrm>
            <a:off x="411480" y="4480560"/>
            <a:ext cx="329184" cy="329184"/>
          </a:xfrm>
          <a:prstGeom prst="rect">
            <a:avLst/>
          </a:prstGeom>
          <a:noFill/>
          <a:ln/>
        </p:spPr>
        <p:txBody>
          <a:bodyPr wrap="square" lIns="0" tIns="0" rIns="0" bIns="0" rtlCol="0" anchor="ctr"/>
          <a:lstStyle/>
          <a:p>
            <a:pPr marL="0" indent="0" algn="ctr">
              <a:buNone/>
            </a:pPr>
            <a:r>
              <a:rPr lang="en-US" sz="1100" b="1" dirty="0">
                <a:solidFill>
                  <a:srgbClr val="FFFFFF"/>
                </a:solidFill>
              </a:rPr>
              <a:t>7</a:t>
            </a:r>
            <a:endParaRPr lang="en-US" sz="1100" dirty="0"/>
          </a:p>
        </p:txBody>
      </p:sp>
      <p:sp>
        <p:nvSpPr>
          <p:cNvPr id="38" name="Text 36"/>
          <p:cNvSpPr/>
          <p:nvPr/>
        </p:nvSpPr>
        <p:spPr>
          <a:xfrm>
            <a:off x="914400" y="4407408"/>
            <a:ext cx="822960" cy="475488"/>
          </a:xfrm>
          <a:prstGeom prst="rect">
            <a:avLst/>
          </a:prstGeom>
          <a:noFill/>
          <a:ln/>
        </p:spPr>
        <p:txBody>
          <a:bodyPr wrap="square" rtlCol="0" anchor="ctr"/>
          <a:lstStyle/>
          <a:p>
            <a:pPr marL="0" indent="0">
              <a:buNone/>
            </a:pPr>
            <a:r>
              <a:rPr lang="en-US" sz="1100" b="1" dirty="0">
                <a:solidFill>
                  <a:srgbClr val="C4B5FD"/>
                </a:solidFill>
                <a:latin typeface="Cambria" pitchFamily="34" charset="0"/>
                <a:ea typeface="Cambria" pitchFamily="34" charset="-122"/>
                <a:cs typeface="Cambria" pitchFamily="34" charset="-120"/>
              </a:rPr>
              <a:t>Day 7:</a:t>
            </a:r>
            <a:endParaRPr lang="en-US" sz="1100" dirty="0"/>
          </a:p>
        </p:txBody>
      </p:sp>
      <p:sp>
        <p:nvSpPr>
          <p:cNvPr id="39" name="Text 37"/>
          <p:cNvSpPr/>
          <p:nvPr/>
        </p:nvSpPr>
        <p:spPr>
          <a:xfrm>
            <a:off x="1783080" y="4407408"/>
            <a:ext cx="6903720" cy="475488"/>
          </a:xfrm>
          <a:prstGeom prst="rect">
            <a:avLst/>
          </a:prstGeom>
          <a:noFill/>
          <a:ln/>
        </p:spPr>
        <p:txBody>
          <a:bodyPr wrap="square" rtlCol="0" anchor="ctr"/>
          <a:lstStyle/>
          <a:p>
            <a:pPr marL="0" indent="0">
              <a:buNone/>
            </a:pPr>
            <a:r>
              <a:rPr lang="en-US" sz="1050" dirty="0">
                <a:solidFill>
                  <a:srgbClr val="FFFFFF"/>
                </a:solidFill>
                <a:latin typeface="Calibri" pitchFamily="34" charset="0"/>
                <a:ea typeface="Calibri" pitchFamily="34" charset="-122"/>
                <a:cs typeface="Calibri" pitchFamily="34" charset="-120"/>
              </a:rPr>
              <a:t>Schedule your first week of content using Meta Business Suite or Buffer. Go live!</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6B21A8"/>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What is Social Media?</a:t>
            </a:r>
            <a:endParaRPr lang="en-US" sz="2400" dirty="0"/>
          </a:p>
        </p:txBody>
      </p:sp>
      <p:sp>
        <p:nvSpPr>
          <p:cNvPr id="4" name="Shape 2"/>
          <p:cNvSpPr/>
          <p:nvPr/>
        </p:nvSpPr>
        <p:spPr>
          <a:xfrm>
            <a:off x="365760" y="777240"/>
            <a:ext cx="8412480" cy="1051560"/>
          </a:xfrm>
          <a:prstGeom prst="roundRect">
            <a:avLst>
              <a:gd name="adj" fmla="val 8696"/>
            </a:avLst>
          </a:prstGeom>
          <a:solidFill>
            <a:srgbClr val="EDE9FE"/>
          </a:solidFill>
          <a:ln/>
        </p:spPr>
        <p:txBody>
          <a:bodyPr/>
          <a:lstStyle/>
          <a:p>
            <a:endParaRPr lang="en-NG"/>
          </a:p>
        </p:txBody>
      </p:sp>
      <p:sp>
        <p:nvSpPr>
          <p:cNvPr id="5" name="Text 3"/>
          <p:cNvSpPr/>
          <p:nvPr/>
        </p:nvSpPr>
        <p:spPr>
          <a:xfrm>
            <a:off x="594360" y="868680"/>
            <a:ext cx="7955280" cy="868680"/>
          </a:xfrm>
          <a:prstGeom prst="rect">
            <a:avLst/>
          </a:prstGeom>
          <a:noFill/>
          <a:ln/>
        </p:spPr>
        <p:txBody>
          <a:bodyPr wrap="square" rtlCol="0" anchor="ctr"/>
          <a:lstStyle/>
          <a:p>
            <a:pPr marL="0" indent="0">
              <a:buNone/>
            </a:pPr>
            <a:r>
              <a:rPr lang="en-US" sz="1400" dirty="0">
                <a:solidFill>
                  <a:srgbClr val="1E1B4B"/>
                </a:solidFill>
                <a:latin typeface="Calibri" pitchFamily="34" charset="0"/>
                <a:ea typeface="Calibri" pitchFamily="34" charset="-122"/>
                <a:cs typeface="Calibri" pitchFamily="34" charset="-120"/>
              </a:rPr>
              <a:t>Social media refers to </a:t>
            </a:r>
            <a:r>
              <a:rPr lang="en-US" sz="1400" b="1" dirty="0">
                <a:solidFill>
                  <a:srgbClr val="1E1B4B"/>
                </a:solidFill>
                <a:latin typeface="Calibri" pitchFamily="34" charset="0"/>
                <a:ea typeface="Calibri" pitchFamily="34" charset="-122"/>
                <a:cs typeface="Calibri" pitchFamily="34" charset="-120"/>
              </a:rPr>
              <a:t>websites and applications that allow people to create, share, and interact with content and with each other, in real time, across the internet.</a:t>
            </a:r>
            <a:endParaRPr lang="en-US" sz="1400" dirty="0"/>
          </a:p>
        </p:txBody>
      </p:sp>
      <p:sp>
        <p:nvSpPr>
          <p:cNvPr id="6" name="Text 4"/>
          <p:cNvSpPr/>
          <p:nvPr/>
        </p:nvSpPr>
        <p:spPr>
          <a:xfrm>
            <a:off x="365760" y="1993392"/>
            <a:ext cx="8412480" cy="320040"/>
          </a:xfrm>
          <a:prstGeom prst="rect">
            <a:avLst/>
          </a:prstGeom>
          <a:noFill/>
          <a:ln/>
        </p:spPr>
        <p:txBody>
          <a:bodyPr wrap="square" rtlCol="0" anchor="ctr"/>
          <a:lstStyle/>
          <a:p>
            <a:pPr marL="0" indent="0">
              <a:buNone/>
            </a:pPr>
            <a:r>
              <a:rPr lang="en-US" sz="1300" b="1" dirty="0">
                <a:solidFill>
                  <a:srgbClr val="6B21A8"/>
                </a:solidFill>
                <a:latin typeface="Cambria" pitchFamily="34" charset="0"/>
                <a:ea typeface="Cambria" pitchFamily="34" charset="-122"/>
                <a:cs typeface="Cambria" pitchFamily="34" charset="-120"/>
              </a:rPr>
              <a:t>In simple terms:</a:t>
            </a:r>
            <a:endParaRPr lang="en-US" sz="1300" dirty="0"/>
          </a:p>
        </p:txBody>
      </p:sp>
      <p:sp>
        <p:nvSpPr>
          <p:cNvPr id="7" name="Shape 5"/>
          <p:cNvSpPr/>
          <p:nvPr/>
        </p:nvSpPr>
        <p:spPr>
          <a:xfrm>
            <a:off x="411480" y="2395728"/>
            <a:ext cx="384048" cy="384048"/>
          </a:xfrm>
          <a:prstGeom prst="ellipse">
            <a:avLst/>
          </a:prstGeom>
          <a:solidFill>
            <a:srgbClr val="7C3AED"/>
          </a:solidFill>
          <a:ln/>
        </p:spPr>
        <p:txBody>
          <a:bodyPr/>
          <a:lstStyle/>
          <a:p>
            <a:endParaRPr lang="en-NG"/>
          </a:p>
        </p:txBody>
      </p:sp>
      <p:sp>
        <p:nvSpPr>
          <p:cNvPr id="8" name="Text 6"/>
          <p:cNvSpPr/>
          <p:nvPr/>
        </p:nvSpPr>
        <p:spPr>
          <a:xfrm>
            <a:off x="411480" y="2395728"/>
            <a:ext cx="384048" cy="384048"/>
          </a:xfrm>
          <a:prstGeom prst="rect">
            <a:avLst/>
          </a:prstGeom>
          <a:noFill/>
          <a:ln/>
        </p:spPr>
        <p:txBody>
          <a:bodyPr wrap="square" lIns="0" tIns="0" rIns="0" bIns="0" rtlCol="0" anchor="ctr"/>
          <a:lstStyle/>
          <a:p>
            <a:pPr marL="0" indent="0" algn="ctr">
              <a:buNone/>
            </a:pPr>
            <a:r>
              <a:rPr lang="en-US" sz="1200" b="1" dirty="0">
                <a:solidFill>
                  <a:srgbClr val="FFFFFF"/>
                </a:solidFill>
              </a:rPr>
              <a:t>1</a:t>
            </a:r>
            <a:endParaRPr lang="en-US" sz="1200" dirty="0"/>
          </a:p>
        </p:txBody>
      </p:sp>
      <p:sp>
        <p:nvSpPr>
          <p:cNvPr id="9" name="Text 7"/>
          <p:cNvSpPr/>
          <p:nvPr/>
        </p:nvSpPr>
        <p:spPr>
          <a:xfrm>
            <a:off x="914400" y="2359152"/>
            <a:ext cx="7680960" cy="457200"/>
          </a:xfrm>
          <a:prstGeom prst="rect">
            <a:avLst/>
          </a:prstGeom>
          <a:noFill/>
          <a:ln/>
        </p:spPr>
        <p:txBody>
          <a:bodyPr wrap="square" rtlCol="0" anchor="ctr"/>
          <a:lstStyle/>
          <a:p>
            <a:pPr marL="0" indent="0">
              <a:buNone/>
            </a:pPr>
            <a:r>
              <a:rPr lang="en-US" sz="1250" dirty="0">
                <a:solidFill>
                  <a:srgbClr val="1E1B4B"/>
                </a:solidFill>
                <a:latin typeface="Calibri" pitchFamily="34" charset="0"/>
                <a:ea typeface="Calibri" pitchFamily="34" charset="-122"/>
                <a:cs typeface="Calibri" pitchFamily="34" charset="-120"/>
              </a:rPr>
              <a:t>It is a digital space where conversations happen — not a one-way billboard.</a:t>
            </a:r>
            <a:endParaRPr lang="en-US" sz="1250" dirty="0"/>
          </a:p>
        </p:txBody>
      </p:sp>
      <p:sp>
        <p:nvSpPr>
          <p:cNvPr id="10" name="Shape 8"/>
          <p:cNvSpPr/>
          <p:nvPr/>
        </p:nvSpPr>
        <p:spPr>
          <a:xfrm>
            <a:off x="411480" y="2962656"/>
            <a:ext cx="384048" cy="384048"/>
          </a:xfrm>
          <a:prstGeom prst="ellipse">
            <a:avLst/>
          </a:prstGeom>
          <a:solidFill>
            <a:srgbClr val="7C3AED"/>
          </a:solidFill>
          <a:ln/>
        </p:spPr>
        <p:txBody>
          <a:bodyPr/>
          <a:lstStyle/>
          <a:p>
            <a:endParaRPr lang="en-NG"/>
          </a:p>
        </p:txBody>
      </p:sp>
      <p:sp>
        <p:nvSpPr>
          <p:cNvPr id="11" name="Text 9"/>
          <p:cNvSpPr/>
          <p:nvPr/>
        </p:nvSpPr>
        <p:spPr>
          <a:xfrm>
            <a:off x="411480" y="2962656"/>
            <a:ext cx="384048" cy="384048"/>
          </a:xfrm>
          <a:prstGeom prst="rect">
            <a:avLst/>
          </a:prstGeom>
          <a:noFill/>
          <a:ln/>
        </p:spPr>
        <p:txBody>
          <a:bodyPr wrap="square" lIns="0" tIns="0" rIns="0" bIns="0" rtlCol="0" anchor="ctr"/>
          <a:lstStyle/>
          <a:p>
            <a:pPr marL="0" indent="0" algn="ctr">
              <a:buNone/>
            </a:pPr>
            <a:r>
              <a:rPr lang="en-US" sz="1200" b="1" dirty="0">
                <a:solidFill>
                  <a:srgbClr val="FFFFFF"/>
                </a:solidFill>
              </a:rPr>
              <a:t>2</a:t>
            </a:r>
            <a:endParaRPr lang="en-US" sz="1200" dirty="0"/>
          </a:p>
        </p:txBody>
      </p:sp>
      <p:sp>
        <p:nvSpPr>
          <p:cNvPr id="12" name="Text 10"/>
          <p:cNvSpPr/>
          <p:nvPr/>
        </p:nvSpPr>
        <p:spPr>
          <a:xfrm>
            <a:off x="914400" y="2926080"/>
            <a:ext cx="7680960" cy="457200"/>
          </a:xfrm>
          <a:prstGeom prst="rect">
            <a:avLst/>
          </a:prstGeom>
          <a:noFill/>
          <a:ln/>
        </p:spPr>
        <p:txBody>
          <a:bodyPr wrap="square" rtlCol="0" anchor="ctr"/>
          <a:lstStyle/>
          <a:p>
            <a:pPr marL="0" indent="0">
              <a:buNone/>
            </a:pPr>
            <a:r>
              <a:rPr lang="en-US" sz="1250" dirty="0">
                <a:solidFill>
                  <a:srgbClr val="1E1B4B"/>
                </a:solidFill>
                <a:latin typeface="Calibri" pitchFamily="34" charset="0"/>
                <a:ea typeface="Calibri" pitchFamily="34" charset="-122"/>
                <a:cs typeface="Calibri" pitchFamily="34" charset="-120"/>
              </a:rPr>
              <a:t>It allows ANYONE with a phone to publish to an audience — no press, no permission needed.</a:t>
            </a:r>
            <a:endParaRPr lang="en-US" sz="1250" dirty="0"/>
          </a:p>
        </p:txBody>
      </p:sp>
      <p:sp>
        <p:nvSpPr>
          <p:cNvPr id="13" name="Shape 11"/>
          <p:cNvSpPr/>
          <p:nvPr/>
        </p:nvSpPr>
        <p:spPr>
          <a:xfrm>
            <a:off x="411480" y="3529584"/>
            <a:ext cx="384048" cy="384048"/>
          </a:xfrm>
          <a:prstGeom prst="ellipse">
            <a:avLst/>
          </a:prstGeom>
          <a:solidFill>
            <a:srgbClr val="7C3AED"/>
          </a:solidFill>
          <a:ln/>
        </p:spPr>
        <p:txBody>
          <a:bodyPr/>
          <a:lstStyle/>
          <a:p>
            <a:endParaRPr lang="en-NG"/>
          </a:p>
        </p:txBody>
      </p:sp>
      <p:sp>
        <p:nvSpPr>
          <p:cNvPr id="14" name="Text 12"/>
          <p:cNvSpPr/>
          <p:nvPr/>
        </p:nvSpPr>
        <p:spPr>
          <a:xfrm>
            <a:off x="411480" y="3529584"/>
            <a:ext cx="384048" cy="384048"/>
          </a:xfrm>
          <a:prstGeom prst="rect">
            <a:avLst/>
          </a:prstGeom>
          <a:noFill/>
          <a:ln/>
        </p:spPr>
        <p:txBody>
          <a:bodyPr wrap="square" lIns="0" tIns="0" rIns="0" bIns="0" rtlCol="0" anchor="ctr"/>
          <a:lstStyle/>
          <a:p>
            <a:pPr marL="0" indent="0" algn="ctr">
              <a:buNone/>
            </a:pPr>
            <a:r>
              <a:rPr lang="en-US" sz="1200" b="1" dirty="0">
                <a:solidFill>
                  <a:srgbClr val="FFFFFF"/>
                </a:solidFill>
              </a:rPr>
              <a:t>3</a:t>
            </a:r>
            <a:endParaRPr lang="en-US" sz="1200" dirty="0"/>
          </a:p>
        </p:txBody>
      </p:sp>
      <p:sp>
        <p:nvSpPr>
          <p:cNvPr id="15" name="Text 13"/>
          <p:cNvSpPr/>
          <p:nvPr/>
        </p:nvSpPr>
        <p:spPr>
          <a:xfrm>
            <a:off x="914400" y="3493008"/>
            <a:ext cx="7680960" cy="457200"/>
          </a:xfrm>
          <a:prstGeom prst="rect">
            <a:avLst/>
          </a:prstGeom>
          <a:noFill/>
          <a:ln/>
        </p:spPr>
        <p:txBody>
          <a:bodyPr wrap="square" rtlCol="0" anchor="ctr"/>
          <a:lstStyle/>
          <a:p>
            <a:pPr marL="0" indent="0">
              <a:buNone/>
            </a:pPr>
            <a:r>
              <a:rPr lang="en-US" sz="1250" dirty="0">
                <a:solidFill>
                  <a:srgbClr val="1E1B4B"/>
                </a:solidFill>
                <a:latin typeface="Calibri" pitchFamily="34" charset="0"/>
                <a:ea typeface="Calibri" pitchFamily="34" charset="-122"/>
                <a:cs typeface="Calibri" pitchFamily="34" charset="-120"/>
              </a:rPr>
              <a:t>It runs on relationships: people follow people, pages, and causes they care about.</a:t>
            </a:r>
            <a:endParaRPr lang="en-US" sz="1250" dirty="0"/>
          </a:p>
        </p:txBody>
      </p:sp>
      <p:sp>
        <p:nvSpPr>
          <p:cNvPr id="16" name="Shape 14"/>
          <p:cNvSpPr/>
          <p:nvPr/>
        </p:nvSpPr>
        <p:spPr>
          <a:xfrm>
            <a:off x="411480" y="4096512"/>
            <a:ext cx="384048" cy="384048"/>
          </a:xfrm>
          <a:prstGeom prst="ellipse">
            <a:avLst/>
          </a:prstGeom>
          <a:solidFill>
            <a:srgbClr val="7C3AED"/>
          </a:solidFill>
          <a:ln/>
        </p:spPr>
        <p:txBody>
          <a:bodyPr/>
          <a:lstStyle/>
          <a:p>
            <a:endParaRPr lang="en-NG"/>
          </a:p>
        </p:txBody>
      </p:sp>
      <p:sp>
        <p:nvSpPr>
          <p:cNvPr id="17" name="Text 15"/>
          <p:cNvSpPr/>
          <p:nvPr/>
        </p:nvSpPr>
        <p:spPr>
          <a:xfrm>
            <a:off x="411480" y="4096512"/>
            <a:ext cx="384048" cy="384048"/>
          </a:xfrm>
          <a:prstGeom prst="rect">
            <a:avLst/>
          </a:prstGeom>
          <a:noFill/>
          <a:ln/>
        </p:spPr>
        <p:txBody>
          <a:bodyPr wrap="square" lIns="0" tIns="0" rIns="0" bIns="0" rtlCol="0" anchor="ctr"/>
          <a:lstStyle/>
          <a:p>
            <a:pPr marL="0" indent="0" algn="ctr">
              <a:buNone/>
            </a:pPr>
            <a:r>
              <a:rPr lang="en-US" sz="1200" b="1" dirty="0">
                <a:solidFill>
                  <a:srgbClr val="FFFFFF"/>
                </a:solidFill>
              </a:rPr>
              <a:t>4</a:t>
            </a:r>
            <a:endParaRPr lang="en-US" sz="1200" dirty="0"/>
          </a:p>
        </p:txBody>
      </p:sp>
      <p:sp>
        <p:nvSpPr>
          <p:cNvPr id="18" name="Text 16"/>
          <p:cNvSpPr/>
          <p:nvPr/>
        </p:nvSpPr>
        <p:spPr>
          <a:xfrm>
            <a:off x="914400" y="4059936"/>
            <a:ext cx="7680960" cy="457200"/>
          </a:xfrm>
          <a:prstGeom prst="rect">
            <a:avLst/>
          </a:prstGeom>
          <a:noFill/>
          <a:ln/>
        </p:spPr>
        <p:txBody>
          <a:bodyPr wrap="square" rtlCol="0" anchor="ctr"/>
          <a:lstStyle/>
          <a:p>
            <a:pPr marL="0" indent="0">
              <a:buNone/>
            </a:pPr>
            <a:r>
              <a:rPr lang="en-US" sz="1250" dirty="0">
                <a:solidFill>
                  <a:srgbClr val="1E1B4B"/>
                </a:solidFill>
                <a:latin typeface="Calibri" pitchFamily="34" charset="0"/>
                <a:ea typeface="Calibri" pitchFamily="34" charset="-122"/>
                <a:cs typeface="Calibri" pitchFamily="34" charset="-120"/>
              </a:rPr>
              <a:t>For the RWVL Project, it is one of our most powerful and affordable tools for visibility.</a:t>
            </a:r>
            <a:endParaRPr lang="en-US" sz="1250" dirty="0"/>
          </a:p>
        </p:txBody>
      </p:sp>
      <p:sp>
        <p:nvSpPr>
          <p:cNvPr id="19" name="Shape 17"/>
          <p:cNvSpPr/>
          <p:nvPr/>
        </p:nvSpPr>
        <p:spPr>
          <a:xfrm>
            <a:off x="365760" y="4709160"/>
            <a:ext cx="8412480" cy="0"/>
          </a:xfrm>
          <a:prstGeom prst="roundRect">
            <a:avLst/>
          </a:prstGeom>
          <a:solidFill>
            <a:srgbClr val="FFFFFF"/>
          </a:solidFill>
          <a:ln/>
        </p:spPr>
        <p:txBody>
          <a:bodyPr/>
          <a:lstStyle/>
          <a:p>
            <a:endParaRPr lang="en-NG"/>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5">
    <p:bg>
      <p:bgPr>
        <a:solidFill>
          <a:srgbClr val="1E1B4B"/>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6B21A8">
              <a:alpha val="40000"/>
            </a:srgbClr>
          </a:solidFill>
          <a:ln/>
        </p:spPr>
        <p:txBody>
          <a:bodyPr/>
          <a:lstStyle/>
          <a:p>
            <a:endParaRPr lang="en-NG"/>
          </a:p>
        </p:txBody>
      </p:sp>
      <p:sp>
        <p:nvSpPr>
          <p:cNvPr id="3" name="Shape 1"/>
          <p:cNvSpPr/>
          <p:nvPr/>
        </p:nvSpPr>
        <p:spPr>
          <a:xfrm>
            <a:off x="-1371600" y="-1371600"/>
            <a:ext cx="4572000" cy="4572000"/>
          </a:xfrm>
          <a:prstGeom prst="ellipse">
            <a:avLst/>
          </a:prstGeom>
          <a:solidFill>
            <a:srgbClr val="7C3AED">
              <a:alpha val="35000"/>
            </a:srgbClr>
          </a:solidFill>
          <a:ln/>
        </p:spPr>
        <p:txBody>
          <a:bodyPr/>
          <a:lstStyle/>
          <a:p>
            <a:endParaRPr lang="en-NG"/>
          </a:p>
        </p:txBody>
      </p:sp>
      <p:sp>
        <p:nvSpPr>
          <p:cNvPr id="4" name="Shape 2"/>
          <p:cNvSpPr/>
          <p:nvPr/>
        </p:nvSpPr>
        <p:spPr>
          <a:xfrm>
            <a:off x="6400800" y="2286000"/>
            <a:ext cx="3657600" cy="3657600"/>
          </a:xfrm>
          <a:prstGeom prst="ellipse">
            <a:avLst/>
          </a:prstGeom>
          <a:solidFill>
            <a:srgbClr val="A855F7">
              <a:alpha val="28000"/>
            </a:srgbClr>
          </a:solidFill>
          <a:ln/>
        </p:spPr>
        <p:txBody>
          <a:bodyPr/>
          <a:lstStyle/>
          <a:p>
            <a:endParaRPr lang="en-NG"/>
          </a:p>
        </p:txBody>
      </p:sp>
      <p:sp>
        <p:nvSpPr>
          <p:cNvPr id="5" name="Text 3"/>
          <p:cNvSpPr/>
          <p:nvPr/>
        </p:nvSpPr>
        <p:spPr>
          <a:xfrm>
            <a:off x="457200" y="640080"/>
            <a:ext cx="8229600" cy="548640"/>
          </a:xfrm>
          <a:prstGeom prst="rect">
            <a:avLst/>
          </a:prstGeom>
          <a:noFill/>
          <a:ln/>
        </p:spPr>
        <p:txBody>
          <a:bodyPr wrap="square" rtlCol="0" anchor="ctr"/>
          <a:lstStyle/>
          <a:p>
            <a:pPr marL="0" indent="0" algn="ctr">
              <a:buNone/>
            </a:pPr>
            <a:endParaRPr lang="en-US" sz="1600" dirty="0"/>
          </a:p>
        </p:txBody>
      </p:sp>
      <p:sp>
        <p:nvSpPr>
          <p:cNvPr id="6" name="Text 4"/>
          <p:cNvSpPr/>
          <p:nvPr/>
        </p:nvSpPr>
        <p:spPr>
          <a:xfrm>
            <a:off x="457200" y="1234440"/>
            <a:ext cx="8229600" cy="1280160"/>
          </a:xfrm>
          <a:prstGeom prst="rect">
            <a:avLst/>
          </a:prstGeom>
          <a:noFill/>
          <a:ln/>
        </p:spPr>
        <p:txBody>
          <a:bodyPr wrap="square" rtlCol="0" anchor="ctr"/>
          <a:lstStyle/>
          <a:p>
            <a:pPr marL="0" indent="0" algn="ctr">
              <a:buNone/>
            </a:pPr>
            <a:r>
              <a:rPr lang="en-US" sz="3400" b="1" dirty="0">
                <a:solidFill>
                  <a:srgbClr val="FFFFFF"/>
                </a:solidFill>
                <a:latin typeface="Cambria" pitchFamily="34" charset="0"/>
                <a:ea typeface="Cambria" pitchFamily="34" charset="-122"/>
                <a:cs typeface="Cambria" pitchFamily="34" charset="-120"/>
              </a:rPr>
              <a:t>The visibility of the RWVL Project</a:t>
            </a:r>
            <a:endParaRPr lang="en-US" sz="3400" dirty="0"/>
          </a:p>
          <a:p>
            <a:pPr marL="0" indent="0" algn="ctr">
              <a:buNone/>
            </a:pPr>
            <a:r>
              <a:rPr lang="en-US" sz="3400" b="1" dirty="0">
                <a:solidFill>
                  <a:srgbClr val="FFFFFF"/>
                </a:solidFill>
                <a:latin typeface="Cambria" pitchFamily="34" charset="0"/>
                <a:ea typeface="Cambria" pitchFamily="34" charset="-122"/>
                <a:cs typeface="Cambria" pitchFamily="34" charset="-120"/>
              </a:rPr>
              <a:t>is a collective commitment.</a:t>
            </a:r>
            <a:endParaRPr lang="en-US" sz="3400" dirty="0"/>
          </a:p>
        </p:txBody>
      </p:sp>
      <p:sp>
        <p:nvSpPr>
          <p:cNvPr id="7" name="Text 5"/>
          <p:cNvSpPr/>
          <p:nvPr/>
        </p:nvSpPr>
        <p:spPr>
          <a:xfrm>
            <a:off x="914400" y="2651760"/>
            <a:ext cx="7315200" cy="914400"/>
          </a:xfrm>
          <a:prstGeom prst="rect">
            <a:avLst/>
          </a:prstGeom>
          <a:noFill/>
          <a:ln/>
        </p:spPr>
        <p:txBody>
          <a:bodyPr wrap="square" rtlCol="0" anchor="ctr"/>
          <a:lstStyle/>
          <a:p>
            <a:pPr marL="0" indent="0" algn="ctr">
              <a:buNone/>
            </a:pPr>
            <a:r>
              <a:rPr lang="en-US" sz="1400" i="1" dirty="0">
                <a:solidFill>
                  <a:srgbClr val="C4B5FD"/>
                </a:solidFill>
                <a:latin typeface="Calibri" pitchFamily="34" charset="0"/>
                <a:ea typeface="Calibri" pitchFamily="34" charset="-122"/>
                <a:cs typeface="Calibri" pitchFamily="34" charset="-120"/>
              </a:rPr>
              <a:t>Every post you publish, every story you share, every hashtag you use</a:t>
            </a:r>
            <a:endParaRPr lang="en-US" sz="1400" dirty="0"/>
          </a:p>
          <a:p>
            <a:pPr marL="0" indent="0" algn="ctr">
              <a:buNone/>
            </a:pPr>
            <a:r>
              <a:rPr lang="en-US" sz="1400" i="1" dirty="0">
                <a:solidFill>
                  <a:srgbClr val="C4B5FD"/>
                </a:solidFill>
                <a:latin typeface="Calibri" pitchFamily="34" charset="0"/>
                <a:ea typeface="Calibri" pitchFamily="34" charset="-122"/>
                <a:cs typeface="Calibri" pitchFamily="34" charset="-120"/>
              </a:rPr>
              <a:t>is a brick in the wall of change you are building for women and girls.</a:t>
            </a:r>
            <a:endParaRPr lang="en-US" sz="1400" dirty="0"/>
          </a:p>
        </p:txBody>
      </p:sp>
      <p:sp>
        <p:nvSpPr>
          <p:cNvPr id="8" name="Text 6"/>
          <p:cNvSpPr/>
          <p:nvPr/>
        </p:nvSpPr>
        <p:spPr>
          <a:xfrm>
            <a:off x="457200" y="3703320"/>
            <a:ext cx="8229600" cy="548640"/>
          </a:xfrm>
          <a:prstGeom prst="rect">
            <a:avLst/>
          </a:prstGeom>
          <a:noFill/>
          <a:ln/>
        </p:spPr>
        <p:txBody>
          <a:bodyPr wrap="square" rtlCol="0" anchor="ctr"/>
          <a:lstStyle/>
          <a:p>
            <a:pPr marL="0" indent="0" algn="ctr">
              <a:buNone/>
            </a:pPr>
            <a:r>
              <a:rPr lang="en-US" sz="1700" b="1" dirty="0">
                <a:solidFill>
                  <a:srgbClr val="FFFFFF"/>
                </a:solidFill>
                <a:latin typeface="Cambria" pitchFamily="34" charset="0"/>
                <a:ea typeface="Cambria" pitchFamily="34" charset="-122"/>
                <a:cs typeface="Cambria" pitchFamily="34" charset="-120"/>
              </a:rPr>
              <a:t>Post consistently. Tell your stories. Use your voice. Make us visible.</a:t>
            </a:r>
            <a:endParaRPr lang="en-US" sz="1700" dirty="0"/>
          </a:p>
        </p:txBody>
      </p:sp>
      <p:sp>
        <p:nvSpPr>
          <p:cNvPr id="9" name="Shape 7"/>
          <p:cNvSpPr/>
          <p:nvPr/>
        </p:nvSpPr>
        <p:spPr>
          <a:xfrm>
            <a:off x="0" y="4754880"/>
            <a:ext cx="9144000" cy="388620"/>
          </a:xfrm>
          <a:prstGeom prst="rect">
            <a:avLst/>
          </a:prstGeom>
          <a:solidFill>
            <a:srgbClr val="6B21A8"/>
          </a:solidFill>
          <a:ln/>
        </p:spPr>
        <p:txBody>
          <a:bodyPr/>
          <a:lstStyle/>
          <a:p>
            <a:endParaRPr lang="en-NG"/>
          </a:p>
        </p:txBody>
      </p:sp>
      <p:sp>
        <p:nvSpPr>
          <p:cNvPr id="10" name="Text 8"/>
          <p:cNvSpPr/>
          <p:nvPr/>
        </p:nvSpPr>
        <p:spPr>
          <a:xfrm>
            <a:off x="0" y="4754880"/>
            <a:ext cx="9144000" cy="388620"/>
          </a:xfrm>
          <a:prstGeom prst="rect">
            <a:avLst/>
          </a:prstGeom>
          <a:noFill/>
          <a:ln/>
        </p:spPr>
        <p:txBody>
          <a:bodyPr wrap="square" lIns="0" tIns="0" rIns="0" bIns="0" rtlCol="0" anchor="ctr"/>
          <a:lstStyle/>
          <a:p>
            <a:pPr marL="0" indent="0" algn="ctr">
              <a:buNone/>
            </a:pPr>
            <a:r>
              <a:rPr lang="en-US" sz="900" dirty="0">
                <a:solidFill>
                  <a:srgbClr val="C4B5FD"/>
                </a:solidFill>
              </a:rPr>
              <a:t>RWVL Project  |  Partner Communications Training  |  Session 1  |  2026</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3">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7C3AED"/>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100" b="1" dirty="0">
                <a:solidFill>
                  <a:srgbClr val="FFFFFF"/>
                </a:solidFill>
                <a:latin typeface="Cambria" pitchFamily="34" charset="0"/>
                <a:ea typeface="Cambria" pitchFamily="34" charset="-122"/>
                <a:cs typeface="Cambria" pitchFamily="34" charset="-120"/>
              </a:rPr>
              <a:t>The Common Components of Social Media</a:t>
            </a:r>
            <a:endParaRPr lang="en-US" sz="2100" dirty="0"/>
          </a:p>
        </p:txBody>
      </p:sp>
      <p:sp>
        <p:nvSpPr>
          <p:cNvPr id="4" name="Text 2"/>
          <p:cNvSpPr/>
          <p:nvPr/>
        </p:nvSpPr>
        <p:spPr>
          <a:xfrm>
            <a:off x="365760" y="731520"/>
            <a:ext cx="8412480" cy="320040"/>
          </a:xfrm>
          <a:prstGeom prst="rect">
            <a:avLst/>
          </a:prstGeom>
          <a:noFill/>
          <a:ln/>
        </p:spPr>
        <p:txBody>
          <a:bodyPr wrap="square" rtlCol="0" anchor="ctr"/>
          <a:lstStyle/>
          <a:p>
            <a:pPr marL="0" indent="0">
              <a:buNone/>
            </a:pPr>
            <a:r>
              <a:rPr lang="en-US" sz="1200" i="1" dirty="0">
                <a:solidFill>
                  <a:srgbClr val="1E1B4B"/>
                </a:solidFill>
                <a:latin typeface="Calibri" pitchFamily="34" charset="0"/>
                <a:ea typeface="Calibri" pitchFamily="34" charset="-122"/>
                <a:cs typeface="Calibri" pitchFamily="34" charset="-120"/>
              </a:rPr>
              <a:t>Open almost any platform and you will find these same building blocks:</a:t>
            </a:r>
            <a:endParaRPr lang="en-US" sz="1200" dirty="0"/>
          </a:p>
        </p:txBody>
      </p:sp>
      <p:sp>
        <p:nvSpPr>
          <p:cNvPr id="5" name="Shape 3"/>
          <p:cNvSpPr/>
          <p:nvPr/>
        </p:nvSpPr>
        <p:spPr>
          <a:xfrm>
            <a:off x="320040" y="1170432"/>
            <a:ext cx="2788920" cy="1170432"/>
          </a:xfrm>
          <a:prstGeom prst="roundRect">
            <a:avLst>
              <a:gd name="adj" fmla="val 703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6" name="Shape 4"/>
          <p:cNvSpPr/>
          <p:nvPr/>
        </p:nvSpPr>
        <p:spPr>
          <a:xfrm>
            <a:off x="457200" y="1307592"/>
            <a:ext cx="457200" cy="457200"/>
          </a:xfrm>
          <a:prstGeom prst="ellipse">
            <a:avLst/>
          </a:prstGeom>
          <a:solidFill>
            <a:srgbClr val="6B21A8"/>
          </a:solidFill>
          <a:ln/>
        </p:spPr>
        <p:txBody>
          <a:bodyPr/>
          <a:lstStyle/>
          <a:p>
            <a:endParaRPr lang="en-NG"/>
          </a:p>
        </p:txBody>
      </p:sp>
      <p:pic>
        <p:nvPicPr>
          <p:cNvPr id="7" name="Image 0" descr="preencoded.png"/>
          <p:cNvPicPr>
            <a:picLocks noChangeAspect="1"/>
          </p:cNvPicPr>
          <p:nvPr/>
        </p:nvPicPr>
        <p:blipFill>
          <a:blip r:embed="rId3"/>
          <a:stretch>
            <a:fillRect/>
          </a:stretch>
        </p:blipFill>
        <p:spPr>
          <a:xfrm>
            <a:off x="553212" y="1403604"/>
            <a:ext cx="265176" cy="265176"/>
          </a:xfrm>
          <a:prstGeom prst="rect">
            <a:avLst/>
          </a:prstGeom>
        </p:spPr>
      </p:pic>
      <p:sp>
        <p:nvSpPr>
          <p:cNvPr id="8" name="Text 5"/>
          <p:cNvSpPr/>
          <p:nvPr/>
        </p:nvSpPr>
        <p:spPr>
          <a:xfrm>
            <a:off x="1033272" y="1289304"/>
            <a:ext cx="1993392" cy="29260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Profile / Page</a:t>
            </a:r>
            <a:endParaRPr lang="en-US" sz="1050" dirty="0"/>
          </a:p>
        </p:txBody>
      </p:sp>
      <p:sp>
        <p:nvSpPr>
          <p:cNvPr id="9" name="Text 6"/>
          <p:cNvSpPr/>
          <p:nvPr/>
        </p:nvSpPr>
        <p:spPr>
          <a:xfrm>
            <a:off x="457200" y="1700784"/>
            <a:ext cx="2560320" cy="594360"/>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Your identity — name, photo, bio, and link. Your digital first impression.</a:t>
            </a:r>
            <a:endParaRPr lang="en-US" sz="830" dirty="0"/>
          </a:p>
        </p:txBody>
      </p:sp>
      <p:sp>
        <p:nvSpPr>
          <p:cNvPr id="10" name="Shape 7"/>
          <p:cNvSpPr/>
          <p:nvPr/>
        </p:nvSpPr>
        <p:spPr>
          <a:xfrm>
            <a:off x="3264408" y="1170432"/>
            <a:ext cx="2788920" cy="1170432"/>
          </a:xfrm>
          <a:prstGeom prst="roundRect">
            <a:avLst>
              <a:gd name="adj" fmla="val 703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1" name="Shape 8"/>
          <p:cNvSpPr/>
          <p:nvPr/>
        </p:nvSpPr>
        <p:spPr>
          <a:xfrm>
            <a:off x="3401568" y="1307592"/>
            <a:ext cx="457200" cy="457200"/>
          </a:xfrm>
          <a:prstGeom prst="ellipse">
            <a:avLst/>
          </a:prstGeom>
          <a:solidFill>
            <a:srgbClr val="7C3AED"/>
          </a:solidFill>
          <a:ln/>
        </p:spPr>
        <p:txBody>
          <a:bodyPr/>
          <a:lstStyle/>
          <a:p>
            <a:endParaRPr lang="en-NG"/>
          </a:p>
        </p:txBody>
      </p:sp>
      <p:pic>
        <p:nvPicPr>
          <p:cNvPr id="12" name="Image 1" descr="preencoded.png"/>
          <p:cNvPicPr>
            <a:picLocks noChangeAspect="1"/>
          </p:cNvPicPr>
          <p:nvPr/>
        </p:nvPicPr>
        <p:blipFill>
          <a:blip r:embed="rId4"/>
          <a:stretch>
            <a:fillRect/>
          </a:stretch>
        </p:blipFill>
        <p:spPr>
          <a:xfrm>
            <a:off x="3497580" y="1403604"/>
            <a:ext cx="265176" cy="265176"/>
          </a:xfrm>
          <a:prstGeom prst="rect">
            <a:avLst/>
          </a:prstGeom>
        </p:spPr>
      </p:pic>
      <p:sp>
        <p:nvSpPr>
          <p:cNvPr id="13" name="Text 9"/>
          <p:cNvSpPr/>
          <p:nvPr/>
        </p:nvSpPr>
        <p:spPr>
          <a:xfrm>
            <a:off x="3977640" y="1289304"/>
            <a:ext cx="1993392" cy="29260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Feed / Timeline</a:t>
            </a:r>
            <a:endParaRPr lang="en-US" sz="1050" dirty="0"/>
          </a:p>
        </p:txBody>
      </p:sp>
      <p:sp>
        <p:nvSpPr>
          <p:cNvPr id="14" name="Text 10"/>
          <p:cNvSpPr/>
          <p:nvPr/>
        </p:nvSpPr>
        <p:spPr>
          <a:xfrm>
            <a:off x="3401568" y="1700784"/>
            <a:ext cx="2560320" cy="594360"/>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The scrollable stream of posts from accounts you follow.</a:t>
            </a:r>
            <a:endParaRPr lang="en-US" sz="830" dirty="0"/>
          </a:p>
        </p:txBody>
      </p:sp>
      <p:sp>
        <p:nvSpPr>
          <p:cNvPr id="15" name="Shape 11"/>
          <p:cNvSpPr/>
          <p:nvPr/>
        </p:nvSpPr>
        <p:spPr>
          <a:xfrm>
            <a:off x="6208776" y="1170432"/>
            <a:ext cx="2788920" cy="1170432"/>
          </a:xfrm>
          <a:prstGeom prst="roundRect">
            <a:avLst>
              <a:gd name="adj" fmla="val 703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6" name="Shape 12"/>
          <p:cNvSpPr/>
          <p:nvPr/>
        </p:nvSpPr>
        <p:spPr>
          <a:xfrm>
            <a:off x="6345936" y="1307592"/>
            <a:ext cx="457200" cy="457200"/>
          </a:xfrm>
          <a:prstGeom prst="ellipse">
            <a:avLst/>
          </a:prstGeom>
          <a:solidFill>
            <a:srgbClr val="F43F5E"/>
          </a:solidFill>
          <a:ln/>
        </p:spPr>
        <p:txBody>
          <a:bodyPr/>
          <a:lstStyle/>
          <a:p>
            <a:endParaRPr lang="en-NG"/>
          </a:p>
        </p:txBody>
      </p:sp>
      <p:pic>
        <p:nvPicPr>
          <p:cNvPr id="17" name="Image 2" descr="preencoded.png"/>
          <p:cNvPicPr>
            <a:picLocks noChangeAspect="1"/>
          </p:cNvPicPr>
          <p:nvPr/>
        </p:nvPicPr>
        <p:blipFill>
          <a:blip r:embed="rId5"/>
          <a:stretch>
            <a:fillRect/>
          </a:stretch>
        </p:blipFill>
        <p:spPr>
          <a:xfrm>
            <a:off x="6441948" y="1403604"/>
            <a:ext cx="265176" cy="265176"/>
          </a:xfrm>
          <a:prstGeom prst="rect">
            <a:avLst/>
          </a:prstGeom>
        </p:spPr>
      </p:pic>
      <p:sp>
        <p:nvSpPr>
          <p:cNvPr id="18" name="Text 13"/>
          <p:cNvSpPr/>
          <p:nvPr/>
        </p:nvSpPr>
        <p:spPr>
          <a:xfrm>
            <a:off x="6922008" y="1289304"/>
            <a:ext cx="1993392" cy="29260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Likes / Reactions</a:t>
            </a:r>
            <a:endParaRPr lang="en-US" sz="1050" dirty="0"/>
          </a:p>
        </p:txBody>
      </p:sp>
      <p:sp>
        <p:nvSpPr>
          <p:cNvPr id="19" name="Text 14"/>
          <p:cNvSpPr/>
          <p:nvPr/>
        </p:nvSpPr>
        <p:spPr>
          <a:xfrm>
            <a:off x="6345936" y="1700784"/>
            <a:ext cx="2560320" cy="594360"/>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One-tap ways for people to respond emotionally to your content.</a:t>
            </a:r>
            <a:endParaRPr lang="en-US" sz="830" dirty="0"/>
          </a:p>
        </p:txBody>
      </p:sp>
      <p:sp>
        <p:nvSpPr>
          <p:cNvPr id="20" name="Shape 15"/>
          <p:cNvSpPr/>
          <p:nvPr/>
        </p:nvSpPr>
        <p:spPr>
          <a:xfrm>
            <a:off x="320040" y="2468880"/>
            <a:ext cx="2788920" cy="1170432"/>
          </a:xfrm>
          <a:prstGeom prst="roundRect">
            <a:avLst>
              <a:gd name="adj" fmla="val 703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1" name="Shape 16"/>
          <p:cNvSpPr/>
          <p:nvPr/>
        </p:nvSpPr>
        <p:spPr>
          <a:xfrm>
            <a:off x="457200" y="2606040"/>
            <a:ext cx="457200" cy="457200"/>
          </a:xfrm>
          <a:prstGeom prst="ellipse">
            <a:avLst/>
          </a:prstGeom>
          <a:solidFill>
            <a:srgbClr val="0D9488"/>
          </a:solidFill>
          <a:ln/>
        </p:spPr>
        <p:txBody>
          <a:bodyPr/>
          <a:lstStyle/>
          <a:p>
            <a:endParaRPr lang="en-NG"/>
          </a:p>
        </p:txBody>
      </p:sp>
      <p:pic>
        <p:nvPicPr>
          <p:cNvPr id="22" name="Image 3" descr="preencoded.png"/>
          <p:cNvPicPr>
            <a:picLocks noChangeAspect="1"/>
          </p:cNvPicPr>
          <p:nvPr/>
        </p:nvPicPr>
        <p:blipFill>
          <a:blip r:embed="rId6"/>
          <a:stretch>
            <a:fillRect/>
          </a:stretch>
        </p:blipFill>
        <p:spPr>
          <a:xfrm>
            <a:off x="553212" y="2702052"/>
            <a:ext cx="265176" cy="265176"/>
          </a:xfrm>
          <a:prstGeom prst="rect">
            <a:avLst/>
          </a:prstGeom>
        </p:spPr>
      </p:pic>
      <p:sp>
        <p:nvSpPr>
          <p:cNvPr id="23" name="Text 17"/>
          <p:cNvSpPr/>
          <p:nvPr/>
        </p:nvSpPr>
        <p:spPr>
          <a:xfrm>
            <a:off x="1033272" y="2587752"/>
            <a:ext cx="1993392" cy="29260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Comments</a:t>
            </a:r>
            <a:endParaRPr lang="en-US" sz="1050" dirty="0"/>
          </a:p>
        </p:txBody>
      </p:sp>
      <p:sp>
        <p:nvSpPr>
          <p:cNvPr id="24" name="Text 18"/>
          <p:cNvSpPr/>
          <p:nvPr/>
        </p:nvSpPr>
        <p:spPr>
          <a:xfrm>
            <a:off x="457200" y="2999232"/>
            <a:ext cx="2560320" cy="594360"/>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Where conversation happens. This is where community is built.</a:t>
            </a:r>
            <a:endParaRPr lang="en-US" sz="830" dirty="0"/>
          </a:p>
        </p:txBody>
      </p:sp>
      <p:sp>
        <p:nvSpPr>
          <p:cNvPr id="25" name="Shape 19"/>
          <p:cNvSpPr/>
          <p:nvPr/>
        </p:nvSpPr>
        <p:spPr>
          <a:xfrm>
            <a:off x="3264408" y="2468880"/>
            <a:ext cx="2788920" cy="1170432"/>
          </a:xfrm>
          <a:prstGeom prst="roundRect">
            <a:avLst>
              <a:gd name="adj" fmla="val 703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6" name="Shape 20"/>
          <p:cNvSpPr/>
          <p:nvPr/>
        </p:nvSpPr>
        <p:spPr>
          <a:xfrm>
            <a:off x="3401568" y="2606040"/>
            <a:ext cx="457200" cy="457200"/>
          </a:xfrm>
          <a:prstGeom prst="ellipse">
            <a:avLst/>
          </a:prstGeom>
          <a:solidFill>
            <a:srgbClr val="F59E0B"/>
          </a:solidFill>
          <a:ln/>
        </p:spPr>
        <p:txBody>
          <a:bodyPr/>
          <a:lstStyle/>
          <a:p>
            <a:endParaRPr lang="en-NG"/>
          </a:p>
        </p:txBody>
      </p:sp>
      <p:pic>
        <p:nvPicPr>
          <p:cNvPr id="27" name="Image 4" descr="preencoded.png"/>
          <p:cNvPicPr>
            <a:picLocks noChangeAspect="1"/>
          </p:cNvPicPr>
          <p:nvPr/>
        </p:nvPicPr>
        <p:blipFill>
          <a:blip r:embed="rId7"/>
          <a:stretch>
            <a:fillRect/>
          </a:stretch>
        </p:blipFill>
        <p:spPr>
          <a:xfrm>
            <a:off x="3497580" y="2702052"/>
            <a:ext cx="265176" cy="265176"/>
          </a:xfrm>
          <a:prstGeom prst="rect">
            <a:avLst/>
          </a:prstGeom>
        </p:spPr>
      </p:pic>
      <p:sp>
        <p:nvSpPr>
          <p:cNvPr id="28" name="Text 21"/>
          <p:cNvSpPr/>
          <p:nvPr/>
        </p:nvSpPr>
        <p:spPr>
          <a:xfrm>
            <a:off x="3977640" y="2587752"/>
            <a:ext cx="1993392" cy="29260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Share / Repost</a:t>
            </a:r>
            <a:endParaRPr lang="en-US" sz="1050" dirty="0"/>
          </a:p>
        </p:txBody>
      </p:sp>
      <p:sp>
        <p:nvSpPr>
          <p:cNvPr id="29" name="Text 22"/>
          <p:cNvSpPr/>
          <p:nvPr/>
        </p:nvSpPr>
        <p:spPr>
          <a:xfrm>
            <a:off x="3401568" y="2999232"/>
            <a:ext cx="2560320" cy="594360"/>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Lets someone pass your content to their own audience — free amplification.</a:t>
            </a:r>
            <a:endParaRPr lang="en-US" sz="830" dirty="0"/>
          </a:p>
        </p:txBody>
      </p:sp>
      <p:sp>
        <p:nvSpPr>
          <p:cNvPr id="30" name="Shape 23"/>
          <p:cNvSpPr/>
          <p:nvPr/>
        </p:nvSpPr>
        <p:spPr>
          <a:xfrm>
            <a:off x="6208776" y="2468880"/>
            <a:ext cx="2788920" cy="1170432"/>
          </a:xfrm>
          <a:prstGeom prst="roundRect">
            <a:avLst>
              <a:gd name="adj" fmla="val 703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1" name="Shape 24"/>
          <p:cNvSpPr/>
          <p:nvPr/>
        </p:nvSpPr>
        <p:spPr>
          <a:xfrm>
            <a:off x="6345936" y="2606040"/>
            <a:ext cx="457200" cy="457200"/>
          </a:xfrm>
          <a:prstGeom prst="ellipse">
            <a:avLst/>
          </a:prstGeom>
          <a:solidFill>
            <a:srgbClr val="10B981"/>
          </a:solidFill>
          <a:ln/>
        </p:spPr>
        <p:txBody>
          <a:bodyPr/>
          <a:lstStyle/>
          <a:p>
            <a:endParaRPr lang="en-NG"/>
          </a:p>
        </p:txBody>
      </p:sp>
      <p:pic>
        <p:nvPicPr>
          <p:cNvPr id="32" name="Image 5" descr="preencoded.png"/>
          <p:cNvPicPr>
            <a:picLocks noChangeAspect="1"/>
          </p:cNvPicPr>
          <p:nvPr/>
        </p:nvPicPr>
        <p:blipFill>
          <a:blip r:embed="rId8"/>
          <a:stretch>
            <a:fillRect/>
          </a:stretch>
        </p:blipFill>
        <p:spPr>
          <a:xfrm>
            <a:off x="6441948" y="2702052"/>
            <a:ext cx="265176" cy="265176"/>
          </a:xfrm>
          <a:prstGeom prst="rect">
            <a:avLst/>
          </a:prstGeom>
        </p:spPr>
      </p:pic>
      <p:sp>
        <p:nvSpPr>
          <p:cNvPr id="33" name="Text 25"/>
          <p:cNvSpPr/>
          <p:nvPr/>
        </p:nvSpPr>
        <p:spPr>
          <a:xfrm>
            <a:off x="6922008" y="2587752"/>
            <a:ext cx="1993392" cy="29260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Save / Bookmark</a:t>
            </a:r>
            <a:endParaRPr lang="en-US" sz="1050" dirty="0"/>
          </a:p>
        </p:txBody>
      </p:sp>
      <p:sp>
        <p:nvSpPr>
          <p:cNvPr id="34" name="Text 26"/>
          <p:cNvSpPr/>
          <p:nvPr/>
        </p:nvSpPr>
        <p:spPr>
          <a:xfrm>
            <a:off x="6345936" y="2999232"/>
            <a:ext cx="2560320" cy="594360"/>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Lets users keep valuable content for later — a strong signal of quality.</a:t>
            </a:r>
            <a:endParaRPr lang="en-US" sz="830" dirty="0"/>
          </a:p>
        </p:txBody>
      </p:sp>
      <p:sp>
        <p:nvSpPr>
          <p:cNvPr id="35" name="Shape 27"/>
          <p:cNvSpPr/>
          <p:nvPr/>
        </p:nvSpPr>
        <p:spPr>
          <a:xfrm>
            <a:off x="320040" y="3767328"/>
            <a:ext cx="2788920" cy="1170432"/>
          </a:xfrm>
          <a:prstGeom prst="roundRect">
            <a:avLst>
              <a:gd name="adj" fmla="val 703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6" name="Shape 28"/>
          <p:cNvSpPr/>
          <p:nvPr/>
        </p:nvSpPr>
        <p:spPr>
          <a:xfrm>
            <a:off x="457200" y="3904488"/>
            <a:ext cx="457200" cy="457200"/>
          </a:xfrm>
          <a:prstGeom prst="ellipse">
            <a:avLst/>
          </a:prstGeom>
          <a:solidFill>
            <a:srgbClr val="7C3AED"/>
          </a:solidFill>
          <a:ln/>
        </p:spPr>
        <p:txBody>
          <a:bodyPr/>
          <a:lstStyle/>
          <a:p>
            <a:endParaRPr lang="en-NG"/>
          </a:p>
        </p:txBody>
      </p:sp>
      <p:pic>
        <p:nvPicPr>
          <p:cNvPr id="37" name="Image 6" descr="preencoded.png"/>
          <p:cNvPicPr>
            <a:picLocks noChangeAspect="1"/>
          </p:cNvPicPr>
          <p:nvPr/>
        </p:nvPicPr>
        <p:blipFill>
          <a:blip r:embed="rId9"/>
          <a:stretch>
            <a:fillRect/>
          </a:stretch>
        </p:blipFill>
        <p:spPr>
          <a:xfrm>
            <a:off x="553212" y="4000500"/>
            <a:ext cx="265176" cy="265176"/>
          </a:xfrm>
          <a:prstGeom prst="rect">
            <a:avLst/>
          </a:prstGeom>
        </p:spPr>
      </p:pic>
      <p:sp>
        <p:nvSpPr>
          <p:cNvPr id="38" name="Text 29"/>
          <p:cNvSpPr/>
          <p:nvPr/>
        </p:nvSpPr>
        <p:spPr>
          <a:xfrm>
            <a:off x="1033272" y="3886200"/>
            <a:ext cx="1993392" cy="29260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Hashtags</a:t>
            </a:r>
            <a:endParaRPr lang="en-US" sz="1050" dirty="0"/>
          </a:p>
        </p:txBody>
      </p:sp>
      <p:sp>
        <p:nvSpPr>
          <p:cNvPr id="39" name="Text 30"/>
          <p:cNvSpPr/>
          <p:nvPr/>
        </p:nvSpPr>
        <p:spPr>
          <a:xfrm>
            <a:off x="457200" y="4297680"/>
            <a:ext cx="2560320" cy="594360"/>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Labels that make content discoverable to people who don't yet follow you.</a:t>
            </a:r>
            <a:endParaRPr lang="en-US" sz="830" dirty="0"/>
          </a:p>
        </p:txBody>
      </p:sp>
      <p:sp>
        <p:nvSpPr>
          <p:cNvPr id="40" name="Shape 31"/>
          <p:cNvSpPr/>
          <p:nvPr/>
        </p:nvSpPr>
        <p:spPr>
          <a:xfrm>
            <a:off x="3264408" y="3767328"/>
            <a:ext cx="2788920" cy="1170432"/>
          </a:xfrm>
          <a:prstGeom prst="roundRect">
            <a:avLst>
              <a:gd name="adj" fmla="val 703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41" name="Shape 32"/>
          <p:cNvSpPr/>
          <p:nvPr/>
        </p:nvSpPr>
        <p:spPr>
          <a:xfrm>
            <a:off x="3401568" y="3904488"/>
            <a:ext cx="457200" cy="457200"/>
          </a:xfrm>
          <a:prstGeom prst="ellipse">
            <a:avLst/>
          </a:prstGeom>
          <a:solidFill>
            <a:srgbClr val="6B21A8"/>
          </a:solidFill>
          <a:ln/>
        </p:spPr>
        <p:txBody>
          <a:bodyPr/>
          <a:lstStyle/>
          <a:p>
            <a:endParaRPr lang="en-NG"/>
          </a:p>
        </p:txBody>
      </p:sp>
      <p:pic>
        <p:nvPicPr>
          <p:cNvPr id="42" name="Image 7" descr="preencoded.png"/>
          <p:cNvPicPr>
            <a:picLocks noChangeAspect="1"/>
          </p:cNvPicPr>
          <p:nvPr/>
        </p:nvPicPr>
        <p:blipFill>
          <a:blip r:embed="rId10"/>
          <a:stretch>
            <a:fillRect/>
          </a:stretch>
        </p:blipFill>
        <p:spPr>
          <a:xfrm>
            <a:off x="3497580" y="4000500"/>
            <a:ext cx="265176" cy="265176"/>
          </a:xfrm>
          <a:prstGeom prst="rect">
            <a:avLst/>
          </a:prstGeom>
        </p:spPr>
      </p:pic>
      <p:sp>
        <p:nvSpPr>
          <p:cNvPr id="43" name="Text 33"/>
          <p:cNvSpPr/>
          <p:nvPr/>
        </p:nvSpPr>
        <p:spPr>
          <a:xfrm>
            <a:off x="3977640" y="3886200"/>
            <a:ext cx="1993392" cy="29260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Search &amp; Explore</a:t>
            </a:r>
            <a:endParaRPr lang="en-US" sz="1050" dirty="0"/>
          </a:p>
        </p:txBody>
      </p:sp>
      <p:sp>
        <p:nvSpPr>
          <p:cNvPr id="44" name="Text 34"/>
          <p:cNvSpPr/>
          <p:nvPr/>
        </p:nvSpPr>
        <p:spPr>
          <a:xfrm>
            <a:off x="3401568" y="4297680"/>
            <a:ext cx="2560320" cy="594360"/>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Where users actively look for topics, accounts, and trends.</a:t>
            </a:r>
            <a:endParaRPr lang="en-US" sz="830" dirty="0"/>
          </a:p>
        </p:txBody>
      </p:sp>
      <p:sp>
        <p:nvSpPr>
          <p:cNvPr id="45" name="Shape 35"/>
          <p:cNvSpPr/>
          <p:nvPr/>
        </p:nvSpPr>
        <p:spPr>
          <a:xfrm>
            <a:off x="6208776" y="3767328"/>
            <a:ext cx="2788920" cy="1170432"/>
          </a:xfrm>
          <a:prstGeom prst="roundRect">
            <a:avLst>
              <a:gd name="adj" fmla="val 703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46" name="Shape 36"/>
          <p:cNvSpPr/>
          <p:nvPr/>
        </p:nvSpPr>
        <p:spPr>
          <a:xfrm>
            <a:off x="6345936" y="3904488"/>
            <a:ext cx="457200" cy="457200"/>
          </a:xfrm>
          <a:prstGeom prst="ellipse">
            <a:avLst/>
          </a:prstGeom>
          <a:solidFill>
            <a:srgbClr val="F43F5E"/>
          </a:solidFill>
          <a:ln/>
        </p:spPr>
        <p:txBody>
          <a:bodyPr/>
          <a:lstStyle/>
          <a:p>
            <a:endParaRPr lang="en-NG"/>
          </a:p>
        </p:txBody>
      </p:sp>
      <p:pic>
        <p:nvPicPr>
          <p:cNvPr id="47" name="Image 8" descr="preencoded.png"/>
          <p:cNvPicPr>
            <a:picLocks noChangeAspect="1"/>
          </p:cNvPicPr>
          <p:nvPr/>
        </p:nvPicPr>
        <p:blipFill>
          <a:blip r:embed="rId11"/>
          <a:stretch>
            <a:fillRect/>
          </a:stretch>
        </p:blipFill>
        <p:spPr>
          <a:xfrm>
            <a:off x="6441948" y="4000500"/>
            <a:ext cx="265176" cy="265176"/>
          </a:xfrm>
          <a:prstGeom prst="rect">
            <a:avLst/>
          </a:prstGeom>
        </p:spPr>
      </p:pic>
      <p:sp>
        <p:nvSpPr>
          <p:cNvPr id="48" name="Text 37"/>
          <p:cNvSpPr/>
          <p:nvPr/>
        </p:nvSpPr>
        <p:spPr>
          <a:xfrm>
            <a:off x="6922008" y="3886200"/>
            <a:ext cx="1993392" cy="292608"/>
          </a:xfrm>
          <a:prstGeom prst="rect">
            <a:avLst/>
          </a:prstGeom>
          <a:noFill/>
          <a:ln/>
        </p:spPr>
        <p:txBody>
          <a:bodyPr wrap="square" rtlCol="0" anchor="ctr"/>
          <a:lstStyle/>
          <a:p>
            <a:pPr marL="0" indent="0">
              <a:buNone/>
            </a:pPr>
            <a:r>
              <a:rPr lang="en-US" sz="1050" b="1" dirty="0">
                <a:solidFill>
                  <a:srgbClr val="1E1B4B"/>
                </a:solidFill>
                <a:latin typeface="Cambria" pitchFamily="34" charset="0"/>
                <a:ea typeface="Cambria" pitchFamily="34" charset="-122"/>
                <a:cs typeface="Cambria" pitchFamily="34" charset="-120"/>
              </a:rPr>
              <a:t>Notifications</a:t>
            </a:r>
            <a:endParaRPr lang="en-US" sz="1050" dirty="0"/>
          </a:p>
        </p:txBody>
      </p:sp>
      <p:sp>
        <p:nvSpPr>
          <p:cNvPr id="49" name="Text 38"/>
          <p:cNvSpPr/>
          <p:nvPr/>
        </p:nvSpPr>
        <p:spPr>
          <a:xfrm>
            <a:off x="6345936" y="4297680"/>
            <a:ext cx="2560320" cy="594360"/>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Alerts that bring users back to the app and to specific activity.</a:t>
            </a:r>
            <a:endParaRPr lang="en-US" sz="83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0D9488"/>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300" b="1" dirty="0">
                <a:solidFill>
                  <a:srgbClr val="FFFFFF"/>
                </a:solidFill>
                <a:latin typeface="Cambria" pitchFamily="34" charset="0"/>
                <a:ea typeface="Cambria" pitchFamily="34" charset="-122"/>
                <a:cs typeface="Cambria" pitchFamily="34" charset="-120"/>
              </a:rPr>
              <a:t>Kinds of Social Media Platforms</a:t>
            </a:r>
            <a:endParaRPr lang="en-US" sz="2300" dirty="0"/>
          </a:p>
        </p:txBody>
      </p:sp>
      <p:sp>
        <p:nvSpPr>
          <p:cNvPr id="4" name="Text 2"/>
          <p:cNvSpPr/>
          <p:nvPr/>
        </p:nvSpPr>
        <p:spPr>
          <a:xfrm>
            <a:off x="365760" y="731520"/>
            <a:ext cx="8412480" cy="320040"/>
          </a:xfrm>
          <a:prstGeom prst="rect">
            <a:avLst/>
          </a:prstGeom>
          <a:noFill/>
          <a:ln/>
        </p:spPr>
        <p:txBody>
          <a:bodyPr wrap="square" rtlCol="0" anchor="ctr"/>
          <a:lstStyle/>
          <a:p>
            <a:pPr marL="0" indent="0">
              <a:buNone/>
            </a:pPr>
            <a:r>
              <a:rPr lang="en-US" sz="1200" i="1" dirty="0">
                <a:solidFill>
                  <a:srgbClr val="1E1B4B"/>
                </a:solidFill>
                <a:latin typeface="Calibri" pitchFamily="34" charset="0"/>
                <a:ea typeface="Calibri" pitchFamily="34" charset="-122"/>
                <a:cs typeface="Calibri" pitchFamily="34" charset="-120"/>
              </a:rPr>
              <a:t>Platforms are not all the same species. Here are the main categories you will encounter:</a:t>
            </a:r>
            <a:endParaRPr lang="en-US" sz="1200" dirty="0"/>
          </a:p>
        </p:txBody>
      </p:sp>
      <p:sp>
        <p:nvSpPr>
          <p:cNvPr id="5" name="Shape 3"/>
          <p:cNvSpPr/>
          <p:nvPr/>
        </p:nvSpPr>
        <p:spPr>
          <a:xfrm>
            <a:off x="320040" y="1115568"/>
            <a:ext cx="4206240" cy="987552"/>
          </a:xfrm>
          <a:prstGeom prst="roundRect">
            <a:avLst>
              <a:gd name="adj" fmla="val 8333"/>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6" name="Shape 4"/>
          <p:cNvSpPr/>
          <p:nvPr/>
        </p:nvSpPr>
        <p:spPr>
          <a:xfrm>
            <a:off x="457200" y="1261872"/>
            <a:ext cx="502920" cy="502920"/>
          </a:xfrm>
          <a:prstGeom prst="ellipse">
            <a:avLst/>
          </a:prstGeom>
          <a:solidFill>
            <a:srgbClr val="6B21A8"/>
          </a:solidFill>
          <a:ln/>
        </p:spPr>
        <p:txBody>
          <a:bodyPr/>
          <a:lstStyle/>
          <a:p>
            <a:endParaRPr lang="en-NG"/>
          </a:p>
        </p:txBody>
      </p:sp>
      <p:pic>
        <p:nvPicPr>
          <p:cNvPr id="7" name="Image 0" descr="preencoded.png"/>
          <p:cNvPicPr>
            <a:picLocks noChangeAspect="1"/>
          </p:cNvPicPr>
          <p:nvPr/>
        </p:nvPicPr>
        <p:blipFill>
          <a:blip r:embed="rId3"/>
          <a:stretch>
            <a:fillRect/>
          </a:stretch>
        </p:blipFill>
        <p:spPr>
          <a:xfrm>
            <a:off x="562356" y="1367028"/>
            <a:ext cx="292608" cy="292608"/>
          </a:xfrm>
          <a:prstGeom prst="rect">
            <a:avLst/>
          </a:prstGeom>
        </p:spPr>
      </p:pic>
      <p:sp>
        <p:nvSpPr>
          <p:cNvPr id="8" name="Text 5"/>
          <p:cNvSpPr/>
          <p:nvPr/>
        </p:nvSpPr>
        <p:spPr>
          <a:xfrm>
            <a:off x="1097280" y="1188720"/>
            <a:ext cx="3291840" cy="27432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Social Networking</a:t>
            </a:r>
            <a:endParaRPr lang="en-US" sz="1100" dirty="0"/>
          </a:p>
        </p:txBody>
      </p:sp>
      <p:sp>
        <p:nvSpPr>
          <p:cNvPr id="9" name="Text 6"/>
          <p:cNvSpPr/>
          <p:nvPr/>
        </p:nvSpPr>
        <p:spPr>
          <a:xfrm>
            <a:off x="1097280" y="1463040"/>
            <a:ext cx="3291840" cy="384048"/>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Built for connecting and maintaining relationships with people and communities.</a:t>
            </a:r>
            <a:endParaRPr lang="en-US" sz="830" dirty="0"/>
          </a:p>
        </p:txBody>
      </p:sp>
      <p:sp>
        <p:nvSpPr>
          <p:cNvPr id="10" name="Text 7"/>
          <p:cNvSpPr/>
          <p:nvPr/>
        </p:nvSpPr>
        <p:spPr>
          <a:xfrm>
            <a:off x="1097280" y="1865376"/>
            <a:ext cx="3291840" cy="182880"/>
          </a:xfrm>
          <a:prstGeom prst="rect">
            <a:avLst/>
          </a:prstGeom>
          <a:noFill/>
          <a:ln/>
        </p:spPr>
        <p:txBody>
          <a:bodyPr wrap="square" rtlCol="0" anchor="ctr"/>
          <a:lstStyle/>
          <a:p>
            <a:pPr marL="0" indent="0">
              <a:buNone/>
            </a:pPr>
            <a:r>
              <a:rPr lang="en-US" sz="770" b="1" dirty="0">
                <a:solidFill>
                  <a:srgbClr val="6B21A8"/>
                </a:solidFill>
                <a:latin typeface="Calibri" pitchFamily="34" charset="0"/>
                <a:ea typeface="Calibri" pitchFamily="34" charset="-122"/>
                <a:cs typeface="Calibri" pitchFamily="34" charset="-120"/>
              </a:rPr>
              <a:t>Examples: Facebook, LinkedIn</a:t>
            </a:r>
            <a:endParaRPr lang="en-US" sz="770" dirty="0"/>
          </a:p>
        </p:txBody>
      </p:sp>
      <p:sp>
        <p:nvSpPr>
          <p:cNvPr id="11" name="Shape 8"/>
          <p:cNvSpPr/>
          <p:nvPr/>
        </p:nvSpPr>
        <p:spPr>
          <a:xfrm>
            <a:off x="4754880" y="1115568"/>
            <a:ext cx="4206240" cy="987552"/>
          </a:xfrm>
          <a:prstGeom prst="roundRect">
            <a:avLst>
              <a:gd name="adj" fmla="val 8333"/>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2" name="Shape 9"/>
          <p:cNvSpPr/>
          <p:nvPr/>
        </p:nvSpPr>
        <p:spPr>
          <a:xfrm>
            <a:off x="4892040" y="1261872"/>
            <a:ext cx="502920" cy="502920"/>
          </a:xfrm>
          <a:prstGeom prst="ellipse">
            <a:avLst/>
          </a:prstGeom>
          <a:solidFill>
            <a:srgbClr val="F43F5E"/>
          </a:solidFill>
          <a:ln/>
        </p:spPr>
        <p:txBody>
          <a:bodyPr/>
          <a:lstStyle/>
          <a:p>
            <a:endParaRPr lang="en-NG"/>
          </a:p>
        </p:txBody>
      </p:sp>
      <p:pic>
        <p:nvPicPr>
          <p:cNvPr id="13" name="Image 1" descr="preencoded.png"/>
          <p:cNvPicPr>
            <a:picLocks noChangeAspect="1"/>
          </p:cNvPicPr>
          <p:nvPr/>
        </p:nvPicPr>
        <p:blipFill>
          <a:blip r:embed="rId4"/>
          <a:stretch>
            <a:fillRect/>
          </a:stretch>
        </p:blipFill>
        <p:spPr>
          <a:xfrm>
            <a:off x="4997196" y="1367028"/>
            <a:ext cx="292608" cy="292608"/>
          </a:xfrm>
          <a:prstGeom prst="rect">
            <a:avLst/>
          </a:prstGeom>
        </p:spPr>
      </p:pic>
      <p:sp>
        <p:nvSpPr>
          <p:cNvPr id="14" name="Text 10"/>
          <p:cNvSpPr/>
          <p:nvPr/>
        </p:nvSpPr>
        <p:spPr>
          <a:xfrm>
            <a:off x="5532120" y="1188720"/>
            <a:ext cx="3291840" cy="27432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Visual / Photo Sharing</a:t>
            </a:r>
            <a:endParaRPr lang="en-US" sz="1100" dirty="0"/>
          </a:p>
        </p:txBody>
      </p:sp>
      <p:sp>
        <p:nvSpPr>
          <p:cNvPr id="15" name="Text 11"/>
          <p:cNvSpPr/>
          <p:nvPr/>
        </p:nvSpPr>
        <p:spPr>
          <a:xfrm>
            <a:off x="5532120" y="1463040"/>
            <a:ext cx="3291840" cy="384048"/>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Built around images and short video as the primary content format.</a:t>
            </a:r>
            <a:endParaRPr lang="en-US" sz="830" dirty="0"/>
          </a:p>
        </p:txBody>
      </p:sp>
      <p:sp>
        <p:nvSpPr>
          <p:cNvPr id="16" name="Text 12"/>
          <p:cNvSpPr/>
          <p:nvPr/>
        </p:nvSpPr>
        <p:spPr>
          <a:xfrm>
            <a:off x="5532120" y="1865376"/>
            <a:ext cx="3291840" cy="182880"/>
          </a:xfrm>
          <a:prstGeom prst="rect">
            <a:avLst/>
          </a:prstGeom>
          <a:noFill/>
          <a:ln/>
        </p:spPr>
        <p:txBody>
          <a:bodyPr wrap="square" rtlCol="0" anchor="ctr"/>
          <a:lstStyle/>
          <a:p>
            <a:pPr marL="0" indent="0">
              <a:buNone/>
            </a:pPr>
            <a:r>
              <a:rPr lang="en-US" sz="770" b="1" dirty="0">
                <a:solidFill>
                  <a:srgbClr val="F43F5E"/>
                </a:solidFill>
                <a:latin typeface="Calibri" pitchFamily="34" charset="0"/>
                <a:ea typeface="Calibri" pitchFamily="34" charset="-122"/>
                <a:cs typeface="Calibri" pitchFamily="34" charset="-120"/>
              </a:rPr>
              <a:t>Examples: Instagram, Pinterest</a:t>
            </a:r>
            <a:endParaRPr lang="en-US" sz="770" dirty="0"/>
          </a:p>
        </p:txBody>
      </p:sp>
      <p:sp>
        <p:nvSpPr>
          <p:cNvPr id="17" name="Shape 13"/>
          <p:cNvSpPr/>
          <p:nvPr/>
        </p:nvSpPr>
        <p:spPr>
          <a:xfrm>
            <a:off x="320040" y="2231136"/>
            <a:ext cx="4206240" cy="987552"/>
          </a:xfrm>
          <a:prstGeom prst="roundRect">
            <a:avLst>
              <a:gd name="adj" fmla="val 8333"/>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8" name="Shape 14"/>
          <p:cNvSpPr/>
          <p:nvPr/>
        </p:nvSpPr>
        <p:spPr>
          <a:xfrm>
            <a:off x="457200" y="2377440"/>
            <a:ext cx="502920" cy="502920"/>
          </a:xfrm>
          <a:prstGeom prst="ellipse">
            <a:avLst/>
          </a:prstGeom>
          <a:solidFill>
            <a:srgbClr val="F59E0B"/>
          </a:solidFill>
          <a:ln/>
        </p:spPr>
        <p:txBody>
          <a:bodyPr/>
          <a:lstStyle/>
          <a:p>
            <a:endParaRPr lang="en-NG"/>
          </a:p>
        </p:txBody>
      </p:sp>
      <p:pic>
        <p:nvPicPr>
          <p:cNvPr id="19" name="Image 2" descr="preencoded.png"/>
          <p:cNvPicPr>
            <a:picLocks noChangeAspect="1"/>
          </p:cNvPicPr>
          <p:nvPr/>
        </p:nvPicPr>
        <p:blipFill>
          <a:blip r:embed="rId5"/>
          <a:stretch>
            <a:fillRect/>
          </a:stretch>
        </p:blipFill>
        <p:spPr>
          <a:xfrm>
            <a:off x="562356" y="2482596"/>
            <a:ext cx="292608" cy="292608"/>
          </a:xfrm>
          <a:prstGeom prst="rect">
            <a:avLst/>
          </a:prstGeom>
        </p:spPr>
      </p:pic>
      <p:sp>
        <p:nvSpPr>
          <p:cNvPr id="20" name="Text 15"/>
          <p:cNvSpPr/>
          <p:nvPr/>
        </p:nvSpPr>
        <p:spPr>
          <a:xfrm>
            <a:off x="1097280" y="2304288"/>
            <a:ext cx="3291840" cy="27432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Video-First Platforms</a:t>
            </a:r>
            <a:endParaRPr lang="en-US" sz="1100" dirty="0"/>
          </a:p>
        </p:txBody>
      </p:sp>
      <p:sp>
        <p:nvSpPr>
          <p:cNvPr id="21" name="Text 16"/>
          <p:cNvSpPr/>
          <p:nvPr/>
        </p:nvSpPr>
        <p:spPr>
          <a:xfrm>
            <a:off x="1097280" y="2578608"/>
            <a:ext cx="3291840" cy="384048"/>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Built for short or long-form video as the dominant content type.</a:t>
            </a:r>
            <a:endParaRPr lang="en-US" sz="830" dirty="0"/>
          </a:p>
        </p:txBody>
      </p:sp>
      <p:sp>
        <p:nvSpPr>
          <p:cNvPr id="22" name="Text 17"/>
          <p:cNvSpPr/>
          <p:nvPr/>
        </p:nvSpPr>
        <p:spPr>
          <a:xfrm>
            <a:off x="1097280" y="2980944"/>
            <a:ext cx="3291840" cy="182880"/>
          </a:xfrm>
          <a:prstGeom prst="rect">
            <a:avLst/>
          </a:prstGeom>
          <a:noFill/>
          <a:ln/>
        </p:spPr>
        <p:txBody>
          <a:bodyPr wrap="square" rtlCol="0" anchor="ctr"/>
          <a:lstStyle/>
          <a:p>
            <a:pPr marL="0" indent="0">
              <a:buNone/>
            </a:pPr>
            <a:r>
              <a:rPr lang="en-US" sz="770" b="1" dirty="0">
                <a:solidFill>
                  <a:srgbClr val="F59E0B"/>
                </a:solidFill>
                <a:latin typeface="Calibri" pitchFamily="34" charset="0"/>
                <a:ea typeface="Calibri" pitchFamily="34" charset="-122"/>
                <a:cs typeface="Calibri" pitchFamily="34" charset="-120"/>
              </a:rPr>
              <a:t>Examples: TikTok, YouTube</a:t>
            </a:r>
            <a:endParaRPr lang="en-US" sz="770" dirty="0"/>
          </a:p>
        </p:txBody>
      </p:sp>
      <p:sp>
        <p:nvSpPr>
          <p:cNvPr id="23" name="Shape 18"/>
          <p:cNvSpPr/>
          <p:nvPr/>
        </p:nvSpPr>
        <p:spPr>
          <a:xfrm>
            <a:off x="4754880" y="2231136"/>
            <a:ext cx="4206240" cy="987552"/>
          </a:xfrm>
          <a:prstGeom prst="roundRect">
            <a:avLst>
              <a:gd name="adj" fmla="val 8333"/>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4" name="Shape 19"/>
          <p:cNvSpPr/>
          <p:nvPr/>
        </p:nvSpPr>
        <p:spPr>
          <a:xfrm>
            <a:off x="4892040" y="2377440"/>
            <a:ext cx="502920" cy="502920"/>
          </a:xfrm>
          <a:prstGeom prst="ellipse">
            <a:avLst/>
          </a:prstGeom>
          <a:solidFill>
            <a:srgbClr val="7C3AED"/>
          </a:solidFill>
          <a:ln/>
        </p:spPr>
        <p:txBody>
          <a:bodyPr/>
          <a:lstStyle/>
          <a:p>
            <a:endParaRPr lang="en-NG"/>
          </a:p>
        </p:txBody>
      </p:sp>
      <p:pic>
        <p:nvPicPr>
          <p:cNvPr id="25" name="Image 3" descr="preencoded.png"/>
          <p:cNvPicPr>
            <a:picLocks noChangeAspect="1"/>
          </p:cNvPicPr>
          <p:nvPr/>
        </p:nvPicPr>
        <p:blipFill>
          <a:blip r:embed="rId6"/>
          <a:stretch>
            <a:fillRect/>
          </a:stretch>
        </p:blipFill>
        <p:spPr>
          <a:xfrm>
            <a:off x="4997196" y="2482596"/>
            <a:ext cx="292608" cy="292608"/>
          </a:xfrm>
          <a:prstGeom prst="rect">
            <a:avLst/>
          </a:prstGeom>
        </p:spPr>
      </p:pic>
      <p:sp>
        <p:nvSpPr>
          <p:cNvPr id="26" name="Text 20"/>
          <p:cNvSpPr/>
          <p:nvPr/>
        </p:nvSpPr>
        <p:spPr>
          <a:xfrm>
            <a:off x="5532120" y="2304288"/>
            <a:ext cx="3291840" cy="27432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Microblogging</a:t>
            </a:r>
            <a:endParaRPr lang="en-US" sz="1100" dirty="0"/>
          </a:p>
        </p:txBody>
      </p:sp>
      <p:sp>
        <p:nvSpPr>
          <p:cNvPr id="27" name="Text 21"/>
          <p:cNvSpPr/>
          <p:nvPr/>
        </p:nvSpPr>
        <p:spPr>
          <a:xfrm>
            <a:off x="5532120" y="2578608"/>
            <a:ext cx="3291840" cy="384048"/>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Built for short, frequent public updates and real-time conversation.</a:t>
            </a:r>
            <a:endParaRPr lang="en-US" sz="830" dirty="0"/>
          </a:p>
        </p:txBody>
      </p:sp>
      <p:sp>
        <p:nvSpPr>
          <p:cNvPr id="28" name="Text 22"/>
          <p:cNvSpPr/>
          <p:nvPr/>
        </p:nvSpPr>
        <p:spPr>
          <a:xfrm>
            <a:off x="5532120" y="2980944"/>
            <a:ext cx="3291840" cy="182880"/>
          </a:xfrm>
          <a:prstGeom prst="rect">
            <a:avLst/>
          </a:prstGeom>
          <a:noFill/>
          <a:ln/>
        </p:spPr>
        <p:txBody>
          <a:bodyPr wrap="square" rtlCol="0" anchor="ctr"/>
          <a:lstStyle/>
          <a:p>
            <a:pPr marL="0" indent="0">
              <a:buNone/>
            </a:pPr>
            <a:r>
              <a:rPr lang="en-US" sz="770" b="1" dirty="0">
                <a:solidFill>
                  <a:srgbClr val="7C3AED"/>
                </a:solidFill>
                <a:latin typeface="Calibri" pitchFamily="34" charset="0"/>
                <a:ea typeface="Calibri" pitchFamily="34" charset="-122"/>
                <a:cs typeface="Calibri" pitchFamily="34" charset="-120"/>
              </a:rPr>
              <a:t>Examples: X (Twitter), Threads</a:t>
            </a:r>
            <a:endParaRPr lang="en-US" sz="770" dirty="0"/>
          </a:p>
        </p:txBody>
      </p:sp>
      <p:sp>
        <p:nvSpPr>
          <p:cNvPr id="29" name="Shape 23"/>
          <p:cNvSpPr/>
          <p:nvPr/>
        </p:nvSpPr>
        <p:spPr>
          <a:xfrm>
            <a:off x="320040" y="3346704"/>
            <a:ext cx="4206240" cy="987552"/>
          </a:xfrm>
          <a:prstGeom prst="roundRect">
            <a:avLst>
              <a:gd name="adj" fmla="val 8333"/>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0" name="Shape 24"/>
          <p:cNvSpPr/>
          <p:nvPr/>
        </p:nvSpPr>
        <p:spPr>
          <a:xfrm>
            <a:off x="457200" y="3493008"/>
            <a:ext cx="502920" cy="502920"/>
          </a:xfrm>
          <a:prstGeom prst="ellipse">
            <a:avLst/>
          </a:prstGeom>
          <a:solidFill>
            <a:srgbClr val="10B981"/>
          </a:solidFill>
          <a:ln/>
        </p:spPr>
        <p:txBody>
          <a:bodyPr/>
          <a:lstStyle/>
          <a:p>
            <a:endParaRPr lang="en-NG"/>
          </a:p>
        </p:txBody>
      </p:sp>
      <p:pic>
        <p:nvPicPr>
          <p:cNvPr id="31" name="Image 4" descr="preencoded.png"/>
          <p:cNvPicPr>
            <a:picLocks noChangeAspect="1"/>
          </p:cNvPicPr>
          <p:nvPr/>
        </p:nvPicPr>
        <p:blipFill>
          <a:blip r:embed="rId7"/>
          <a:stretch>
            <a:fillRect/>
          </a:stretch>
        </p:blipFill>
        <p:spPr>
          <a:xfrm>
            <a:off x="562356" y="3598164"/>
            <a:ext cx="292608" cy="292608"/>
          </a:xfrm>
          <a:prstGeom prst="rect">
            <a:avLst/>
          </a:prstGeom>
        </p:spPr>
      </p:pic>
      <p:sp>
        <p:nvSpPr>
          <p:cNvPr id="32" name="Text 25"/>
          <p:cNvSpPr/>
          <p:nvPr/>
        </p:nvSpPr>
        <p:spPr>
          <a:xfrm>
            <a:off x="1097280" y="3419856"/>
            <a:ext cx="3291840" cy="27432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Messaging Platforms</a:t>
            </a:r>
            <a:endParaRPr lang="en-US" sz="1100" dirty="0"/>
          </a:p>
        </p:txBody>
      </p:sp>
      <p:sp>
        <p:nvSpPr>
          <p:cNvPr id="33" name="Text 26"/>
          <p:cNvSpPr/>
          <p:nvPr/>
        </p:nvSpPr>
        <p:spPr>
          <a:xfrm>
            <a:off x="1097280" y="3694176"/>
            <a:ext cx="3291840" cy="384048"/>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Built for private or small-group conversation; broadcast tools layered on top.</a:t>
            </a:r>
            <a:endParaRPr lang="en-US" sz="830" dirty="0"/>
          </a:p>
        </p:txBody>
      </p:sp>
      <p:sp>
        <p:nvSpPr>
          <p:cNvPr id="34" name="Text 27"/>
          <p:cNvSpPr/>
          <p:nvPr/>
        </p:nvSpPr>
        <p:spPr>
          <a:xfrm>
            <a:off x="1097280" y="4096512"/>
            <a:ext cx="3291840" cy="182880"/>
          </a:xfrm>
          <a:prstGeom prst="rect">
            <a:avLst/>
          </a:prstGeom>
          <a:noFill/>
          <a:ln/>
        </p:spPr>
        <p:txBody>
          <a:bodyPr wrap="square" rtlCol="0" anchor="ctr"/>
          <a:lstStyle/>
          <a:p>
            <a:pPr marL="0" indent="0">
              <a:buNone/>
            </a:pPr>
            <a:r>
              <a:rPr lang="en-US" sz="770" b="1" dirty="0">
                <a:solidFill>
                  <a:srgbClr val="10B981"/>
                </a:solidFill>
                <a:latin typeface="Calibri" pitchFamily="34" charset="0"/>
                <a:ea typeface="Calibri" pitchFamily="34" charset="-122"/>
                <a:cs typeface="Calibri" pitchFamily="34" charset="-120"/>
              </a:rPr>
              <a:t>Examples: WhatsApp, Telegram</a:t>
            </a:r>
            <a:endParaRPr lang="en-US" sz="770" dirty="0"/>
          </a:p>
        </p:txBody>
      </p:sp>
      <p:sp>
        <p:nvSpPr>
          <p:cNvPr id="35" name="Shape 28"/>
          <p:cNvSpPr/>
          <p:nvPr/>
        </p:nvSpPr>
        <p:spPr>
          <a:xfrm>
            <a:off x="4754880" y="3346704"/>
            <a:ext cx="4206240" cy="987552"/>
          </a:xfrm>
          <a:prstGeom prst="roundRect">
            <a:avLst>
              <a:gd name="adj" fmla="val 8333"/>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6" name="Shape 29"/>
          <p:cNvSpPr/>
          <p:nvPr/>
        </p:nvSpPr>
        <p:spPr>
          <a:xfrm>
            <a:off x="4892040" y="3493008"/>
            <a:ext cx="502920" cy="502920"/>
          </a:xfrm>
          <a:prstGeom prst="ellipse">
            <a:avLst/>
          </a:prstGeom>
          <a:solidFill>
            <a:srgbClr val="0D9488"/>
          </a:solidFill>
          <a:ln/>
        </p:spPr>
        <p:txBody>
          <a:bodyPr/>
          <a:lstStyle/>
          <a:p>
            <a:endParaRPr lang="en-NG"/>
          </a:p>
        </p:txBody>
      </p:sp>
      <p:pic>
        <p:nvPicPr>
          <p:cNvPr id="37" name="Image 5" descr="preencoded.png"/>
          <p:cNvPicPr>
            <a:picLocks noChangeAspect="1"/>
          </p:cNvPicPr>
          <p:nvPr/>
        </p:nvPicPr>
        <p:blipFill>
          <a:blip r:embed="rId8"/>
          <a:stretch>
            <a:fillRect/>
          </a:stretch>
        </p:blipFill>
        <p:spPr>
          <a:xfrm>
            <a:off x="4997196" y="3598164"/>
            <a:ext cx="292608" cy="292608"/>
          </a:xfrm>
          <a:prstGeom prst="rect">
            <a:avLst/>
          </a:prstGeom>
        </p:spPr>
      </p:pic>
      <p:sp>
        <p:nvSpPr>
          <p:cNvPr id="38" name="Text 30"/>
          <p:cNvSpPr/>
          <p:nvPr/>
        </p:nvSpPr>
        <p:spPr>
          <a:xfrm>
            <a:off x="5532120" y="3419856"/>
            <a:ext cx="3291840" cy="274320"/>
          </a:xfrm>
          <a:prstGeom prst="rect">
            <a:avLst/>
          </a:prstGeom>
          <a:noFill/>
          <a:ln/>
        </p:spPr>
        <p:txBody>
          <a:bodyPr wrap="square" rtlCol="0" anchor="ctr"/>
          <a:lstStyle/>
          <a:p>
            <a:pPr marL="0" indent="0">
              <a:buNone/>
            </a:pPr>
            <a:r>
              <a:rPr lang="en-US" sz="1100" b="1" dirty="0">
                <a:solidFill>
                  <a:srgbClr val="1E1B4B"/>
                </a:solidFill>
                <a:latin typeface="Cambria" pitchFamily="34" charset="0"/>
                <a:ea typeface="Cambria" pitchFamily="34" charset="-122"/>
                <a:cs typeface="Cambria" pitchFamily="34" charset="-120"/>
              </a:rPr>
              <a:t>Professional Networks</a:t>
            </a:r>
            <a:endParaRPr lang="en-US" sz="1100" dirty="0"/>
          </a:p>
        </p:txBody>
      </p:sp>
      <p:sp>
        <p:nvSpPr>
          <p:cNvPr id="39" name="Text 31"/>
          <p:cNvSpPr/>
          <p:nvPr/>
        </p:nvSpPr>
        <p:spPr>
          <a:xfrm>
            <a:off x="5532120" y="3694176"/>
            <a:ext cx="3291840" cy="384048"/>
          </a:xfrm>
          <a:prstGeom prst="rect">
            <a:avLst/>
          </a:prstGeom>
          <a:noFill/>
          <a:ln/>
        </p:spPr>
        <p:txBody>
          <a:bodyPr wrap="square" rtlCol="0" anchor="ctr"/>
          <a:lstStyle/>
          <a:p>
            <a:pPr marL="0" indent="0">
              <a:buNone/>
            </a:pPr>
            <a:r>
              <a:rPr lang="en-US" sz="830" dirty="0">
                <a:solidFill>
                  <a:srgbClr val="6B7280"/>
                </a:solidFill>
                <a:latin typeface="Calibri" pitchFamily="34" charset="0"/>
                <a:ea typeface="Calibri" pitchFamily="34" charset="-122"/>
                <a:cs typeface="Calibri" pitchFamily="34" charset="-120"/>
              </a:rPr>
              <a:t>Built for career, business, and thought-leadership content.</a:t>
            </a:r>
            <a:endParaRPr lang="en-US" sz="830" dirty="0"/>
          </a:p>
        </p:txBody>
      </p:sp>
      <p:sp>
        <p:nvSpPr>
          <p:cNvPr id="40" name="Text 32"/>
          <p:cNvSpPr/>
          <p:nvPr/>
        </p:nvSpPr>
        <p:spPr>
          <a:xfrm>
            <a:off x="5532120" y="4096512"/>
            <a:ext cx="3291840" cy="182880"/>
          </a:xfrm>
          <a:prstGeom prst="rect">
            <a:avLst/>
          </a:prstGeom>
          <a:noFill/>
          <a:ln/>
        </p:spPr>
        <p:txBody>
          <a:bodyPr wrap="square" rtlCol="0" anchor="ctr"/>
          <a:lstStyle/>
          <a:p>
            <a:pPr marL="0" indent="0">
              <a:buNone/>
            </a:pPr>
            <a:r>
              <a:rPr lang="en-US" sz="770" b="1" dirty="0">
                <a:solidFill>
                  <a:srgbClr val="0D9488"/>
                </a:solidFill>
                <a:latin typeface="Calibri" pitchFamily="34" charset="0"/>
                <a:ea typeface="Calibri" pitchFamily="34" charset="-122"/>
                <a:cs typeface="Calibri" pitchFamily="34" charset="-120"/>
              </a:rPr>
              <a:t>Examples: LinkedIn</a:t>
            </a:r>
            <a:endParaRPr lang="en-US" sz="770" dirty="0"/>
          </a:p>
        </p:txBody>
      </p:sp>
      <p:sp>
        <p:nvSpPr>
          <p:cNvPr id="41" name="Shape 33"/>
          <p:cNvSpPr/>
          <p:nvPr/>
        </p:nvSpPr>
        <p:spPr>
          <a:xfrm>
            <a:off x="320040" y="4526280"/>
            <a:ext cx="8503920" cy="457200"/>
          </a:xfrm>
          <a:prstGeom prst="roundRect">
            <a:avLst>
              <a:gd name="adj" fmla="val 14000"/>
            </a:avLst>
          </a:prstGeom>
          <a:solidFill>
            <a:srgbClr val="0D9488">
              <a:alpha val="12000"/>
            </a:srgbClr>
          </a:solidFill>
          <a:ln/>
        </p:spPr>
        <p:txBody>
          <a:bodyPr/>
          <a:lstStyle/>
          <a:p>
            <a:endParaRPr lang="en-NG"/>
          </a:p>
        </p:txBody>
      </p:sp>
      <p:sp>
        <p:nvSpPr>
          <p:cNvPr id="42" name="Text 34"/>
          <p:cNvSpPr/>
          <p:nvPr/>
        </p:nvSpPr>
        <p:spPr>
          <a:xfrm>
            <a:off x="457200" y="4553712"/>
            <a:ext cx="8229600" cy="402336"/>
          </a:xfrm>
          <a:prstGeom prst="rect">
            <a:avLst/>
          </a:prstGeom>
          <a:noFill/>
          <a:ln/>
        </p:spPr>
        <p:txBody>
          <a:bodyPr wrap="square" rtlCol="0" anchor="ctr"/>
          <a:lstStyle/>
          <a:p>
            <a:pPr marL="0" indent="0">
              <a:buNone/>
            </a:pPr>
            <a:r>
              <a:rPr lang="en-US" sz="1000" i="1" dirty="0">
                <a:solidFill>
                  <a:srgbClr val="1E1B4B"/>
                </a:solidFill>
                <a:latin typeface="Calibri" pitchFamily="34" charset="0"/>
                <a:ea typeface="Calibri" pitchFamily="34" charset="-122"/>
                <a:cs typeface="Calibri" pitchFamily="34" charset="-120"/>
              </a:rPr>
              <a:t>Coming up next: a deep dive into each specific platform — audience, best use, and posting frequency for the RWVL Project.</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3">
    <p:bg>
      <p:bgPr>
        <a:solidFill>
          <a:srgbClr val="6B21A8"/>
        </a:solidFill>
        <a:effectLst/>
      </p:bgPr>
    </p:bg>
    <p:spTree>
      <p:nvGrpSpPr>
        <p:cNvPr id="1" name=""/>
        <p:cNvGrpSpPr/>
        <p:nvPr/>
      </p:nvGrpSpPr>
      <p:grpSpPr>
        <a:xfrm>
          <a:off x="0" y="0"/>
          <a:ext cx="0" cy="0"/>
          <a:chOff x="0" y="0"/>
          <a:chExt cx="0" cy="0"/>
        </a:xfrm>
      </p:grpSpPr>
      <p:sp>
        <p:nvSpPr>
          <p:cNvPr id="2" name="Shape 0"/>
          <p:cNvSpPr/>
          <p:nvPr/>
        </p:nvSpPr>
        <p:spPr>
          <a:xfrm>
            <a:off x="6865684" y="-906716"/>
            <a:ext cx="3657600" cy="3657600"/>
          </a:xfrm>
          <a:prstGeom prst="ellipse">
            <a:avLst/>
          </a:prstGeom>
          <a:solidFill>
            <a:srgbClr val="7C3AED">
              <a:alpha val="40000"/>
            </a:srgbClr>
          </a:solidFill>
          <a:ln/>
        </p:spPr>
        <p:txBody>
          <a:bodyPr/>
          <a:lstStyle/>
          <a:p>
            <a:endParaRPr lang="en-NG"/>
          </a:p>
        </p:txBody>
      </p:sp>
      <p:sp>
        <p:nvSpPr>
          <p:cNvPr id="3" name="Shape 1"/>
          <p:cNvSpPr/>
          <p:nvPr/>
        </p:nvSpPr>
        <p:spPr>
          <a:xfrm>
            <a:off x="-914400" y="2743200"/>
            <a:ext cx="2743200" cy="2743200"/>
          </a:xfrm>
          <a:prstGeom prst="ellipse">
            <a:avLst/>
          </a:prstGeom>
          <a:solidFill>
            <a:srgbClr val="A855F7">
              <a:alpha val="30000"/>
            </a:srgbClr>
          </a:solidFill>
          <a:ln/>
        </p:spPr>
        <p:txBody>
          <a:bodyPr/>
          <a:lstStyle/>
          <a:p>
            <a:endParaRPr lang="en-NG"/>
          </a:p>
        </p:txBody>
      </p:sp>
      <p:pic>
        <p:nvPicPr>
          <p:cNvPr id="4" name="Image 0" descr="preencoded.png"/>
          <p:cNvPicPr>
            <a:picLocks noChangeAspect="1"/>
          </p:cNvPicPr>
          <p:nvPr/>
        </p:nvPicPr>
        <p:blipFill>
          <a:blip r:embed="rId3"/>
          <a:stretch>
            <a:fillRect/>
          </a:stretch>
        </p:blipFill>
        <p:spPr>
          <a:xfrm>
            <a:off x="3886200" y="1538727"/>
            <a:ext cx="1143000" cy="1143000"/>
          </a:xfrm>
          <a:prstGeom prst="rect">
            <a:avLst/>
          </a:prstGeom>
        </p:spPr>
      </p:pic>
      <p:sp>
        <p:nvSpPr>
          <p:cNvPr id="5" name="Text 2"/>
          <p:cNvSpPr/>
          <p:nvPr/>
        </p:nvSpPr>
        <p:spPr>
          <a:xfrm>
            <a:off x="457200" y="274320"/>
            <a:ext cx="8229600" cy="457200"/>
          </a:xfrm>
          <a:prstGeom prst="rect">
            <a:avLst/>
          </a:prstGeom>
          <a:noFill/>
          <a:ln/>
        </p:spPr>
        <p:txBody>
          <a:bodyPr wrap="square" rtlCol="0" anchor="ctr"/>
          <a:lstStyle/>
          <a:p>
            <a:pPr marL="0" indent="0" algn="ctr">
              <a:buNone/>
            </a:pPr>
            <a:endParaRPr lang="en-US" sz="1300" dirty="0"/>
          </a:p>
        </p:txBody>
      </p:sp>
      <p:sp>
        <p:nvSpPr>
          <p:cNvPr id="6" name="Text 3"/>
          <p:cNvSpPr/>
          <p:nvPr/>
        </p:nvSpPr>
        <p:spPr>
          <a:xfrm>
            <a:off x="142155" y="707891"/>
            <a:ext cx="8229600" cy="731520"/>
          </a:xfrm>
          <a:prstGeom prst="rect">
            <a:avLst/>
          </a:prstGeom>
          <a:noFill/>
          <a:ln/>
        </p:spPr>
        <p:txBody>
          <a:bodyPr wrap="square" rtlCol="0" anchor="ctr"/>
          <a:lstStyle/>
          <a:p>
            <a:pPr marL="0" indent="0" algn="ctr">
              <a:buNone/>
            </a:pPr>
            <a:r>
              <a:rPr lang="en-US" sz="3600" b="1" dirty="0">
                <a:solidFill>
                  <a:srgbClr val="FFFFFF"/>
                </a:solidFill>
                <a:latin typeface="Cambria" pitchFamily="34" charset="0"/>
                <a:ea typeface="Cambria" pitchFamily="34" charset="-122"/>
                <a:cs typeface="Cambria" pitchFamily="34" charset="-120"/>
              </a:rPr>
              <a:t>Let's Get Talking!</a:t>
            </a:r>
            <a:endParaRPr lang="en-US" sz="3600" dirty="0"/>
          </a:p>
        </p:txBody>
      </p:sp>
      <p:sp>
        <p:nvSpPr>
          <p:cNvPr id="7" name="Text 4"/>
          <p:cNvSpPr/>
          <p:nvPr/>
        </p:nvSpPr>
        <p:spPr>
          <a:xfrm>
            <a:off x="914400" y="2468880"/>
            <a:ext cx="7315200" cy="2286000"/>
          </a:xfrm>
          <a:prstGeom prst="rect">
            <a:avLst/>
          </a:prstGeom>
          <a:noFill/>
          <a:ln/>
        </p:spPr>
        <p:txBody>
          <a:bodyPr wrap="square" rtlCol="0" anchor="ctr"/>
          <a:lstStyle/>
          <a:p>
            <a:pPr marL="0" indent="0" algn="ctr">
              <a:buNone/>
            </a:pPr>
            <a:r>
              <a:rPr lang="en-US" sz="1600" dirty="0">
                <a:solidFill>
                  <a:srgbClr val="C4B5FD"/>
                </a:solidFill>
              </a:rPr>
              <a:t>
</a:t>
            </a:r>
            <a:r>
              <a:rPr lang="en-US" sz="2000" b="1" i="1" dirty="0">
                <a:solidFill>
                  <a:srgbClr val="FFFFFF"/>
                </a:solidFill>
              </a:rPr>
              <a:t>"What is ONE thing you wish more people knew about the issues</a:t>
            </a:r>
            <a:endParaRPr lang="en-US" sz="1600" dirty="0"/>
          </a:p>
          <a:p>
            <a:pPr marL="0" indent="0" algn="ctr">
              <a:buNone/>
            </a:pPr>
            <a:r>
              <a:rPr lang="en-US" sz="2000" b="1" i="1" dirty="0">
                <a:solidFill>
                  <a:srgbClr val="FFFFFF"/>
                </a:solidFill>
              </a:rPr>
              <a:t>affecting women and girls in the communities you work in, and what are you doing about that information as a communications person?"</a:t>
            </a:r>
            <a:endParaRPr lang="en-US" sz="1600" dirty="0"/>
          </a:p>
          <a:p>
            <a:pPr marL="0" indent="0" algn="ctr">
              <a:buNone/>
            </a:pPr>
            <a:endParaRPr lang="en-US" sz="1600" dirty="0"/>
          </a:p>
          <a:p>
            <a:pPr marL="0" indent="0" algn="ctr">
              <a:buNone/>
            </a:pPr>
            <a:r>
              <a:rPr lang="en-US" sz="1400" dirty="0">
                <a:solidFill>
                  <a:srgbClr val="C4B5FD"/>
                </a:solidFill>
              </a:rPr>
              <a:t>Please raise your hands if you’d like to speak. </a:t>
            </a:r>
          </a:p>
          <a:p>
            <a:pPr marL="0" indent="0" algn="ctr">
              <a:buNone/>
            </a:pPr>
            <a:r>
              <a:rPr lang="en-US" sz="1400" dirty="0">
                <a:solidFill>
                  <a:srgbClr val="C4B5FD"/>
                </a:solidFill>
              </a:rPr>
              <a:t>Also, feel free to drop it in the chat box as well.</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2">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6B21A8"/>
          </a:solidFill>
          <a:ln/>
        </p:spPr>
        <p:txBody>
          <a:bodyPr/>
          <a:lstStyle/>
          <a:p>
            <a:endParaRPr lang="en-NG"/>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What We Will Cover Today</a:t>
            </a:r>
            <a:endParaRPr lang="en-US" sz="2200" dirty="0"/>
          </a:p>
        </p:txBody>
      </p:sp>
      <p:sp>
        <p:nvSpPr>
          <p:cNvPr id="4" name="Shape 2"/>
          <p:cNvSpPr/>
          <p:nvPr/>
        </p:nvSpPr>
        <p:spPr>
          <a:xfrm>
            <a:off x="320040" y="804672"/>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5" name="Shape 3"/>
          <p:cNvSpPr/>
          <p:nvPr/>
        </p:nvSpPr>
        <p:spPr>
          <a:xfrm>
            <a:off x="320040" y="804672"/>
            <a:ext cx="502920" cy="658368"/>
          </a:xfrm>
          <a:prstGeom prst="roundRect">
            <a:avLst>
              <a:gd name="adj" fmla="val 14545"/>
            </a:avLst>
          </a:prstGeom>
          <a:solidFill>
            <a:srgbClr val="6B21A8"/>
          </a:solidFill>
          <a:ln/>
        </p:spPr>
        <p:txBody>
          <a:bodyPr/>
          <a:lstStyle/>
          <a:p>
            <a:endParaRPr lang="en-NG"/>
          </a:p>
        </p:txBody>
      </p:sp>
      <p:sp>
        <p:nvSpPr>
          <p:cNvPr id="6" name="Text 4"/>
          <p:cNvSpPr/>
          <p:nvPr/>
        </p:nvSpPr>
        <p:spPr>
          <a:xfrm>
            <a:off x="320040" y="804672"/>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01</a:t>
            </a:r>
            <a:endParaRPr lang="en-US" sz="1300" dirty="0"/>
          </a:p>
        </p:txBody>
      </p:sp>
      <p:sp>
        <p:nvSpPr>
          <p:cNvPr id="7" name="Text 5"/>
          <p:cNvSpPr/>
          <p:nvPr/>
        </p:nvSpPr>
        <p:spPr>
          <a:xfrm>
            <a:off x="914400" y="877824"/>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Photography &amp; Content Creation</a:t>
            </a:r>
            <a:endParaRPr lang="en-US" sz="1100" dirty="0"/>
          </a:p>
        </p:txBody>
      </p:sp>
      <p:sp>
        <p:nvSpPr>
          <p:cNvPr id="8" name="Shape 6"/>
          <p:cNvSpPr/>
          <p:nvPr/>
        </p:nvSpPr>
        <p:spPr>
          <a:xfrm>
            <a:off x="320040" y="1600200"/>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9" name="Shape 7"/>
          <p:cNvSpPr/>
          <p:nvPr/>
        </p:nvSpPr>
        <p:spPr>
          <a:xfrm>
            <a:off x="320040" y="1600200"/>
            <a:ext cx="502920" cy="658368"/>
          </a:xfrm>
          <a:prstGeom prst="roundRect">
            <a:avLst>
              <a:gd name="adj" fmla="val 14545"/>
            </a:avLst>
          </a:prstGeom>
          <a:solidFill>
            <a:srgbClr val="7C3AED"/>
          </a:solidFill>
          <a:ln/>
        </p:spPr>
        <p:txBody>
          <a:bodyPr/>
          <a:lstStyle/>
          <a:p>
            <a:endParaRPr lang="en-NG"/>
          </a:p>
        </p:txBody>
      </p:sp>
      <p:sp>
        <p:nvSpPr>
          <p:cNvPr id="10" name="Text 8"/>
          <p:cNvSpPr/>
          <p:nvPr/>
        </p:nvSpPr>
        <p:spPr>
          <a:xfrm>
            <a:off x="320040" y="1600200"/>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02</a:t>
            </a:r>
            <a:endParaRPr lang="en-US" sz="1300" dirty="0"/>
          </a:p>
        </p:txBody>
      </p:sp>
      <p:sp>
        <p:nvSpPr>
          <p:cNvPr id="11" name="Text 9"/>
          <p:cNvSpPr/>
          <p:nvPr/>
        </p:nvSpPr>
        <p:spPr>
          <a:xfrm>
            <a:off x="914400" y="1673352"/>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The Art of Writing Captions</a:t>
            </a:r>
            <a:endParaRPr lang="en-US" sz="1100" dirty="0"/>
          </a:p>
        </p:txBody>
      </p:sp>
      <p:sp>
        <p:nvSpPr>
          <p:cNvPr id="12" name="Shape 10"/>
          <p:cNvSpPr/>
          <p:nvPr/>
        </p:nvSpPr>
        <p:spPr>
          <a:xfrm>
            <a:off x="320040" y="2395728"/>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3" name="Shape 11"/>
          <p:cNvSpPr/>
          <p:nvPr/>
        </p:nvSpPr>
        <p:spPr>
          <a:xfrm>
            <a:off x="320040" y="2395728"/>
            <a:ext cx="502920" cy="658368"/>
          </a:xfrm>
          <a:prstGeom prst="roundRect">
            <a:avLst>
              <a:gd name="adj" fmla="val 14545"/>
            </a:avLst>
          </a:prstGeom>
          <a:solidFill>
            <a:srgbClr val="0D9488"/>
          </a:solidFill>
          <a:ln/>
        </p:spPr>
        <p:txBody>
          <a:bodyPr/>
          <a:lstStyle/>
          <a:p>
            <a:endParaRPr lang="en-NG"/>
          </a:p>
        </p:txBody>
      </p:sp>
      <p:sp>
        <p:nvSpPr>
          <p:cNvPr id="14" name="Text 12"/>
          <p:cNvSpPr/>
          <p:nvPr/>
        </p:nvSpPr>
        <p:spPr>
          <a:xfrm>
            <a:off x="320040" y="2395728"/>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03</a:t>
            </a:r>
            <a:endParaRPr lang="en-US" sz="1300" dirty="0"/>
          </a:p>
        </p:txBody>
      </p:sp>
      <p:sp>
        <p:nvSpPr>
          <p:cNvPr id="15" name="Text 13"/>
          <p:cNvSpPr/>
          <p:nvPr/>
        </p:nvSpPr>
        <p:spPr>
          <a:xfrm>
            <a:off x="914400" y="2468880"/>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Understanding Social Media Platforms</a:t>
            </a:r>
            <a:endParaRPr lang="en-US" sz="1100" dirty="0"/>
          </a:p>
        </p:txBody>
      </p:sp>
      <p:sp>
        <p:nvSpPr>
          <p:cNvPr id="16" name="Shape 14"/>
          <p:cNvSpPr/>
          <p:nvPr/>
        </p:nvSpPr>
        <p:spPr>
          <a:xfrm>
            <a:off x="320040" y="3191256"/>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7" name="Shape 15"/>
          <p:cNvSpPr/>
          <p:nvPr/>
        </p:nvSpPr>
        <p:spPr>
          <a:xfrm>
            <a:off x="320040" y="3191256"/>
            <a:ext cx="502920" cy="658368"/>
          </a:xfrm>
          <a:prstGeom prst="roundRect">
            <a:avLst>
              <a:gd name="adj" fmla="val 14545"/>
            </a:avLst>
          </a:prstGeom>
          <a:solidFill>
            <a:srgbClr val="F43F5E"/>
          </a:solidFill>
          <a:ln/>
        </p:spPr>
        <p:txBody>
          <a:bodyPr/>
          <a:lstStyle/>
          <a:p>
            <a:endParaRPr lang="en-NG"/>
          </a:p>
        </p:txBody>
      </p:sp>
      <p:sp>
        <p:nvSpPr>
          <p:cNvPr id="18" name="Text 16"/>
          <p:cNvSpPr/>
          <p:nvPr/>
        </p:nvSpPr>
        <p:spPr>
          <a:xfrm>
            <a:off x="320040" y="3191256"/>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04</a:t>
            </a:r>
            <a:endParaRPr lang="en-US" sz="1300" dirty="0"/>
          </a:p>
        </p:txBody>
      </p:sp>
      <p:sp>
        <p:nvSpPr>
          <p:cNvPr id="19" name="Text 17"/>
          <p:cNvSpPr/>
          <p:nvPr/>
        </p:nvSpPr>
        <p:spPr>
          <a:xfrm>
            <a:off x="914400" y="3264408"/>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Content Tailoring &amp; Audience Targeting</a:t>
            </a:r>
            <a:endParaRPr lang="en-US" sz="1100" dirty="0"/>
          </a:p>
        </p:txBody>
      </p:sp>
      <p:sp>
        <p:nvSpPr>
          <p:cNvPr id="20" name="Shape 18"/>
          <p:cNvSpPr/>
          <p:nvPr/>
        </p:nvSpPr>
        <p:spPr>
          <a:xfrm>
            <a:off x="320040" y="3986784"/>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1" name="Shape 19"/>
          <p:cNvSpPr/>
          <p:nvPr/>
        </p:nvSpPr>
        <p:spPr>
          <a:xfrm>
            <a:off x="320040" y="3986784"/>
            <a:ext cx="502920" cy="658368"/>
          </a:xfrm>
          <a:prstGeom prst="roundRect">
            <a:avLst>
              <a:gd name="adj" fmla="val 14545"/>
            </a:avLst>
          </a:prstGeom>
          <a:solidFill>
            <a:srgbClr val="6B21A8"/>
          </a:solidFill>
          <a:ln/>
        </p:spPr>
        <p:txBody>
          <a:bodyPr/>
          <a:lstStyle/>
          <a:p>
            <a:endParaRPr lang="en-NG"/>
          </a:p>
        </p:txBody>
      </p:sp>
      <p:sp>
        <p:nvSpPr>
          <p:cNvPr id="22" name="Text 20"/>
          <p:cNvSpPr/>
          <p:nvPr/>
        </p:nvSpPr>
        <p:spPr>
          <a:xfrm>
            <a:off x="320040" y="3986784"/>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05</a:t>
            </a:r>
            <a:endParaRPr lang="en-US" sz="1300" dirty="0"/>
          </a:p>
        </p:txBody>
      </p:sp>
      <p:sp>
        <p:nvSpPr>
          <p:cNvPr id="23" name="Text 21"/>
          <p:cNvSpPr/>
          <p:nvPr/>
        </p:nvSpPr>
        <p:spPr>
          <a:xfrm>
            <a:off x="914400" y="4059936"/>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Social Media Management</a:t>
            </a:r>
            <a:endParaRPr lang="en-US" sz="1100" dirty="0"/>
          </a:p>
        </p:txBody>
      </p:sp>
      <p:sp>
        <p:nvSpPr>
          <p:cNvPr id="24" name="Shape 22"/>
          <p:cNvSpPr/>
          <p:nvPr/>
        </p:nvSpPr>
        <p:spPr>
          <a:xfrm>
            <a:off x="4800600" y="804672"/>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5" name="Shape 23"/>
          <p:cNvSpPr/>
          <p:nvPr/>
        </p:nvSpPr>
        <p:spPr>
          <a:xfrm>
            <a:off x="4800600" y="804672"/>
            <a:ext cx="502920" cy="658368"/>
          </a:xfrm>
          <a:prstGeom prst="roundRect">
            <a:avLst>
              <a:gd name="adj" fmla="val 14545"/>
            </a:avLst>
          </a:prstGeom>
          <a:solidFill>
            <a:srgbClr val="7C3AED"/>
          </a:solidFill>
          <a:ln/>
        </p:spPr>
        <p:txBody>
          <a:bodyPr/>
          <a:lstStyle/>
          <a:p>
            <a:endParaRPr lang="en-NG"/>
          </a:p>
        </p:txBody>
      </p:sp>
      <p:sp>
        <p:nvSpPr>
          <p:cNvPr id="26" name="Text 24"/>
          <p:cNvSpPr/>
          <p:nvPr/>
        </p:nvSpPr>
        <p:spPr>
          <a:xfrm>
            <a:off x="4800600" y="804672"/>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06</a:t>
            </a:r>
            <a:endParaRPr lang="en-US" sz="1300" dirty="0"/>
          </a:p>
        </p:txBody>
      </p:sp>
      <p:sp>
        <p:nvSpPr>
          <p:cNvPr id="27" name="Text 25"/>
          <p:cNvSpPr/>
          <p:nvPr/>
        </p:nvSpPr>
        <p:spPr>
          <a:xfrm>
            <a:off x="5394960" y="877824"/>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Content Types: Reels, Carousels &amp; More</a:t>
            </a:r>
            <a:endParaRPr lang="en-US" sz="1100" dirty="0"/>
          </a:p>
        </p:txBody>
      </p:sp>
      <p:sp>
        <p:nvSpPr>
          <p:cNvPr id="28" name="Shape 26"/>
          <p:cNvSpPr/>
          <p:nvPr/>
        </p:nvSpPr>
        <p:spPr>
          <a:xfrm>
            <a:off x="4800600" y="1600200"/>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9" name="Shape 27"/>
          <p:cNvSpPr/>
          <p:nvPr/>
        </p:nvSpPr>
        <p:spPr>
          <a:xfrm>
            <a:off x="4800600" y="1600200"/>
            <a:ext cx="502920" cy="658368"/>
          </a:xfrm>
          <a:prstGeom prst="roundRect">
            <a:avLst>
              <a:gd name="adj" fmla="val 14545"/>
            </a:avLst>
          </a:prstGeom>
          <a:solidFill>
            <a:srgbClr val="0D9488"/>
          </a:solidFill>
          <a:ln/>
        </p:spPr>
        <p:txBody>
          <a:bodyPr/>
          <a:lstStyle/>
          <a:p>
            <a:endParaRPr lang="en-NG"/>
          </a:p>
        </p:txBody>
      </p:sp>
      <p:sp>
        <p:nvSpPr>
          <p:cNvPr id="30" name="Text 28"/>
          <p:cNvSpPr/>
          <p:nvPr/>
        </p:nvSpPr>
        <p:spPr>
          <a:xfrm>
            <a:off x="4800600" y="1600200"/>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07</a:t>
            </a:r>
            <a:endParaRPr lang="en-US" sz="1300" dirty="0"/>
          </a:p>
        </p:txBody>
      </p:sp>
      <p:sp>
        <p:nvSpPr>
          <p:cNvPr id="31" name="Text 29"/>
          <p:cNvSpPr/>
          <p:nvPr/>
        </p:nvSpPr>
        <p:spPr>
          <a:xfrm>
            <a:off x="5394960" y="1673352"/>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Content Calendar &amp; Commemoration Days</a:t>
            </a:r>
            <a:endParaRPr lang="en-US" sz="1100" dirty="0"/>
          </a:p>
        </p:txBody>
      </p:sp>
      <p:sp>
        <p:nvSpPr>
          <p:cNvPr id="32" name="Shape 30"/>
          <p:cNvSpPr/>
          <p:nvPr/>
        </p:nvSpPr>
        <p:spPr>
          <a:xfrm>
            <a:off x="4800600" y="2395728"/>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3" name="Shape 31"/>
          <p:cNvSpPr/>
          <p:nvPr/>
        </p:nvSpPr>
        <p:spPr>
          <a:xfrm>
            <a:off x="4800600" y="2395728"/>
            <a:ext cx="502920" cy="658368"/>
          </a:xfrm>
          <a:prstGeom prst="roundRect">
            <a:avLst>
              <a:gd name="adj" fmla="val 14545"/>
            </a:avLst>
          </a:prstGeom>
          <a:solidFill>
            <a:srgbClr val="F43F5E"/>
          </a:solidFill>
          <a:ln/>
        </p:spPr>
        <p:txBody>
          <a:bodyPr/>
          <a:lstStyle/>
          <a:p>
            <a:endParaRPr lang="en-NG"/>
          </a:p>
        </p:txBody>
      </p:sp>
      <p:sp>
        <p:nvSpPr>
          <p:cNvPr id="34" name="Text 32"/>
          <p:cNvSpPr/>
          <p:nvPr/>
        </p:nvSpPr>
        <p:spPr>
          <a:xfrm>
            <a:off x="4800600" y="2395728"/>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08</a:t>
            </a:r>
            <a:endParaRPr lang="en-US" sz="1300" dirty="0"/>
          </a:p>
        </p:txBody>
      </p:sp>
      <p:sp>
        <p:nvSpPr>
          <p:cNvPr id="35" name="Text 33"/>
          <p:cNvSpPr/>
          <p:nvPr/>
        </p:nvSpPr>
        <p:spPr>
          <a:xfrm>
            <a:off x="5394960" y="2468880"/>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Generating Content Beyond Activities</a:t>
            </a:r>
            <a:endParaRPr lang="en-US" sz="1100" dirty="0"/>
          </a:p>
        </p:txBody>
      </p:sp>
      <p:sp>
        <p:nvSpPr>
          <p:cNvPr id="36" name="Shape 34"/>
          <p:cNvSpPr/>
          <p:nvPr/>
        </p:nvSpPr>
        <p:spPr>
          <a:xfrm>
            <a:off x="4800600" y="3191256"/>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37" name="Shape 35"/>
          <p:cNvSpPr/>
          <p:nvPr/>
        </p:nvSpPr>
        <p:spPr>
          <a:xfrm>
            <a:off x="4800600" y="3191256"/>
            <a:ext cx="502920" cy="658368"/>
          </a:xfrm>
          <a:prstGeom prst="roundRect">
            <a:avLst>
              <a:gd name="adj" fmla="val 14545"/>
            </a:avLst>
          </a:prstGeom>
          <a:solidFill>
            <a:srgbClr val="6B21A8"/>
          </a:solidFill>
          <a:ln/>
        </p:spPr>
        <p:txBody>
          <a:bodyPr/>
          <a:lstStyle/>
          <a:p>
            <a:endParaRPr lang="en-NG"/>
          </a:p>
        </p:txBody>
      </p:sp>
      <p:sp>
        <p:nvSpPr>
          <p:cNvPr id="38" name="Text 36"/>
          <p:cNvSpPr/>
          <p:nvPr/>
        </p:nvSpPr>
        <p:spPr>
          <a:xfrm>
            <a:off x="4800600" y="3191256"/>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09</a:t>
            </a:r>
            <a:endParaRPr lang="en-US" sz="1300" dirty="0"/>
          </a:p>
        </p:txBody>
      </p:sp>
      <p:sp>
        <p:nvSpPr>
          <p:cNvPr id="39" name="Text 37"/>
          <p:cNvSpPr/>
          <p:nvPr/>
        </p:nvSpPr>
        <p:spPr>
          <a:xfrm>
            <a:off x="5394960" y="3264408"/>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Hashtag Strategy &amp; RWVL Hashtags</a:t>
            </a:r>
            <a:endParaRPr lang="en-US" sz="1100" dirty="0"/>
          </a:p>
        </p:txBody>
      </p:sp>
      <p:sp>
        <p:nvSpPr>
          <p:cNvPr id="40" name="Shape 38"/>
          <p:cNvSpPr/>
          <p:nvPr/>
        </p:nvSpPr>
        <p:spPr>
          <a:xfrm>
            <a:off x="4800600" y="3986784"/>
            <a:ext cx="4023360" cy="658368"/>
          </a:xfrm>
          <a:prstGeom prst="roundRect">
            <a:avLst>
              <a:gd name="adj" fmla="val 11111"/>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41" name="Shape 39"/>
          <p:cNvSpPr/>
          <p:nvPr/>
        </p:nvSpPr>
        <p:spPr>
          <a:xfrm>
            <a:off x="4800600" y="3986784"/>
            <a:ext cx="502920" cy="658368"/>
          </a:xfrm>
          <a:prstGeom prst="roundRect">
            <a:avLst>
              <a:gd name="adj" fmla="val 14545"/>
            </a:avLst>
          </a:prstGeom>
          <a:solidFill>
            <a:srgbClr val="7C3AED"/>
          </a:solidFill>
          <a:ln/>
        </p:spPr>
        <p:txBody>
          <a:bodyPr/>
          <a:lstStyle/>
          <a:p>
            <a:endParaRPr lang="en-NG"/>
          </a:p>
        </p:txBody>
      </p:sp>
      <p:sp>
        <p:nvSpPr>
          <p:cNvPr id="42" name="Text 40"/>
          <p:cNvSpPr/>
          <p:nvPr/>
        </p:nvSpPr>
        <p:spPr>
          <a:xfrm>
            <a:off x="4800600" y="3986784"/>
            <a:ext cx="502920" cy="658368"/>
          </a:xfrm>
          <a:prstGeom prst="rect">
            <a:avLst/>
          </a:prstGeom>
          <a:noFill/>
          <a:ln/>
        </p:spPr>
        <p:txBody>
          <a:bodyPr wrap="square" lIns="0" tIns="0" rIns="0" bIns="0" rtlCol="0" anchor="ctr"/>
          <a:lstStyle/>
          <a:p>
            <a:pPr marL="0" indent="0" algn="ctr">
              <a:buNone/>
            </a:pPr>
            <a:r>
              <a:rPr lang="en-US" sz="1300" b="1" dirty="0">
                <a:solidFill>
                  <a:srgbClr val="FFFFFF"/>
                </a:solidFill>
              </a:rPr>
              <a:t>10</a:t>
            </a:r>
            <a:endParaRPr lang="en-US" sz="1300" dirty="0"/>
          </a:p>
        </p:txBody>
      </p:sp>
      <p:sp>
        <p:nvSpPr>
          <p:cNvPr id="43" name="Text 41"/>
          <p:cNvSpPr/>
          <p:nvPr/>
        </p:nvSpPr>
        <p:spPr>
          <a:xfrm>
            <a:off x="5394960" y="4059936"/>
            <a:ext cx="3337560" cy="512064"/>
          </a:xfrm>
          <a:prstGeom prst="rect">
            <a:avLst/>
          </a:prstGeom>
          <a:noFill/>
          <a:ln/>
        </p:spPr>
        <p:txBody>
          <a:bodyPr wrap="square" rtlCol="0" anchor="ctr"/>
          <a:lstStyle/>
          <a:p>
            <a:pPr marL="0" indent="0">
              <a:buNone/>
            </a:pPr>
            <a:r>
              <a:rPr lang="en-US" sz="1100" dirty="0">
                <a:solidFill>
                  <a:srgbClr val="1E1B4B"/>
                </a:solidFill>
                <a:latin typeface="Calibri" pitchFamily="34" charset="0"/>
                <a:ea typeface="Calibri" pitchFamily="34" charset="-122"/>
                <a:cs typeface="Calibri" pitchFamily="34" charset="-120"/>
              </a:rPr>
              <a:t>Ads, Boosting &amp; Branding</a:t>
            </a:r>
            <a:endParaRPr lang="en-US" sz="11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4">
    <p:bg>
      <p:bgPr>
        <a:solidFill>
          <a:srgbClr val="1E1B4B"/>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6B21A8"/>
          </a:solidFill>
          <a:ln/>
        </p:spPr>
        <p:txBody>
          <a:bodyPr/>
          <a:lstStyle/>
          <a:p>
            <a:endParaRPr lang="en-NG"/>
          </a:p>
        </p:txBody>
      </p:sp>
      <p:sp>
        <p:nvSpPr>
          <p:cNvPr id="3" name="Shape 1"/>
          <p:cNvSpPr/>
          <p:nvPr/>
        </p:nvSpPr>
        <p:spPr>
          <a:xfrm>
            <a:off x="457200" y="3200400"/>
            <a:ext cx="2743200" cy="2743200"/>
          </a:xfrm>
          <a:prstGeom prst="ellipse">
            <a:avLst/>
          </a:prstGeom>
          <a:solidFill>
            <a:srgbClr val="7C3AED">
              <a:alpha val="40000"/>
            </a:srgbClr>
          </a:solidFill>
          <a:ln/>
        </p:spPr>
        <p:txBody>
          <a:bodyPr/>
          <a:lstStyle/>
          <a:p>
            <a:endParaRPr lang="en-NG"/>
          </a:p>
        </p:txBody>
      </p:sp>
      <p:pic>
        <p:nvPicPr>
          <p:cNvPr id="4" name="Image 0" descr="preencoded.png"/>
          <p:cNvPicPr>
            <a:picLocks noChangeAspect="1"/>
          </p:cNvPicPr>
          <p:nvPr/>
        </p:nvPicPr>
        <p:blipFill>
          <a:blip r:embed="rId3"/>
          <a:stretch>
            <a:fillRect/>
          </a:stretch>
        </p:blipFill>
        <p:spPr>
          <a:xfrm>
            <a:off x="777240" y="914400"/>
            <a:ext cx="1645920" cy="1645920"/>
          </a:xfrm>
          <a:prstGeom prst="rect">
            <a:avLst/>
          </a:prstGeom>
        </p:spPr>
      </p:pic>
      <p:sp>
        <p:nvSpPr>
          <p:cNvPr id="5" name="Text 2"/>
          <p:cNvSpPr/>
          <p:nvPr/>
        </p:nvSpPr>
        <p:spPr>
          <a:xfrm>
            <a:off x="3657600" y="1097280"/>
            <a:ext cx="5029200" cy="457200"/>
          </a:xfrm>
          <a:prstGeom prst="rect">
            <a:avLst/>
          </a:prstGeom>
          <a:noFill/>
          <a:ln/>
        </p:spPr>
        <p:txBody>
          <a:bodyPr wrap="square" rtlCol="0" anchor="ctr"/>
          <a:lstStyle/>
          <a:p>
            <a:pPr marL="0" indent="0">
              <a:buNone/>
            </a:pPr>
            <a:r>
              <a:rPr lang="en-US" sz="1300" b="1" kern="0" spc="400" dirty="0">
                <a:solidFill>
                  <a:srgbClr val="A855F7"/>
                </a:solidFill>
                <a:latin typeface="Calibri" pitchFamily="34" charset="0"/>
                <a:ea typeface="Calibri" pitchFamily="34" charset="-122"/>
                <a:cs typeface="Calibri" pitchFamily="34" charset="-120"/>
              </a:rPr>
              <a:t>MODULE 01</a:t>
            </a:r>
            <a:endParaRPr lang="en-US" sz="1300" dirty="0"/>
          </a:p>
        </p:txBody>
      </p:sp>
      <p:sp>
        <p:nvSpPr>
          <p:cNvPr id="6" name="Text 3"/>
          <p:cNvSpPr/>
          <p:nvPr/>
        </p:nvSpPr>
        <p:spPr>
          <a:xfrm>
            <a:off x="3657600" y="1645920"/>
            <a:ext cx="5029200" cy="2194560"/>
          </a:xfrm>
          <a:prstGeom prst="rect">
            <a:avLst/>
          </a:prstGeom>
          <a:noFill/>
          <a:ln/>
        </p:spPr>
        <p:txBody>
          <a:bodyPr wrap="square" rtlCol="0" anchor="ctr"/>
          <a:lstStyle/>
          <a:p>
            <a:pPr marL="0" indent="0">
              <a:buNone/>
            </a:pPr>
            <a:r>
              <a:rPr lang="en-US" sz="3400" b="1" dirty="0">
                <a:solidFill>
                  <a:srgbClr val="FFFFFF"/>
                </a:solidFill>
                <a:latin typeface="Cambria" pitchFamily="34" charset="0"/>
                <a:ea typeface="Cambria" pitchFamily="34" charset="-122"/>
                <a:cs typeface="Cambria" pitchFamily="34" charset="-120"/>
              </a:rPr>
              <a:t>Photography &amp;</a:t>
            </a:r>
            <a:endParaRPr lang="en-US" sz="3400" dirty="0"/>
          </a:p>
          <a:p>
            <a:pPr marL="0" indent="0">
              <a:buNone/>
            </a:pPr>
            <a:r>
              <a:rPr lang="en-US" sz="3400" b="1" dirty="0">
                <a:solidFill>
                  <a:srgbClr val="FFFFFF"/>
                </a:solidFill>
                <a:latin typeface="Cambria" pitchFamily="34" charset="0"/>
                <a:ea typeface="Cambria" pitchFamily="34" charset="-122"/>
                <a:cs typeface="Cambria" pitchFamily="34" charset="-120"/>
              </a:rPr>
              <a:t>Visual Content</a:t>
            </a:r>
            <a:endParaRPr lang="en-US" sz="3400" dirty="0"/>
          </a:p>
          <a:p>
            <a:pPr marL="0" indent="0">
              <a:buNone/>
            </a:pPr>
            <a:r>
              <a:rPr lang="en-US" sz="3400" b="1" dirty="0">
                <a:solidFill>
                  <a:srgbClr val="FFFFFF"/>
                </a:solidFill>
                <a:latin typeface="Cambria" pitchFamily="34" charset="0"/>
                <a:ea typeface="Cambria" pitchFamily="34" charset="-122"/>
                <a:cs typeface="Cambria" pitchFamily="34" charset="-120"/>
              </a:rPr>
              <a:t>Creation</a:t>
            </a:r>
            <a:endParaRPr lang="en-US" sz="3400" dirty="0"/>
          </a:p>
        </p:txBody>
      </p:sp>
      <p:sp>
        <p:nvSpPr>
          <p:cNvPr id="7" name="Text 4"/>
          <p:cNvSpPr/>
          <p:nvPr/>
        </p:nvSpPr>
        <p:spPr>
          <a:xfrm>
            <a:off x="3657600" y="3931920"/>
            <a:ext cx="5029200" cy="548640"/>
          </a:xfrm>
          <a:prstGeom prst="rect">
            <a:avLst/>
          </a:prstGeom>
          <a:noFill/>
          <a:ln/>
        </p:spPr>
        <p:txBody>
          <a:bodyPr wrap="square" rtlCol="0" anchor="ctr"/>
          <a:lstStyle/>
          <a:p>
            <a:pPr marL="0" indent="0">
              <a:buNone/>
            </a:pPr>
            <a:r>
              <a:rPr lang="en-US" sz="1400" i="1" dirty="0">
                <a:solidFill>
                  <a:srgbClr val="C4B5FD"/>
                </a:solidFill>
                <a:latin typeface="Calibri" pitchFamily="34" charset="0"/>
                <a:ea typeface="Calibri" pitchFamily="34" charset="-122"/>
                <a:cs typeface="Calibri" pitchFamily="34" charset="-120"/>
              </a:rPr>
              <a:t>Great content starts with a great visual.</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5">
    <p:bg>
      <p:bgPr>
        <a:solidFill>
          <a:srgbClr val="F9F7FF"/>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6B21A8"/>
          </a:solidFill>
          <a:ln/>
        </p:spPr>
        <p:txBody>
          <a:bodyPr/>
          <a:lstStyle/>
          <a:p>
            <a:endParaRPr lang="en-NG" dirty="0"/>
          </a:p>
        </p:txBody>
      </p:sp>
      <p:sp>
        <p:nvSpPr>
          <p:cNvPr id="3" name="Text 1"/>
          <p:cNvSpPr/>
          <p:nvPr/>
        </p:nvSpPr>
        <p:spPr>
          <a:xfrm>
            <a:off x="365760" y="0"/>
            <a:ext cx="8412480" cy="640080"/>
          </a:xfrm>
          <a:prstGeom prst="rect">
            <a:avLst/>
          </a:prstGeom>
          <a:noFill/>
          <a:ln/>
        </p:spPr>
        <p:txBody>
          <a:bodyPr wrap="square" rtlCol="0" anchor="ctr"/>
          <a:lstStyle/>
          <a:p>
            <a:pPr marL="0" indent="0">
              <a:buNone/>
            </a:pPr>
            <a:r>
              <a:rPr lang="en-US" sz="2200" b="1" dirty="0">
                <a:solidFill>
                  <a:srgbClr val="FFFFFF"/>
                </a:solidFill>
                <a:latin typeface="Cambria" pitchFamily="34" charset="0"/>
                <a:ea typeface="Cambria" pitchFamily="34" charset="-122"/>
                <a:cs typeface="Cambria" pitchFamily="34" charset="-120"/>
              </a:rPr>
              <a:t>Why Visuals Matter:</a:t>
            </a:r>
            <a:endParaRPr lang="en-US" sz="2200" dirty="0"/>
          </a:p>
        </p:txBody>
      </p:sp>
      <p:sp>
        <p:nvSpPr>
          <p:cNvPr id="4" name="Shape 2"/>
          <p:cNvSpPr/>
          <p:nvPr/>
        </p:nvSpPr>
        <p:spPr>
          <a:xfrm>
            <a:off x="872906" y="822960"/>
            <a:ext cx="2651760" cy="2011680"/>
          </a:xfrm>
          <a:prstGeom prst="roundRect">
            <a:avLst>
              <a:gd name="adj" fmla="val 5455"/>
            </a:avLst>
          </a:prstGeom>
          <a:solidFill>
            <a:srgbClr val="6B21A8"/>
          </a:solidFill>
          <a:ln/>
          <a:effectLst>
            <a:outerShdw blurRad="101600" dist="38100" dir="2700000" algn="bl" rotWithShape="0">
              <a:srgbClr val="000000">
                <a:alpha val="12000"/>
              </a:srgbClr>
            </a:outerShdw>
          </a:effectLst>
        </p:spPr>
        <p:txBody>
          <a:bodyPr/>
          <a:lstStyle/>
          <a:p>
            <a:endParaRPr lang="en-NG"/>
          </a:p>
        </p:txBody>
      </p:sp>
      <p:sp>
        <p:nvSpPr>
          <p:cNvPr id="5" name="Text 3"/>
          <p:cNvSpPr/>
          <p:nvPr/>
        </p:nvSpPr>
        <p:spPr>
          <a:xfrm>
            <a:off x="872906" y="914400"/>
            <a:ext cx="2651760" cy="868680"/>
          </a:xfrm>
          <a:prstGeom prst="rect">
            <a:avLst/>
          </a:prstGeom>
          <a:noFill/>
          <a:ln/>
        </p:spPr>
        <p:txBody>
          <a:bodyPr wrap="square" rtlCol="0" anchor="ctr"/>
          <a:lstStyle/>
          <a:p>
            <a:pPr marL="0" indent="0" algn="ctr">
              <a:buNone/>
            </a:pPr>
            <a:r>
              <a:rPr lang="en-US" sz="4400" b="1" dirty="0">
                <a:solidFill>
                  <a:srgbClr val="FFFFFF"/>
                </a:solidFill>
                <a:latin typeface="Cambria" pitchFamily="34" charset="0"/>
                <a:ea typeface="Cambria" pitchFamily="34" charset="-122"/>
                <a:cs typeface="Cambria" pitchFamily="34" charset="-120"/>
              </a:rPr>
              <a:t>650%</a:t>
            </a:r>
            <a:endParaRPr lang="en-US" sz="4400" dirty="0"/>
          </a:p>
        </p:txBody>
      </p:sp>
      <p:sp>
        <p:nvSpPr>
          <p:cNvPr id="6" name="Text 4"/>
          <p:cNvSpPr/>
          <p:nvPr/>
        </p:nvSpPr>
        <p:spPr>
          <a:xfrm>
            <a:off x="964346" y="1828800"/>
            <a:ext cx="2468880" cy="914400"/>
          </a:xfrm>
          <a:prstGeom prst="rect">
            <a:avLst/>
          </a:prstGeom>
          <a:noFill/>
          <a:ln/>
        </p:spPr>
        <p:txBody>
          <a:bodyPr wrap="square" rtlCol="0" anchor="t"/>
          <a:lstStyle/>
          <a:p>
            <a:pPr marL="0" indent="0" algn="ctr">
              <a:buNone/>
            </a:pPr>
            <a:r>
              <a:rPr lang="en-US" sz="1100" dirty="0">
                <a:solidFill>
                  <a:srgbClr val="FFFFFF"/>
                </a:solidFill>
                <a:latin typeface="Calibri" pitchFamily="34" charset="0"/>
                <a:ea typeface="Calibri" pitchFamily="34" charset="-122"/>
                <a:cs typeface="Calibri" pitchFamily="34" charset="-120"/>
              </a:rPr>
              <a:t>Your Posts will get engagement with high-quality images vs text-only posts</a:t>
            </a:r>
            <a:endParaRPr lang="en-US" sz="1100" dirty="0"/>
          </a:p>
        </p:txBody>
      </p:sp>
      <p:sp>
        <p:nvSpPr>
          <p:cNvPr id="7" name="Shape 5"/>
          <p:cNvSpPr/>
          <p:nvPr/>
        </p:nvSpPr>
        <p:spPr>
          <a:xfrm>
            <a:off x="5349240" y="800100"/>
            <a:ext cx="2651760" cy="2011680"/>
          </a:xfrm>
          <a:prstGeom prst="roundRect">
            <a:avLst>
              <a:gd name="adj" fmla="val 5455"/>
            </a:avLst>
          </a:prstGeom>
          <a:solidFill>
            <a:srgbClr val="F43F5E"/>
          </a:solidFill>
          <a:ln/>
          <a:effectLst>
            <a:outerShdw blurRad="101600" dist="38100" dir="2700000" algn="bl" rotWithShape="0">
              <a:srgbClr val="000000">
                <a:alpha val="12000"/>
              </a:srgbClr>
            </a:outerShdw>
          </a:effectLst>
        </p:spPr>
        <p:txBody>
          <a:bodyPr/>
          <a:lstStyle/>
          <a:p>
            <a:endParaRPr lang="en-NG"/>
          </a:p>
        </p:txBody>
      </p:sp>
      <p:sp>
        <p:nvSpPr>
          <p:cNvPr id="8" name="Text 6"/>
          <p:cNvSpPr/>
          <p:nvPr/>
        </p:nvSpPr>
        <p:spPr>
          <a:xfrm>
            <a:off x="5349240" y="891540"/>
            <a:ext cx="2651760" cy="868680"/>
          </a:xfrm>
          <a:prstGeom prst="rect">
            <a:avLst/>
          </a:prstGeom>
          <a:noFill/>
          <a:ln/>
        </p:spPr>
        <p:txBody>
          <a:bodyPr wrap="square" rtlCol="0" anchor="ctr"/>
          <a:lstStyle/>
          <a:p>
            <a:pPr marL="0" indent="0" algn="ctr">
              <a:buNone/>
            </a:pPr>
            <a:r>
              <a:rPr lang="en-US" sz="4400" b="1" dirty="0">
                <a:solidFill>
                  <a:srgbClr val="FFFFFF"/>
                </a:solidFill>
                <a:latin typeface="Cambria" pitchFamily="34" charset="0"/>
                <a:ea typeface="Cambria" pitchFamily="34" charset="-122"/>
                <a:cs typeface="Cambria" pitchFamily="34" charset="-120"/>
              </a:rPr>
              <a:t>80%</a:t>
            </a:r>
            <a:endParaRPr lang="en-US" sz="4400" dirty="0"/>
          </a:p>
        </p:txBody>
      </p:sp>
      <p:sp>
        <p:nvSpPr>
          <p:cNvPr id="9" name="Text 7"/>
          <p:cNvSpPr/>
          <p:nvPr/>
        </p:nvSpPr>
        <p:spPr>
          <a:xfrm>
            <a:off x="5440680" y="1805940"/>
            <a:ext cx="2468880" cy="914400"/>
          </a:xfrm>
          <a:prstGeom prst="rect">
            <a:avLst/>
          </a:prstGeom>
          <a:noFill/>
          <a:ln/>
        </p:spPr>
        <p:txBody>
          <a:bodyPr wrap="square" rtlCol="0" anchor="t"/>
          <a:lstStyle/>
          <a:p>
            <a:pPr marL="0" indent="0" algn="ctr">
              <a:buNone/>
            </a:pPr>
            <a:r>
              <a:rPr lang="en-US" sz="1100" dirty="0">
                <a:solidFill>
                  <a:srgbClr val="FFFFFF"/>
                </a:solidFill>
                <a:latin typeface="Calibri" pitchFamily="34" charset="0"/>
                <a:ea typeface="Calibri" pitchFamily="34" charset="-122"/>
                <a:cs typeface="Calibri" pitchFamily="34" charset="-120"/>
              </a:rPr>
              <a:t>Of videos are watched on MUTE — visuals must speak first</a:t>
            </a:r>
            <a:endParaRPr lang="en-US" sz="1100" dirty="0"/>
          </a:p>
        </p:txBody>
      </p:sp>
      <p:sp>
        <p:nvSpPr>
          <p:cNvPr id="11" name="Text 9"/>
          <p:cNvSpPr/>
          <p:nvPr/>
        </p:nvSpPr>
        <p:spPr>
          <a:xfrm>
            <a:off x="6035040" y="914400"/>
            <a:ext cx="2651760" cy="868680"/>
          </a:xfrm>
          <a:prstGeom prst="rect">
            <a:avLst/>
          </a:prstGeom>
          <a:noFill/>
          <a:ln/>
        </p:spPr>
        <p:txBody>
          <a:bodyPr wrap="square" rtlCol="0" anchor="ctr"/>
          <a:lstStyle/>
          <a:p>
            <a:pPr marL="0" indent="0" algn="ctr">
              <a:buNone/>
            </a:pPr>
            <a:endParaRPr lang="en-US" sz="4400" dirty="0"/>
          </a:p>
        </p:txBody>
      </p:sp>
      <p:sp>
        <p:nvSpPr>
          <p:cNvPr id="12" name="Text 10"/>
          <p:cNvSpPr/>
          <p:nvPr/>
        </p:nvSpPr>
        <p:spPr>
          <a:xfrm>
            <a:off x="6126480" y="1828800"/>
            <a:ext cx="2468880" cy="914400"/>
          </a:xfrm>
          <a:prstGeom prst="rect">
            <a:avLst/>
          </a:prstGeom>
          <a:noFill/>
          <a:ln/>
        </p:spPr>
        <p:txBody>
          <a:bodyPr wrap="square" rtlCol="0" anchor="t"/>
          <a:lstStyle/>
          <a:p>
            <a:pPr marL="0" indent="0" algn="ctr">
              <a:buNone/>
            </a:pPr>
            <a:endParaRPr lang="en-US" sz="1100" dirty="0"/>
          </a:p>
        </p:txBody>
      </p:sp>
      <p:sp>
        <p:nvSpPr>
          <p:cNvPr id="13" name="Text 11"/>
          <p:cNvSpPr/>
          <p:nvPr/>
        </p:nvSpPr>
        <p:spPr>
          <a:xfrm>
            <a:off x="365760" y="2971800"/>
            <a:ext cx="8412480" cy="365760"/>
          </a:xfrm>
          <a:prstGeom prst="rect">
            <a:avLst/>
          </a:prstGeom>
          <a:noFill/>
          <a:ln/>
        </p:spPr>
        <p:txBody>
          <a:bodyPr wrap="square" rtlCol="0" anchor="ctr"/>
          <a:lstStyle/>
          <a:p>
            <a:pPr marL="0" indent="0">
              <a:buNone/>
            </a:pPr>
            <a:r>
              <a:rPr lang="en-US" sz="1500" b="1" dirty="0">
                <a:solidFill>
                  <a:srgbClr val="6B21A8"/>
                </a:solidFill>
                <a:latin typeface="Cambria" pitchFamily="34" charset="0"/>
                <a:ea typeface="Cambria" pitchFamily="34" charset="-122"/>
                <a:cs typeface="Cambria" pitchFamily="34" charset="-120"/>
              </a:rPr>
              <a:t>Principles of Great Photography</a:t>
            </a:r>
            <a:endParaRPr lang="en-US" sz="1500" dirty="0"/>
          </a:p>
        </p:txBody>
      </p:sp>
      <p:sp>
        <p:nvSpPr>
          <p:cNvPr id="14" name="Shape 12"/>
          <p:cNvSpPr/>
          <p:nvPr/>
        </p:nvSpPr>
        <p:spPr>
          <a:xfrm>
            <a:off x="365760" y="3429000"/>
            <a:ext cx="2011680" cy="1463040"/>
          </a:xfrm>
          <a:prstGeom prst="roundRect">
            <a:avLst>
              <a:gd name="adj" fmla="val 5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5" name="Text 13"/>
          <p:cNvSpPr/>
          <p:nvPr/>
        </p:nvSpPr>
        <p:spPr>
          <a:xfrm>
            <a:off x="457200" y="3493008"/>
            <a:ext cx="1828800" cy="292608"/>
          </a:xfrm>
          <a:prstGeom prst="rect">
            <a:avLst/>
          </a:prstGeom>
          <a:noFill/>
          <a:ln/>
        </p:spPr>
        <p:txBody>
          <a:bodyPr wrap="square" rtlCol="0" anchor="ctr"/>
          <a:lstStyle/>
          <a:p>
            <a:pPr marL="0" indent="0">
              <a:buNone/>
            </a:pPr>
            <a:r>
              <a:rPr lang="en-US" sz="1100" b="1" dirty="0">
                <a:solidFill>
                  <a:srgbClr val="6B21A8"/>
                </a:solidFill>
                <a:latin typeface="Cambria" pitchFamily="34" charset="0"/>
                <a:ea typeface="Cambria" pitchFamily="34" charset="-122"/>
                <a:cs typeface="Cambria" pitchFamily="34" charset="-120"/>
              </a:rPr>
              <a:t>Lighting</a:t>
            </a:r>
            <a:endParaRPr lang="en-US" sz="1100" dirty="0"/>
          </a:p>
        </p:txBody>
      </p:sp>
      <p:sp>
        <p:nvSpPr>
          <p:cNvPr id="16" name="Text 14"/>
          <p:cNvSpPr/>
          <p:nvPr/>
        </p:nvSpPr>
        <p:spPr>
          <a:xfrm>
            <a:off x="457200" y="3794760"/>
            <a:ext cx="1828800" cy="1005840"/>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Use natural light. Position subject near a window. Avoid shooting into bright light behind subject.</a:t>
            </a:r>
            <a:endParaRPr lang="en-US" sz="950" dirty="0"/>
          </a:p>
        </p:txBody>
      </p:sp>
      <p:sp>
        <p:nvSpPr>
          <p:cNvPr id="17" name="Shape 15"/>
          <p:cNvSpPr/>
          <p:nvPr/>
        </p:nvSpPr>
        <p:spPr>
          <a:xfrm>
            <a:off x="2514600" y="3429000"/>
            <a:ext cx="2011680" cy="1463040"/>
          </a:xfrm>
          <a:prstGeom prst="roundRect">
            <a:avLst>
              <a:gd name="adj" fmla="val 5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18" name="Text 16"/>
          <p:cNvSpPr/>
          <p:nvPr/>
        </p:nvSpPr>
        <p:spPr>
          <a:xfrm>
            <a:off x="2606040" y="3493008"/>
            <a:ext cx="1828800" cy="292608"/>
          </a:xfrm>
          <a:prstGeom prst="rect">
            <a:avLst/>
          </a:prstGeom>
          <a:noFill/>
          <a:ln/>
        </p:spPr>
        <p:txBody>
          <a:bodyPr wrap="square" rtlCol="0" anchor="ctr"/>
          <a:lstStyle/>
          <a:p>
            <a:pPr marL="0" indent="0">
              <a:buNone/>
            </a:pPr>
            <a:r>
              <a:rPr lang="en-US" sz="1100" b="1" dirty="0">
                <a:solidFill>
                  <a:srgbClr val="6B21A8"/>
                </a:solidFill>
                <a:latin typeface="Cambria" pitchFamily="34" charset="0"/>
                <a:ea typeface="Cambria" pitchFamily="34" charset="-122"/>
                <a:cs typeface="Cambria" pitchFamily="34" charset="-120"/>
              </a:rPr>
              <a:t>Composition</a:t>
            </a:r>
            <a:endParaRPr lang="en-US" sz="1100" dirty="0"/>
          </a:p>
        </p:txBody>
      </p:sp>
      <p:sp>
        <p:nvSpPr>
          <p:cNvPr id="19" name="Text 17"/>
          <p:cNvSpPr/>
          <p:nvPr/>
        </p:nvSpPr>
        <p:spPr>
          <a:xfrm>
            <a:off x="2606040" y="3794760"/>
            <a:ext cx="1828800" cy="1005840"/>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Rule of Thirds. Fill the frame. Unless you are trying to pass an information with the background, make sure it is clean and uncluttered.</a:t>
            </a:r>
            <a:endParaRPr lang="en-US" sz="950" dirty="0"/>
          </a:p>
        </p:txBody>
      </p:sp>
      <p:sp>
        <p:nvSpPr>
          <p:cNvPr id="20" name="Shape 18"/>
          <p:cNvSpPr/>
          <p:nvPr/>
        </p:nvSpPr>
        <p:spPr>
          <a:xfrm>
            <a:off x="4663440" y="3429000"/>
            <a:ext cx="2011680" cy="1463040"/>
          </a:xfrm>
          <a:prstGeom prst="roundRect">
            <a:avLst>
              <a:gd name="adj" fmla="val 5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1" name="Text 19"/>
          <p:cNvSpPr/>
          <p:nvPr/>
        </p:nvSpPr>
        <p:spPr>
          <a:xfrm>
            <a:off x="4754880" y="3493008"/>
            <a:ext cx="1828800" cy="292608"/>
          </a:xfrm>
          <a:prstGeom prst="rect">
            <a:avLst/>
          </a:prstGeom>
          <a:noFill/>
          <a:ln/>
        </p:spPr>
        <p:txBody>
          <a:bodyPr wrap="square" rtlCol="0" anchor="ctr"/>
          <a:lstStyle/>
          <a:p>
            <a:pPr marL="0" indent="0">
              <a:buNone/>
            </a:pPr>
            <a:r>
              <a:rPr lang="en-US" sz="1100" b="1" dirty="0">
                <a:solidFill>
                  <a:srgbClr val="6B21A8"/>
                </a:solidFill>
                <a:latin typeface="Cambria" pitchFamily="34" charset="0"/>
                <a:ea typeface="Cambria" pitchFamily="34" charset="-122"/>
                <a:cs typeface="Cambria" pitchFamily="34" charset="-120"/>
              </a:rPr>
              <a:t>Frame Size</a:t>
            </a:r>
            <a:endParaRPr lang="en-US" sz="1100" dirty="0"/>
          </a:p>
        </p:txBody>
      </p:sp>
      <p:sp>
        <p:nvSpPr>
          <p:cNvPr id="22" name="Text 20"/>
          <p:cNvSpPr/>
          <p:nvPr/>
        </p:nvSpPr>
        <p:spPr>
          <a:xfrm>
            <a:off x="4754880" y="3794760"/>
            <a:ext cx="1828800" cy="1005840"/>
          </a:xfrm>
          <a:prstGeom prst="rect">
            <a:avLst/>
          </a:prstGeom>
          <a:noFill/>
          <a:ln/>
        </p:spPr>
        <p:txBody>
          <a:bodyPr wrap="square" rtlCol="0" anchor="ctr"/>
          <a:lstStyle/>
          <a:p>
            <a:r>
              <a:rPr lang="en-US" sz="950" dirty="0">
                <a:solidFill>
                  <a:srgbClr val="1E1B4B"/>
                </a:solidFill>
                <a:latin typeface="Calibri" pitchFamily="34" charset="0"/>
                <a:ea typeface="Calibri" pitchFamily="34" charset="-122"/>
                <a:cs typeface="Calibri" pitchFamily="34" charset="-120"/>
              </a:rPr>
              <a:t>Shoot for the platform. Portrait (4:5) for Instagram, TikTok, Facebook, etc., and landscape for YouTube.</a:t>
            </a:r>
            <a:endParaRPr lang="en-US" sz="950" dirty="0"/>
          </a:p>
        </p:txBody>
      </p:sp>
      <p:sp>
        <p:nvSpPr>
          <p:cNvPr id="23" name="Shape 21"/>
          <p:cNvSpPr/>
          <p:nvPr/>
        </p:nvSpPr>
        <p:spPr>
          <a:xfrm>
            <a:off x="6812280" y="3429000"/>
            <a:ext cx="2011680" cy="1463040"/>
          </a:xfrm>
          <a:prstGeom prst="roundRect">
            <a:avLst>
              <a:gd name="adj" fmla="val 5000"/>
            </a:avLst>
          </a:prstGeom>
          <a:solidFill>
            <a:srgbClr val="FFFFFF"/>
          </a:solidFill>
          <a:ln/>
          <a:effectLst>
            <a:outerShdw blurRad="76200" dist="25400" dir="2700000" algn="bl" rotWithShape="0">
              <a:srgbClr val="000000">
                <a:alpha val="10000"/>
              </a:srgbClr>
            </a:outerShdw>
          </a:effectLst>
        </p:spPr>
        <p:txBody>
          <a:bodyPr/>
          <a:lstStyle/>
          <a:p>
            <a:endParaRPr lang="en-NG"/>
          </a:p>
        </p:txBody>
      </p:sp>
      <p:sp>
        <p:nvSpPr>
          <p:cNvPr id="24" name="Text 22"/>
          <p:cNvSpPr/>
          <p:nvPr/>
        </p:nvSpPr>
        <p:spPr>
          <a:xfrm>
            <a:off x="6903720" y="3493008"/>
            <a:ext cx="1828800" cy="292608"/>
          </a:xfrm>
          <a:prstGeom prst="rect">
            <a:avLst/>
          </a:prstGeom>
          <a:noFill/>
          <a:ln/>
        </p:spPr>
        <p:txBody>
          <a:bodyPr wrap="square" rtlCol="0" anchor="ctr"/>
          <a:lstStyle/>
          <a:p>
            <a:pPr marL="0" indent="0">
              <a:buNone/>
            </a:pPr>
            <a:r>
              <a:rPr lang="en-US" sz="1100" b="1" dirty="0">
                <a:solidFill>
                  <a:srgbClr val="6B21A8"/>
                </a:solidFill>
                <a:latin typeface="Cambria" pitchFamily="34" charset="0"/>
                <a:ea typeface="Cambria" pitchFamily="34" charset="-122"/>
                <a:cs typeface="Cambria" pitchFamily="34" charset="-120"/>
              </a:rPr>
              <a:t>Consent</a:t>
            </a:r>
            <a:endParaRPr lang="en-US" sz="1100" dirty="0"/>
          </a:p>
        </p:txBody>
      </p:sp>
      <p:sp>
        <p:nvSpPr>
          <p:cNvPr id="25" name="Text 23"/>
          <p:cNvSpPr/>
          <p:nvPr/>
        </p:nvSpPr>
        <p:spPr>
          <a:xfrm>
            <a:off x="6903720" y="3794760"/>
            <a:ext cx="1828800" cy="1005840"/>
          </a:xfrm>
          <a:prstGeom prst="rect">
            <a:avLst/>
          </a:prstGeom>
          <a:noFill/>
          <a:ln/>
        </p:spPr>
        <p:txBody>
          <a:bodyPr wrap="square" rtlCol="0" anchor="ctr"/>
          <a:lstStyle/>
          <a:p>
            <a:pPr marL="0" indent="0">
              <a:buNone/>
            </a:pPr>
            <a:r>
              <a:rPr lang="en-US" sz="950" dirty="0">
                <a:solidFill>
                  <a:srgbClr val="1E1B4B"/>
                </a:solidFill>
                <a:latin typeface="Calibri" pitchFamily="34" charset="0"/>
                <a:ea typeface="Calibri" pitchFamily="34" charset="-122"/>
                <a:cs typeface="Calibri" pitchFamily="34" charset="-120"/>
              </a:rPr>
              <a:t>Always obtain consent. Never photograph minors without guardian approval. Use dignified imagery (reference anti-racist storytelling as discussed yesterday).</a:t>
            </a:r>
            <a:endParaRPr lang="en-US" sz="9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670</TotalTime>
  <Words>5910</Words>
  <Application>Microsoft Office PowerPoint</Application>
  <PresentationFormat>On-screen Show (16:9)</PresentationFormat>
  <Paragraphs>557</Paragraphs>
  <Slides>30</Slides>
  <Notes>30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RWVL Project – Social Media Content Generation &amp; Management</dc:title>
  <dc:subject>PptxGenJS Presentation</dc:subject>
  <dc:creator>RWVL Project Communications Team</dc:creator>
  <cp:lastModifiedBy>Rolake Ogunfeitimi</cp:lastModifiedBy>
  <cp:revision>3</cp:revision>
  <dcterms:created xsi:type="dcterms:W3CDTF">2026-06-16T01:54:16Z</dcterms:created>
  <dcterms:modified xsi:type="dcterms:W3CDTF">2026-06-16T13:28:51Z</dcterms:modified>
</cp:coreProperties>
</file>