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48912" y="736469"/>
            <a:ext cx="9063990" cy="1183005"/>
          </a:xfrm>
          <a:custGeom>
            <a:avLst/>
            <a:gdLst/>
            <a:ahLst/>
            <a:cxnLst/>
            <a:rect l="l" t="t" r="r" b="b"/>
            <a:pathLst>
              <a:path w="9063990" h="1183005">
                <a:moveTo>
                  <a:pt x="9063391" y="0"/>
                </a:moveTo>
                <a:lnTo>
                  <a:pt x="0" y="0"/>
                </a:lnTo>
                <a:lnTo>
                  <a:pt x="0" y="1182922"/>
                </a:lnTo>
                <a:lnTo>
                  <a:pt x="9063391" y="1182922"/>
                </a:lnTo>
                <a:lnTo>
                  <a:pt x="9063391" y="0"/>
                </a:lnTo>
                <a:close/>
              </a:path>
            </a:pathLst>
          </a:custGeom>
          <a:solidFill>
            <a:srgbClr val="080D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26078" y="3763778"/>
            <a:ext cx="7016095" cy="535051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25527" y="2648636"/>
            <a:ext cx="5255023" cy="23151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16339" y="3052524"/>
            <a:ext cx="4616403" cy="2242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8912" y="736469"/>
            <a:ext cx="11484893" cy="1183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6814" y="3271856"/>
            <a:ext cx="8917940" cy="619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025584" y="7787149"/>
            <a:ext cx="1891664" cy="3086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50" spc="-110">
                <a:solidFill>
                  <a:srgbClr val="FFFFFF"/>
                </a:solidFill>
                <a:latin typeface="Arial MT"/>
                <a:cs typeface="Arial MT"/>
              </a:rPr>
              <a:t>VICTORY</a:t>
            </a:r>
            <a:r>
              <a:rPr dirty="0" sz="1850" spc="-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50" spc="-114">
                <a:solidFill>
                  <a:srgbClr val="FFFFFF"/>
                </a:solidFill>
                <a:latin typeface="Arial MT"/>
                <a:cs typeface="Arial MT"/>
              </a:rPr>
              <a:t>IDOGHO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3099" y="5856088"/>
            <a:ext cx="12369165" cy="974725"/>
          </a:xfrm>
          <a:custGeom>
            <a:avLst/>
            <a:gdLst/>
            <a:ahLst/>
            <a:cxnLst/>
            <a:rect l="l" t="t" r="r" b="b"/>
            <a:pathLst>
              <a:path w="12369165" h="974725">
                <a:moveTo>
                  <a:pt x="12368733" y="0"/>
                </a:moveTo>
                <a:lnTo>
                  <a:pt x="0" y="0"/>
                </a:lnTo>
                <a:lnTo>
                  <a:pt x="0" y="974192"/>
                </a:lnTo>
                <a:lnTo>
                  <a:pt x="12368733" y="974192"/>
                </a:lnTo>
                <a:lnTo>
                  <a:pt x="12368733" y="0"/>
                </a:lnTo>
                <a:close/>
              </a:path>
            </a:pathLst>
          </a:custGeom>
          <a:solidFill>
            <a:srgbClr val="080D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5639512" y="5576075"/>
            <a:ext cx="8841740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345">
                <a:latin typeface="Arial MT"/>
                <a:cs typeface="Arial MT"/>
              </a:rPr>
              <a:t>THE</a:t>
            </a:r>
            <a:r>
              <a:rPr dirty="0" sz="4500" spc="-210">
                <a:latin typeface="Arial MT"/>
                <a:cs typeface="Arial MT"/>
              </a:rPr>
              <a:t> </a:t>
            </a:r>
            <a:r>
              <a:rPr dirty="0" sz="4500" spc="-295">
                <a:latin typeface="Arial MT"/>
                <a:cs typeface="Arial MT"/>
              </a:rPr>
              <a:t>IMPACT</a:t>
            </a:r>
            <a:r>
              <a:rPr dirty="0" sz="4500" spc="-204">
                <a:latin typeface="Arial MT"/>
                <a:cs typeface="Arial MT"/>
              </a:rPr>
              <a:t> </a:t>
            </a:r>
            <a:r>
              <a:rPr dirty="0" sz="4500" spc="-315">
                <a:latin typeface="Arial MT"/>
                <a:cs typeface="Arial MT"/>
              </a:rPr>
              <a:t>OF</a:t>
            </a:r>
            <a:r>
              <a:rPr dirty="0" sz="4500" spc="-204">
                <a:latin typeface="Arial MT"/>
                <a:cs typeface="Arial MT"/>
              </a:rPr>
              <a:t> </a:t>
            </a:r>
            <a:r>
              <a:rPr dirty="0" sz="4500" spc="-315">
                <a:latin typeface="Arial MT"/>
                <a:cs typeface="Arial MT"/>
              </a:rPr>
              <a:t>GRAPHICS</a:t>
            </a:r>
            <a:r>
              <a:rPr dirty="0" sz="4500" spc="-204">
                <a:latin typeface="Arial MT"/>
                <a:cs typeface="Arial MT"/>
              </a:rPr>
              <a:t> </a:t>
            </a:r>
            <a:r>
              <a:rPr dirty="0" sz="4500" spc="-385">
                <a:latin typeface="Arial MT"/>
                <a:cs typeface="Arial MT"/>
              </a:rPr>
              <a:t>DESIGN</a:t>
            </a:r>
            <a:endParaRPr sz="4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10" y="1017982"/>
            <a:ext cx="20086320" cy="762000"/>
          </a:xfrm>
          <a:custGeom>
            <a:avLst/>
            <a:gdLst/>
            <a:ahLst/>
            <a:cxnLst/>
            <a:rect l="l" t="t" r="r" b="b"/>
            <a:pathLst>
              <a:path w="20086320" h="762000">
                <a:moveTo>
                  <a:pt x="20086266" y="761973"/>
                </a:moveTo>
                <a:lnTo>
                  <a:pt x="0" y="761973"/>
                </a:lnTo>
                <a:lnTo>
                  <a:pt x="0" y="0"/>
                </a:lnTo>
                <a:lnTo>
                  <a:pt x="20086266" y="0"/>
                </a:lnTo>
                <a:lnTo>
                  <a:pt x="20086266" y="761973"/>
                </a:lnTo>
                <a:close/>
              </a:path>
            </a:pathLst>
          </a:custGeom>
          <a:solidFill>
            <a:srgbClr val="0811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359895" y="793839"/>
            <a:ext cx="8348980" cy="9486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050" spc="50">
                <a:latin typeface="Arial MT"/>
                <a:cs typeface="Arial MT"/>
              </a:rPr>
              <a:t>Market</a:t>
            </a:r>
            <a:r>
              <a:rPr dirty="0" sz="6050" spc="280">
                <a:latin typeface="Arial MT"/>
                <a:cs typeface="Arial MT"/>
              </a:rPr>
              <a:t> </a:t>
            </a:r>
            <a:r>
              <a:rPr dirty="0" sz="6050" spc="114">
                <a:latin typeface="Arial MT"/>
                <a:cs typeface="Arial MT"/>
              </a:rPr>
              <a:t>Adoption</a:t>
            </a:r>
            <a:r>
              <a:rPr dirty="0" sz="6050" spc="-90">
                <a:latin typeface="Arial MT"/>
                <a:cs typeface="Arial MT"/>
              </a:rPr>
              <a:t> </a:t>
            </a:r>
            <a:r>
              <a:rPr dirty="0" sz="6050" spc="-65">
                <a:latin typeface="Arial MT"/>
                <a:cs typeface="Arial MT"/>
              </a:rPr>
              <a:t>Trends</a:t>
            </a:r>
            <a:endParaRPr sz="605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710" y="9611790"/>
            <a:ext cx="20088860" cy="47625"/>
            <a:chOff x="15710" y="9611790"/>
            <a:chExt cx="20088860" cy="476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10" y="9611790"/>
              <a:ext cx="20088389" cy="471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10" y="9611790"/>
              <a:ext cx="20088389" cy="471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89604" y="6610219"/>
            <a:ext cx="4709160" cy="2289175"/>
          </a:xfrm>
          <a:custGeom>
            <a:avLst/>
            <a:gdLst/>
            <a:ahLst/>
            <a:cxnLst/>
            <a:rect l="l" t="t" r="r" b="b"/>
            <a:pathLst>
              <a:path w="4709160" h="2289175">
                <a:moveTo>
                  <a:pt x="4709134" y="0"/>
                </a:moveTo>
                <a:lnTo>
                  <a:pt x="0" y="0"/>
                </a:lnTo>
                <a:lnTo>
                  <a:pt x="0" y="2288804"/>
                </a:lnTo>
                <a:lnTo>
                  <a:pt x="4709134" y="2288804"/>
                </a:lnTo>
                <a:lnTo>
                  <a:pt x="4709134" y="0"/>
                </a:lnTo>
                <a:close/>
              </a:path>
            </a:pathLst>
          </a:custGeom>
          <a:solidFill>
            <a:srgbClr val="080D19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248912" y="736469"/>
            <a:ext cx="9063990" cy="1183005"/>
          </a:xfrm>
          <a:prstGeom prst="rect"/>
          <a:solidFill>
            <a:srgbClr val="080D19"/>
          </a:solidFill>
        </p:spPr>
        <p:txBody>
          <a:bodyPr wrap="square" lIns="0" tIns="165100" rIns="0" bIns="0" rtlCol="0" vert="horz">
            <a:spAutoFit/>
          </a:bodyPr>
          <a:lstStyle/>
          <a:p>
            <a:pPr marL="281305">
              <a:lnSpc>
                <a:spcPct val="100000"/>
              </a:lnSpc>
              <a:spcBef>
                <a:spcPts val="1300"/>
              </a:spcBef>
            </a:pPr>
            <a:r>
              <a:rPr dirty="0" spc="-455">
                <a:solidFill>
                  <a:srgbClr val="00A99E"/>
                </a:solidFill>
              </a:rPr>
              <a:t>Typography</a:t>
            </a:r>
            <a:r>
              <a:rPr dirty="0" spc="-580">
                <a:solidFill>
                  <a:srgbClr val="00A99E"/>
                </a:solidFill>
              </a:rPr>
              <a:t> </a:t>
            </a:r>
            <a:r>
              <a:rPr dirty="0" spc="-665"/>
              <a:t>as</a:t>
            </a:r>
            <a:r>
              <a:rPr dirty="0" spc="-575"/>
              <a:t> </a:t>
            </a:r>
            <a:r>
              <a:rPr dirty="0" spc="-655"/>
              <a:t>a</a:t>
            </a:r>
            <a:r>
              <a:rPr dirty="0" spc="-580"/>
              <a:t> </a:t>
            </a:r>
            <a:r>
              <a:rPr dirty="0" spc="-1040"/>
              <a:t>V</a:t>
            </a:r>
            <a:r>
              <a:rPr dirty="0" spc="-515"/>
              <a:t>oi</a:t>
            </a:r>
            <a:r>
              <a:rPr dirty="0" spc="-555"/>
              <a:t>c</a:t>
            </a:r>
            <a:r>
              <a:rPr dirty="0" spc="-515"/>
              <a:t>e</a:t>
            </a:r>
          </a:p>
        </p:txBody>
      </p:sp>
      <p:sp>
        <p:nvSpPr>
          <p:cNvPr id="4" name="object 4"/>
          <p:cNvSpPr/>
          <p:nvPr/>
        </p:nvSpPr>
        <p:spPr>
          <a:xfrm>
            <a:off x="652644" y="2559895"/>
            <a:ext cx="18957925" cy="8443595"/>
          </a:xfrm>
          <a:custGeom>
            <a:avLst/>
            <a:gdLst/>
            <a:ahLst/>
            <a:cxnLst/>
            <a:rect l="l" t="t" r="r" b="b"/>
            <a:pathLst>
              <a:path w="18957925" h="8443595">
                <a:moveTo>
                  <a:pt x="18957335" y="0"/>
                </a:moveTo>
                <a:lnTo>
                  <a:pt x="0" y="0"/>
                </a:lnTo>
                <a:lnTo>
                  <a:pt x="0" y="8443387"/>
                </a:lnTo>
                <a:lnTo>
                  <a:pt x="18957335" y="8443387"/>
                </a:lnTo>
                <a:lnTo>
                  <a:pt x="18957335" y="0"/>
                </a:lnTo>
                <a:close/>
              </a:path>
            </a:pathLst>
          </a:custGeom>
          <a:solidFill>
            <a:srgbClr val="090C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46843" y="3271856"/>
            <a:ext cx="8919845" cy="666623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2450" spc="-225">
                <a:solidFill>
                  <a:srgbClr val="00A99E"/>
                </a:solidFill>
                <a:latin typeface="Arial Black"/>
                <a:cs typeface="Arial Black"/>
              </a:rPr>
              <a:t>Type</a:t>
            </a:r>
            <a:r>
              <a:rPr dirty="0" sz="2450" spc="-455">
                <a:solidFill>
                  <a:srgbClr val="00A99E"/>
                </a:solidFill>
                <a:latin typeface="Arial Black"/>
                <a:cs typeface="Arial Black"/>
              </a:rPr>
              <a:t> </a:t>
            </a:r>
            <a:r>
              <a:rPr dirty="0" sz="2450" spc="-100">
                <a:solidFill>
                  <a:srgbClr val="00A99E"/>
                </a:solidFill>
                <a:latin typeface="Arial Black"/>
                <a:cs typeface="Arial Black"/>
              </a:rPr>
              <a:t>Selection</a:t>
            </a:r>
            <a:endParaRPr sz="2450">
              <a:latin typeface="Arial Black"/>
              <a:cs typeface="Arial Black"/>
            </a:endParaRPr>
          </a:p>
          <a:p>
            <a:pPr algn="just" marL="12700" marR="5080">
              <a:lnSpc>
                <a:spcPct val="127000"/>
              </a:lnSpc>
            </a:pPr>
            <a:r>
              <a:rPr dirty="0" sz="2450">
                <a:solidFill>
                  <a:srgbClr val="FFFFFF"/>
                </a:solidFill>
                <a:latin typeface="Arial MT"/>
                <a:cs typeface="Arial MT"/>
              </a:rPr>
              <a:t>Selecting</a:t>
            </a:r>
            <a:r>
              <a:rPr dirty="0" sz="2450" spc="-8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>
                <a:solidFill>
                  <a:srgbClr val="FFFFFF"/>
                </a:solidFill>
                <a:latin typeface="Arial MT"/>
                <a:cs typeface="Arial MT"/>
              </a:rPr>
              <a:t>fonts</a:t>
            </a:r>
            <a:r>
              <a:rPr dirty="0" sz="2450" spc="-8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Arial MT"/>
                <a:cs typeface="Arial MT"/>
              </a:rPr>
              <a:t>serves</a:t>
            </a:r>
            <a:r>
              <a:rPr dirty="0" sz="2450" spc="-8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-65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dirty="0" sz="2450" spc="-8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dirty="0" sz="2450" spc="-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>
                <a:solidFill>
                  <a:srgbClr val="FFFFFF"/>
                </a:solidFill>
                <a:latin typeface="Arial MT"/>
                <a:cs typeface="Arial MT"/>
              </a:rPr>
              <a:t>vocal</a:t>
            </a:r>
            <a:r>
              <a:rPr dirty="0" sz="2450" spc="-8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>
                <a:solidFill>
                  <a:srgbClr val="FFFFFF"/>
                </a:solidFill>
                <a:latin typeface="Arial MT"/>
                <a:cs typeface="Arial MT"/>
              </a:rPr>
              <a:t>tone</a:t>
            </a:r>
            <a:r>
              <a:rPr dirty="0" sz="2450" spc="-8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dirty="0" sz="2450" spc="-8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>
                <a:solidFill>
                  <a:srgbClr val="FFFFFF"/>
                </a:solidFill>
                <a:latin typeface="Arial MT"/>
                <a:cs typeface="Arial MT"/>
              </a:rPr>
              <a:t>your</a:t>
            </a:r>
            <a:r>
              <a:rPr dirty="0" sz="2450" spc="-1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60">
                <a:solidFill>
                  <a:srgbClr val="FFFFFF"/>
                </a:solidFill>
                <a:latin typeface="Arial MT"/>
                <a:cs typeface="Arial MT"/>
              </a:rPr>
              <a:t>written</a:t>
            </a:r>
            <a:r>
              <a:rPr dirty="0" sz="2450" spc="-8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Arial MT"/>
                <a:cs typeface="Arial MT"/>
              </a:rPr>
              <a:t>message. </a:t>
            </a:r>
            <a:r>
              <a:rPr dirty="0" sz="2450">
                <a:solidFill>
                  <a:srgbClr val="FFFFFF"/>
                </a:solidFill>
                <a:latin typeface="Arial MT"/>
                <a:cs typeface="Arial MT"/>
              </a:rPr>
              <a:t>Editorial serifs speak of historical prestige, whereas wide </a:t>
            </a:r>
            <a:r>
              <a:rPr dirty="0" sz="2450" spc="-10">
                <a:solidFill>
                  <a:srgbClr val="FFFFFF"/>
                </a:solidFill>
                <a:latin typeface="Arial MT"/>
                <a:cs typeface="Arial MT"/>
              </a:rPr>
              <a:t>sans-</a:t>
            </a:r>
            <a:r>
              <a:rPr dirty="0" sz="2450" spc="-30">
                <a:solidFill>
                  <a:srgbClr val="FFFFFF"/>
                </a:solidFill>
                <a:latin typeface="Arial MT"/>
                <a:cs typeface="Arial MT"/>
              </a:rPr>
              <a:t>serifs</a:t>
            </a:r>
            <a:r>
              <a:rPr dirty="0" sz="2450" spc="-20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>
                <a:solidFill>
                  <a:srgbClr val="FFFFFF"/>
                </a:solidFill>
                <a:latin typeface="Arial MT"/>
                <a:cs typeface="Arial MT"/>
              </a:rPr>
              <a:t>convey</a:t>
            </a:r>
            <a:r>
              <a:rPr dirty="0" sz="2450" spc="-2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>
                <a:solidFill>
                  <a:srgbClr val="FFFFFF"/>
                </a:solidFill>
                <a:latin typeface="Arial MT"/>
                <a:cs typeface="Arial MT"/>
              </a:rPr>
              <a:t>modern,</a:t>
            </a:r>
            <a:r>
              <a:rPr dirty="0" sz="2450" spc="-2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45">
                <a:solidFill>
                  <a:srgbClr val="FFFFFF"/>
                </a:solidFill>
                <a:latin typeface="Arial MT"/>
                <a:cs typeface="Arial MT"/>
              </a:rPr>
              <a:t>forward-</a:t>
            </a:r>
            <a:r>
              <a:rPr dirty="0" sz="2450">
                <a:solidFill>
                  <a:srgbClr val="FFFFFF"/>
                </a:solidFill>
                <a:latin typeface="Arial MT"/>
                <a:cs typeface="Arial MT"/>
              </a:rPr>
              <a:t>looking</a:t>
            </a:r>
            <a:r>
              <a:rPr dirty="0" sz="2450" spc="-2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Arial MT"/>
                <a:cs typeface="Arial MT"/>
              </a:rPr>
              <a:t>engineering.</a:t>
            </a:r>
            <a:endParaRPr sz="24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710"/>
              </a:spcBef>
            </a:pPr>
            <a:endParaRPr sz="2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450" spc="-200">
                <a:solidFill>
                  <a:srgbClr val="00A99E"/>
                </a:solidFill>
                <a:latin typeface="Arial Black"/>
                <a:cs typeface="Arial Black"/>
              </a:rPr>
              <a:t>Visual</a:t>
            </a:r>
            <a:r>
              <a:rPr dirty="0" sz="2450" spc="-445">
                <a:solidFill>
                  <a:srgbClr val="00A99E"/>
                </a:solidFill>
                <a:latin typeface="Arial Black"/>
                <a:cs typeface="Arial Black"/>
              </a:rPr>
              <a:t> </a:t>
            </a:r>
            <a:r>
              <a:rPr dirty="0" sz="2450" spc="-100">
                <a:solidFill>
                  <a:srgbClr val="00A99E"/>
                </a:solidFill>
                <a:latin typeface="Arial Black"/>
                <a:cs typeface="Arial Black"/>
              </a:rPr>
              <a:t>Hierarchy</a:t>
            </a:r>
            <a:endParaRPr sz="2450">
              <a:latin typeface="Arial Black"/>
              <a:cs typeface="Arial Black"/>
            </a:endParaRPr>
          </a:p>
          <a:p>
            <a:pPr algn="just" marL="12700" marR="6350">
              <a:lnSpc>
                <a:spcPct val="127000"/>
              </a:lnSpc>
              <a:spcBef>
                <a:spcPts val="5"/>
              </a:spcBef>
            </a:pPr>
            <a:r>
              <a:rPr dirty="0" sz="2450">
                <a:solidFill>
                  <a:srgbClr val="FFFFFF"/>
                </a:solidFill>
                <a:latin typeface="Arial MT"/>
                <a:cs typeface="Arial MT"/>
              </a:rPr>
              <a:t>Guiding</a:t>
            </a:r>
            <a:r>
              <a:rPr dirty="0" sz="2450" spc="5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>
                <a:solidFill>
                  <a:srgbClr val="FFFFFF"/>
                </a:solidFill>
                <a:latin typeface="Arial MT"/>
                <a:cs typeface="Arial MT"/>
              </a:rPr>
              <a:t>structural</a:t>
            </a:r>
            <a:r>
              <a:rPr dirty="0" sz="2450" spc="5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>
                <a:solidFill>
                  <a:srgbClr val="FFFFFF"/>
                </a:solidFill>
                <a:latin typeface="Arial MT"/>
                <a:cs typeface="Arial MT"/>
              </a:rPr>
              <a:t>contrast</a:t>
            </a:r>
            <a:r>
              <a:rPr dirty="0" sz="2450" spc="5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50">
                <a:solidFill>
                  <a:srgbClr val="FFFFFF"/>
                </a:solidFill>
                <a:latin typeface="Arial MT"/>
                <a:cs typeface="Arial MT"/>
              </a:rPr>
              <a:t>through</a:t>
            </a:r>
            <a:r>
              <a:rPr dirty="0" sz="2450" spc="5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>
                <a:solidFill>
                  <a:srgbClr val="FFFFFF"/>
                </a:solidFill>
                <a:latin typeface="Arial MT"/>
                <a:cs typeface="Arial MT"/>
              </a:rPr>
              <a:t>weight,</a:t>
            </a:r>
            <a:r>
              <a:rPr dirty="0" sz="2450" spc="5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>
                <a:solidFill>
                  <a:srgbClr val="FFFFFF"/>
                </a:solidFill>
                <a:latin typeface="Arial MT"/>
                <a:cs typeface="Arial MT"/>
              </a:rPr>
              <a:t>scale,</a:t>
            </a:r>
            <a:r>
              <a:rPr dirty="0" sz="2450" spc="5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2450" spc="5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Arial MT"/>
                <a:cs typeface="Arial MT"/>
              </a:rPr>
              <a:t>spatial </a:t>
            </a:r>
            <a:r>
              <a:rPr dirty="0" sz="2450">
                <a:solidFill>
                  <a:srgbClr val="FFFFFF"/>
                </a:solidFill>
                <a:latin typeface="Arial MT"/>
                <a:cs typeface="Arial MT"/>
              </a:rPr>
              <a:t>margins</a:t>
            </a:r>
            <a:r>
              <a:rPr dirty="0" sz="2450" spc="3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>
                <a:solidFill>
                  <a:srgbClr val="FFFFFF"/>
                </a:solidFill>
                <a:latin typeface="Arial MT"/>
                <a:cs typeface="Arial MT"/>
              </a:rPr>
              <a:t>creates</a:t>
            </a:r>
            <a:r>
              <a:rPr dirty="0" sz="2450" spc="3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2450" spc="3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>
                <a:solidFill>
                  <a:srgbClr val="FFFFFF"/>
                </a:solidFill>
                <a:latin typeface="Arial MT"/>
                <a:cs typeface="Arial MT"/>
              </a:rPr>
              <a:t>clear,</a:t>
            </a:r>
            <a:r>
              <a:rPr dirty="0" sz="2450" spc="3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>
                <a:solidFill>
                  <a:srgbClr val="FFFFFF"/>
                </a:solidFill>
                <a:latin typeface="Arial MT"/>
                <a:cs typeface="Arial MT"/>
              </a:rPr>
              <a:t>predictable</a:t>
            </a:r>
            <a:r>
              <a:rPr dirty="0" sz="2450" spc="3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>
                <a:solidFill>
                  <a:srgbClr val="FFFFFF"/>
                </a:solidFill>
                <a:latin typeface="Arial MT"/>
                <a:cs typeface="Arial MT"/>
              </a:rPr>
              <a:t>scanning</a:t>
            </a:r>
            <a:r>
              <a:rPr dirty="0" sz="2450" spc="3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>
                <a:solidFill>
                  <a:srgbClr val="FFFFFF"/>
                </a:solidFill>
                <a:latin typeface="Arial MT"/>
                <a:cs typeface="Arial MT"/>
              </a:rPr>
              <a:t>framework.</a:t>
            </a:r>
            <a:r>
              <a:rPr dirty="0" sz="2450" spc="3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-20">
                <a:solidFill>
                  <a:srgbClr val="FFFFFF"/>
                </a:solidFill>
                <a:latin typeface="Arial MT"/>
                <a:cs typeface="Arial MT"/>
              </a:rPr>
              <a:t>This </a:t>
            </a:r>
            <a:r>
              <a:rPr dirty="0" sz="2450" spc="-10">
                <a:solidFill>
                  <a:srgbClr val="FFFFFF"/>
                </a:solidFill>
                <a:latin typeface="Arial MT"/>
                <a:cs typeface="Arial MT"/>
              </a:rPr>
              <a:t>allows</a:t>
            </a:r>
            <a:r>
              <a:rPr dirty="0" sz="2450" spc="-2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>
                <a:solidFill>
                  <a:srgbClr val="FFFFFF"/>
                </a:solidFill>
                <a:latin typeface="Arial MT"/>
                <a:cs typeface="Arial MT"/>
              </a:rPr>
              <a:t>readers</a:t>
            </a:r>
            <a:r>
              <a:rPr dirty="0" sz="2450" spc="-2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7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dirty="0" sz="2450" spc="-2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>
                <a:solidFill>
                  <a:srgbClr val="FFFFFF"/>
                </a:solidFill>
                <a:latin typeface="Arial MT"/>
                <a:cs typeface="Arial MT"/>
              </a:rPr>
              <a:t>effortlessly</a:t>
            </a:r>
            <a:r>
              <a:rPr dirty="0" sz="2450" spc="-2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>
                <a:solidFill>
                  <a:srgbClr val="FFFFFF"/>
                </a:solidFill>
                <a:latin typeface="Arial MT"/>
                <a:cs typeface="Arial MT"/>
              </a:rPr>
              <a:t>digest</a:t>
            </a:r>
            <a:r>
              <a:rPr dirty="0" sz="2450" spc="-2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>
                <a:solidFill>
                  <a:srgbClr val="FFFFFF"/>
                </a:solidFill>
                <a:latin typeface="Arial MT"/>
                <a:cs typeface="Arial MT"/>
              </a:rPr>
              <a:t>core</a:t>
            </a:r>
            <a:r>
              <a:rPr dirty="0" sz="2450" spc="-2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>
                <a:solidFill>
                  <a:srgbClr val="FFFFFF"/>
                </a:solidFill>
                <a:latin typeface="Arial MT"/>
                <a:cs typeface="Arial MT"/>
              </a:rPr>
              <a:t>highlights</a:t>
            </a:r>
            <a:r>
              <a:rPr dirty="0" sz="2450" spc="-2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Arial MT"/>
                <a:cs typeface="Arial MT"/>
              </a:rPr>
              <a:t>first.</a:t>
            </a:r>
            <a:endParaRPr sz="24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710"/>
              </a:spcBef>
            </a:pPr>
            <a:endParaRPr sz="2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450" spc="-220">
                <a:solidFill>
                  <a:srgbClr val="00A99E"/>
                </a:solidFill>
                <a:latin typeface="Arial Black"/>
                <a:cs typeface="Arial Black"/>
              </a:rPr>
              <a:t>Custom</a:t>
            </a:r>
            <a:r>
              <a:rPr dirty="0" sz="2450" spc="-425">
                <a:solidFill>
                  <a:srgbClr val="00A99E"/>
                </a:solidFill>
                <a:latin typeface="Arial Black"/>
                <a:cs typeface="Arial Black"/>
              </a:rPr>
              <a:t> </a:t>
            </a:r>
            <a:r>
              <a:rPr dirty="0" sz="2450" spc="-90">
                <a:solidFill>
                  <a:srgbClr val="00A99E"/>
                </a:solidFill>
                <a:latin typeface="Arial Black"/>
                <a:cs typeface="Arial Black"/>
              </a:rPr>
              <a:t>Lettering</a:t>
            </a:r>
            <a:endParaRPr sz="2450">
              <a:latin typeface="Arial Black"/>
              <a:cs typeface="Arial Black"/>
            </a:endParaRPr>
          </a:p>
          <a:p>
            <a:pPr algn="just" marL="12700" marR="5080">
              <a:lnSpc>
                <a:spcPct val="127000"/>
              </a:lnSpc>
            </a:pPr>
            <a:r>
              <a:rPr dirty="0" sz="2450" spc="-30">
                <a:solidFill>
                  <a:srgbClr val="FFFFFF"/>
                </a:solidFill>
                <a:latin typeface="Arial MT"/>
                <a:cs typeface="Arial MT"/>
              </a:rPr>
              <a:t>Distinctive,</a:t>
            </a:r>
            <a:r>
              <a:rPr dirty="0" sz="2450" spc="55">
                <a:solidFill>
                  <a:srgbClr val="FFFFFF"/>
                </a:solidFill>
                <a:latin typeface="Arial MT"/>
                <a:cs typeface="Arial MT"/>
              </a:rPr>
              <a:t> custom</a:t>
            </a:r>
            <a:r>
              <a:rPr dirty="0" sz="2450" spc="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45">
                <a:solidFill>
                  <a:srgbClr val="FFFFFF"/>
                </a:solidFill>
                <a:latin typeface="Arial MT"/>
                <a:cs typeface="Arial MT"/>
              </a:rPr>
              <a:t>typographic</a:t>
            </a:r>
            <a:r>
              <a:rPr dirty="0" sz="2450" spc="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5">
                <a:solidFill>
                  <a:srgbClr val="FFFFFF"/>
                </a:solidFill>
                <a:latin typeface="Arial MT"/>
                <a:cs typeface="Arial MT"/>
              </a:rPr>
              <a:t>elements</a:t>
            </a:r>
            <a:r>
              <a:rPr dirty="0" sz="2450" spc="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50">
                <a:solidFill>
                  <a:srgbClr val="FFFFFF"/>
                </a:solidFill>
                <a:latin typeface="Arial MT"/>
                <a:cs typeface="Arial MT"/>
              </a:rPr>
              <a:t>act</a:t>
            </a:r>
            <a:r>
              <a:rPr dirty="0" sz="2450" spc="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-4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dirty="0" sz="2450" spc="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-20">
                <a:solidFill>
                  <a:srgbClr val="FFFFFF"/>
                </a:solidFill>
                <a:latin typeface="Arial MT"/>
                <a:cs typeface="Arial MT"/>
              </a:rPr>
              <a:t>visual</a:t>
            </a:r>
            <a:r>
              <a:rPr dirty="0" sz="2450" spc="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-15">
                <a:solidFill>
                  <a:srgbClr val="FFFFFF"/>
                </a:solidFill>
                <a:latin typeface="Arial MT"/>
                <a:cs typeface="Arial MT"/>
              </a:rPr>
              <a:t>anchors.</a:t>
            </a:r>
            <a:r>
              <a:rPr dirty="0" sz="2450" spc="-1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-20">
                <a:solidFill>
                  <a:srgbClr val="FFFFFF"/>
                </a:solidFill>
                <a:latin typeface="Arial MT"/>
                <a:cs typeface="Arial MT"/>
              </a:rPr>
              <a:t>They</a:t>
            </a:r>
            <a:r>
              <a:rPr dirty="0" sz="2450" spc="-1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-5">
                <a:solidFill>
                  <a:srgbClr val="FFFFFF"/>
                </a:solidFill>
                <a:latin typeface="Arial MT"/>
                <a:cs typeface="Arial MT"/>
              </a:rPr>
              <a:t>give</a:t>
            </a:r>
            <a:r>
              <a:rPr dirty="0" sz="2450" spc="-1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-45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2450" spc="-1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5">
                <a:solidFill>
                  <a:srgbClr val="FFFFFF"/>
                </a:solidFill>
                <a:latin typeface="Arial MT"/>
                <a:cs typeface="Arial MT"/>
              </a:rPr>
              <a:t>narrative</a:t>
            </a:r>
            <a:r>
              <a:rPr dirty="0" sz="2450" spc="-1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-45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2450" spc="-1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10">
                <a:solidFill>
                  <a:srgbClr val="FFFFFF"/>
                </a:solidFill>
                <a:latin typeface="Arial MT"/>
                <a:cs typeface="Arial MT"/>
              </a:rPr>
              <a:t>highly</a:t>
            </a:r>
            <a:r>
              <a:rPr dirty="0" sz="2450" spc="-1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10">
                <a:solidFill>
                  <a:srgbClr val="FFFFFF"/>
                </a:solidFill>
                <a:latin typeface="Arial MT"/>
                <a:cs typeface="Arial MT"/>
              </a:rPr>
              <a:t>unique</a:t>
            </a:r>
            <a:r>
              <a:rPr dirty="0" sz="2450" spc="-1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5">
                <a:solidFill>
                  <a:srgbClr val="FFFFFF"/>
                </a:solidFill>
                <a:latin typeface="Arial MT"/>
                <a:cs typeface="Arial MT"/>
              </a:rPr>
              <a:t>signature</a:t>
            </a:r>
            <a:r>
              <a:rPr dirty="0" sz="2450" spc="-1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45">
                <a:solidFill>
                  <a:srgbClr val="FFFFFF"/>
                </a:solidFill>
                <a:latin typeface="Arial MT"/>
                <a:cs typeface="Arial MT"/>
              </a:rPr>
              <a:t>that</a:t>
            </a:r>
            <a:r>
              <a:rPr dirty="0" sz="2450" spc="-1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Arial MT"/>
                <a:cs typeface="Arial MT"/>
              </a:rPr>
              <a:t>sets</a:t>
            </a:r>
            <a:r>
              <a:rPr dirty="0" sz="2450" spc="-1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20">
                <a:solidFill>
                  <a:srgbClr val="FFFFFF"/>
                </a:solidFill>
                <a:latin typeface="Arial MT"/>
                <a:cs typeface="Arial MT"/>
              </a:rPr>
              <a:t>it</a:t>
            </a:r>
            <a:r>
              <a:rPr dirty="0" sz="2450" spc="-1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5">
                <a:solidFill>
                  <a:srgbClr val="FFFFFF"/>
                </a:solidFill>
                <a:latin typeface="Arial MT"/>
                <a:cs typeface="Arial MT"/>
              </a:rPr>
              <a:t>entirely</a:t>
            </a:r>
            <a:r>
              <a:rPr dirty="0" sz="2450" spc="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55">
                <a:solidFill>
                  <a:srgbClr val="FFFFFF"/>
                </a:solidFill>
                <a:latin typeface="Arial MT"/>
                <a:cs typeface="Arial MT"/>
              </a:rPr>
              <a:t>apart</a:t>
            </a:r>
            <a:r>
              <a:rPr dirty="0" sz="2450" spc="-3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60">
                <a:solidFill>
                  <a:srgbClr val="FFFFFF"/>
                </a:solidFill>
                <a:latin typeface="Arial MT"/>
                <a:cs typeface="Arial MT"/>
              </a:rPr>
              <a:t>from</a:t>
            </a:r>
            <a:r>
              <a:rPr dirty="0" sz="2450" spc="-3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30">
                <a:solidFill>
                  <a:srgbClr val="FFFFFF"/>
                </a:solidFill>
                <a:latin typeface="Arial MT"/>
                <a:cs typeface="Arial MT"/>
              </a:rPr>
              <a:t>competitive</a:t>
            </a:r>
            <a:r>
              <a:rPr dirty="0" sz="2450" spc="-3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50" spc="-25">
                <a:solidFill>
                  <a:srgbClr val="FFFFFF"/>
                </a:solidFill>
                <a:latin typeface="Arial MT"/>
                <a:cs typeface="Arial MT"/>
              </a:rPr>
              <a:t>noise</a:t>
            </a:r>
            <a:endParaRPr sz="245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18834" y="997351"/>
            <a:ext cx="6989315" cy="93138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248912" y="736469"/>
            <a:ext cx="9063990" cy="1183005"/>
          </a:xfrm>
          <a:prstGeom prst="rect"/>
          <a:solidFill>
            <a:srgbClr val="080D19"/>
          </a:solidFill>
        </p:spPr>
        <p:txBody>
          <a:bodyPr wrap="square" lIns="0" tIns="165100" rIns="0" bIns="0" rtlCol="0" vert="horz">
            <a:spAutoFit/>
          </a:bodyPr>
          <a:lstStyle/>
          <a:p>
            <a:pPr marL="281305">
              <a:lnSpc>
                <a:spcPct val="100000"/>
              </a:lnSpc>
              <a:spcBef>
                <a:spcPts val="1300"/>
              </a:spcBef>
            </a:pPr>
            <a:r>
              <a:rPr dirty="0" spc="-595"/>
              <a:t>The</a:t>
            </a:r>
            <a:r>
              <a:rPr dirty="0" spc="-575"/>
              <a:t> </a:t>
            </a:r>
            <a:r>
              <a:rPr dirty="0" spc="-505"/>
              <a:t>Psychology</a:t>
            </a:r>
            <a:r>
              <a:rPr dirty="0" spc="-575"/>
              <a:t> </a:t>
            </a:r>
            <a:r>
              <a:rPr dirty="0" spc="-380"/>
              <a:t>of</a:t>
            </a:r>
            <a:r>
              <a:rPr dirty="0" spc="-575"/>
              <a:t> </a:t>
            </a:r>
            <a:r>
              <a:rPr dirty="0" spc="-490">
                <a:solidFill>
                  <a:srgbClr val="00A99E"/>
                </a:solidFill>
              </a:rPr>
              <a:t>Color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52644" y="2559895"/>
            <a:ext cx="18957925" cy="8443595"/>
            <a:chOff x="652644" y="2559895"/>
            <a:chExt cx="18957925" cy="8443595"/>
          </a:xfrm>
        </p:grpSpPr>
        <p:sp>
          <p:nvSpPr>
            <p:cNvPr id="5" name="object 5"/>
            <p:cNvSpPr/>
            <p:nvPr/>
          </p:nvSpPr>
          <p:spPr>
            <a:xfrm>
              <a:off x="652644" y="2559895"/>
              <a:ext cx="18957925" cy="8443595"/>
            </a:xfrm>
            <a:custGeom>
              <a:avLst/>
              <a:gdLst/>
              <a:ahLst/>
              <a:cxnLst/>
              <a:rect l="l" t="t" r="r" b="b"/>
              <a:pathLst>
                <a:path w="18957925" h="8443595">
                  <a:moveTo>
                    <a:pt x="18957335" y="0"/>
                  </a:moveTo>
                  <a:lnTo>
                    <a:pt x="0" y="0"/>
                  </a:lnTo>
                  <a:lnTo>
                    <a:pt x="0" y="8443387"/>
                  </a:lnTo>
                  <a:lnTo>
                    <a:pt x="18957335" y="8443387"/>
                  </a:lnTo>
                  <a:lnTo>
                    <a:pt x="18957335" y="0"/>
                  </a:lnTo>
                  <a:close/>
                </a:path>
              </a:pathLst>
            </a:custGeom>
            <a:solidFill>
              <a:srgbClr val="090C1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9100" y="3639093"/>
              <a:ext cx="7822144" cy="492138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27000"/>
              </a:lnSpc>
              <a:spcBef>
                <a:spcPts val="95"/>
              </a:spcBef>
            </a:pPr>
            <a:r>
              <a:rPr dirty="0" spc="-20"/>
              <a:t>Color</a:t>
            </a:r>
            <a:r>
              <a:rPr dirty="0" spc="-50"/>
              <a:t> </a:t>
            </a:r>
            <a:r>
              <a:rPr dirty="0"/>
              <a:t>acts</a:t>
            </a:r>
            <a:r>
              <a:rPr dirty="0" spc="-15"/>
              <a:t> </a:t>
            </a:r>
            <a:r>
              <a:rPr dirty="0" spc="-30"/>
              <a:t>as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emotional</a:t>
            </a:r>
            <a:r>
              <a:rPr dirty="0" spc="-15"/>
              <a:t> </a:t>
            </a:r>
            <a:r>
              <a:rPr dirty="0"/>
              <a:t>soundtrack</a:t>
            </a:r>
            <a:r>
              <a:rPr dirty="0" spc="-15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your</a:t>
            </a:r>
            <a:r>
              <a:rPr dirty="0" spc="-45"/>
              <a:t> </a:t>
            </a:r>
            <a:r>
              <a:rPr dirty="0" spc="-10"/>
              <a:t>visual</a:t>
            </a:r>
            <a:r>
              <a:rPr dirty="0" spc="-15"/>
              <a:t> </a:t>
            </a:r>
            <a:r>
              <a:rPr dirty="0" spc="-20"/>
              <a:t>narrative.</a:t>
            </a:r>
            <a:r>
              <a:rPr dirty="0" spc="-25"/>
              <a:t> It </a:t>
            </a:r>
            <a:r>
              <a:rPr dirty="0" spc="55"/>
              <a:t>establishes</a:t>
            </a:r>
            <a:r>
              <a:rPr dirty="0" spc="595"/>
              <a:t> </a:t>
            </a:r>
            <a:r>
              <a:rPr dirty="0" spc="50"/>
              <a:t>tone,</a:t>
            </a:r>
            <a:r>
              <a:rPr dirty="0" spc="590"/>
              <a:t> </a:t>
            </a:r>
            <a:r>
              <a:rPr dirty="0" spc="75"/>
              <a:t>shifts</a:t>
            </a:r>
            <a:r>
              <a:rPr dirty="0" spc="605"/>
              <a:t> </a:t>
            </a:r>
            <a:r>
              <a:rPr dirty="0" spc="85"/>
              <a:t>tempo,</a:t>
            </a:r>
            <a:r>
              <a:rPr dirty="0" spc="590"/>
              <a:t> </a:t>
            </a:r>
            <a:r>
              <a:rPr dirty="0" spc="75"/>
              <a:t>and</a:t>
            </a:r>
            <a:r>
              <a:rPr dirty="0" spc="605"/>
              <a:t> </a:t>
            </a:r>
            <a:r>
              <a:rPr dirty="0" spc="100"/>
              <a:t>triggers</a:t>
            </a:r>
            <a:r>
              <a:rPr dirty="0" spc="605"/>
              <a:t> </a:t>
            </a:r>
            <a:r>
              <a:rPr dirty="0" spc="75"/>
              <a:t>subconscious </a:t>
            </a:r>
            <a:r>
              <a:rPr dirty="0"/>
              <a:t>neurological</a:t>
            </a:r>
            <a:r>
              <a:rPr dirty="0" spc="-325"/>
              <a:t> </a:t>
            </a:r>
            <a:r>
              <a:rPr dirty="0" spc="-10"/>
              <a:t>associations</a:t>
            </a:r>
            <a:r>
              <a:rPr dirty="0" spc="-320"/>
              <a:t> </a:t>
            </a:r>
            <a:r>
              <a:rPr dirty="0" spc="-10"/>
              <a:t>immediately:</a:t>
            </a:r>
          </a:p>
          <a:p>
            <a:pPr>
              <a:lnSpc>
                <a:spcPct val="100000"/>
              </a:lnSpc>
              <a:spcBef>
                <a:spcPts val="919"/>
              </a:spcBef>
            </a:pPr>
          </a:p>
          <a:p>
            <a:pPr algn="just" marL="12700" marR="5080">
              <a:lnSpc>
                <a:spcPct val="127000"/>
              </a:lnSpc>
            </a:pPr>
            <a:r>
              <a:rPr dirty="0" spc="-114">
                <a:solidFill>
                  <a:srgbClr val="00A99E"/>
                </a:solidFill>
                <a:latin typeface="Arial Black"/>
                <a:cs typeface="Arial Black"/>
              </a:rPr>
              <a:t>Immediate</a:t>
            </a:r>
            <a:r>
              <a:rPr dirty="0" spc="220">
                <a:solidFill>
                  <a:srgbClr val="00A99E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00A99E"/>
                </a:solidFill>
                <a:latin typeface="Arial Black"/>
                <a:cs typeface="Arial Black"/>
              </a:rPr>
              <a:t>Mood</a:t>
            </a:r>
            <a:r>
              <a:rPr dirty="0" spc="225">
                <a:solidFill>
                  <a:srgbClr val="00A99E"/>
                </a:solidFill>
                <a:latin typeface="Arial Black"/>
                <a:cs typeface="Arial Black"/>
              </a:rPr>
              <a:t> </a:t>
            </a:r>
            <a:r>
              <a:rPr dirty="0" spc="-55">
                <a:solidFill>
                  <a:srgbClr val="00A99E"/>
                </a:solidFill>
                <a:latin typeface="Arial Black"/>
                <a:cs typeface="Arial Black"/>
              </a:rPr>
              <a:t>Setting:</a:t>
            </a:r>
            <a:r>
              <a:rPr dirty="0" spc="229">
                <a:solidFill>
                  <a:srgbClr val="00A99E"/>
                </a:solidFill>
                <a:latin typeface="Arial Black"/>
                <a:cs typeface="Arial Black"/>
              </a:rPr>
              <a:t> </a:t>
            </a:r>
            <a:r>
              <a:rPr dirty="0"/>
              <a:t>Bold</a:t>
            </a:r>
            <a:r>
              <a:rPr dirty="0" spc="365"/>
              <a:t> </a:t>
            </a:r>
            <a:r>
              <a:rPr dirty="0" spc="125"/>
              <a:t>warm</a:t>
            </a:r>
            <a:r>
              <a:rPr dirty="0" spc="370"/>
              <a:t> </a:t>
            </a:r>
            <a:r>
              <a:rPr dirty="0" spc="70"/>
              <a:t>reds</a:t>
            </a:r>
            <a:r>
              <a:rPr dirty="0" spc="365"/>
              <a:t> </a:t>
            </a:r>
            <a:r>
              <a:rPr dirty="0" spc="95"/>
              <a:t>spark</a:t>
            </a:r>
            <a:r>
              <a:rPr dirty="0" spc="370"/>
              <a:t> </a:t>
            </a:r>
            <a:r>
              <a:rPr dirty="0" spc="45"/>
              <a:t>visceral excitement</a:t>
            </a:r>
            <a:r>
              <a:rPr dirty="0" spc="-5"/>
              <a:t>  </a:t>
            </a:r>
            <a:r>
              <a:rPr dirty="0"/>
              <a:t>and  urgency,</a:t>
            </a:r>
            <a:r>
              <a:rPr dirty="0" spc="-10"/>
              <a:t>  </a:t>
            </a:r>
            <a:r>
              <a:rPr dirty="0"/>
              <a:t>while</a:t>
            </a:r>
            <a:r>
              <a:rPr dirty="0" spc="-5"/>
              <a:t>  </a:t>
            </a:r>
            <a:r>
              <a:rPr dirty="0" spc="50"/>
              <a:t>deep</a:t>
            </a:r>
            <a:r>
              <a:rPr dirty="0"/>
              <a:t>  natural  greens</a:t>
            </a:r>
            <a:r>
              <a:rPr dirty="0" spc="-5"/>
              <a:t>  </a:t>
            </a:r>
            <a:r>
              <a:rPr dirty="0" spc="90"/>
              <a:t>prompt </a:t>
            </a:r>
            <a:r>
              <a:rPr dirty="0" spc="75"/>
              <a:t>comfort</a:t>
            </a:r>
            <a:r>
              <a:rPr dirty="0" spc="-270"/>
              <a:t> </a:t>
            </a:r>
            <a:r>
              <a:rPr dirty="0"/>
              <a:t>and</a:t>
            </a:r>
            <a:r>
              <a:rPr dirty="0" spc="-265"/>
              <a:t> </a:t>
            </a:r>
            <a:r>
              <a:rPr dirty="0"/>
              <a:t>deep</a:t>
            </a:r>
            <a:r>
              <a:rPr dirty="0" spc="-265"/>
              <a:t> </a:t>
            </a:r>
            <a:r>
              <a:rPr dirty="0" spc="-10"/>
              <a:t>security.</a:t>
            </a:r>
          </a:p>
          <a:p>
            <a:pPr>
              <a:lnSpc>
                <a:spcPct val="100000"/>
              </a:lnSpc>
              <a:spcBef>
                <a:spcPts val="915"/>
              </a:spcBef>
            </a:pPr>
          </a:p>
          <a:p>
            <a:pPr algn="just" marL="12700" marR="5080">
              <a:lnSpc>
                <a:spcPct val="127000"/>
              </a:lnSpc>
            </a:pPr>
            <a:r>
              <a:rPr dirty="0" spc="-200">
                <a:solidFill>
                  <a:srgbClr val="00A99E"/>
                </a:solidFill>
                <a:latin typeface="Arial Black"/>
                <a:cs typeface="Arial Black"/>
              </a:rPr>
              <a:t>Attention</a:t>
            </a:r>
            <a:r>
              <a:rPr dirty="0" spc="30">
                <a:solidFill>
                  <a:srgbClr val="00A99E"/>
                </a:solidFill>
                <a:latin typeface="Arial Black"/>
                <a:cs typeface="Arial Black"/>
              </a:rPr>
              <a:t> </a:t>
            </a:r>
            <a:r>
              <a:rPr dirty="0" spc="-215">
                <a:solidFill>
                  <a:srgbClr val="00A99E"/>
                </a:solidFill>
                <a:latin typeface="Arial Black"/>
                <a:cs typeface="Arial Black"/>
              </a:rPr>
              <a:t>Navigation:</a:t>
            </a:r>
            <a:r>
              <a:rPr dirty="0" spc="40">
                <a:solidFill>
                  <a:srgbClr val="00A99E"/>
                </a:solidFill>
                <a:latin typeface="Arial Black"/>
                <a:cs typeface="Arial Black"/>
              </a:rPr>
              <a:t> </a:t>
            </a:r>
            <a:r>
              <a:rPr dirty="0"/>
              <a:t>Strategic</a:t>
            </a:r>
            <a:r>
              <a:rPr dirty="0" spc="180"/>
              <a:t> </a:t>
            </a:r>
            <a:r>
              <a:rPr dirty="0"/>
              <a:t>shifts</a:t>
            </a:r>
            <a:r>
              <a:rPr dirty="0" spc="175"/>
              <a:t> </a:t>
            </a:r>
            <a:r>
              <a:rPr dirty="0"/>
              <a:t>in</a:t>
            </a:r>
            <a:r>
              <a:rPr dirty="0" spc="175"/>
              <a:t> </a:t>
            </a:r>
            <a:r>
              <a:rPr dirty="0"/>
              <a:t>color</a:t>
            </a:r>
            <a:r>
              <a:rPr dirty="0" spc="150"/>
              <a:t> </a:t>
            </a:r>
            <a:r>
              <a:rPr dirty="0"/>
              <a:t>saturation</a:t>
            </a:r>
            <a:r>
              <a:rPr dirty="0" spc="175"/>
              <a:t> </a:t>
            </a:r>
            <a:r>
              <a:rPr dirty="0" spc="50"/>
              <a:t>act</a:t>
            </a:r>
            <a:r>
              <a:rPr dirty="0" spc="175"/>
              <a:t> </a:t>
            </a:r>
            <a:r>
              <a:rPr dirty="0" spc="-25"/>
              <a:t>as </a:t>
            </a:r>
            <a:r>
              <a:rPr dirty="0"/>
              <a:t>structural</a:t>
            </a:r>
            <a:r>
              <a:rPr dirty="0" spc="-225"/>
              <a:t> </a:t>
            </a:r>
            <a:r>
              <a:rPr dirty="0" spc="-10"/>
              <a:t>signposts,</a:t>
            </a:r>
            <a:r>
              <a:rPr dirty="0" spc="-240"/>
              <a:t> </a:t>
            </a:r>
            <a:r>
              <a:rPr dirty="0"/>
              <a:t>effortlessly</a:t>
            </a:r>
            <a:r>
              <a:rPr dirty="0" spc="-225"/>
              <a:t> </a:t>
            </a:r>
            <a:r>
              <a:rPr dirty="0"/>
              <a:t>guiding</a:t>
            </a:r>
            <a:r>
              <a:rPr dirty="0" spc="-220"/>
              <a:t> </a:t>
            </a:r>
            <a:r>
              <a:rPr dirty="0" spc="-55"/>
              <a:t>eye</a:t>
            </a:r>
            <a:r>
              <a:rPr dirty="0" spc="-225"/>
              <a:t> </a:t>
            </a:r>
            <a:r>
              <a:rPr dirty="0"/>
              <a:t>traffic</a:t>
            </a:r>
            <a:r>
              <a:rPr dirty="0" spc="-220"/>
              <a:t> </a:t>
            </a:r>
            <a:r>
              <a:rPr dirty="0" spc="70"/>
              <a:t>to</a:t>
            </a:r>
            <a:r>
              <a:rPr dirty="0" spc="-220"/>
              <a:t> </a:t>
            </a:r>
            <a:r>
              <a:rPr dirty="0"/>
              <a:t>focal</a:t>
            </a:r>
            <a:r>
              <a:rPr dirty="0" spc="-225"/>
              <a:t> </a:t>
            </a:r>
            <a:r>
              <a:rPr dirty="0" spc="-10"/>
              <a:t>targets.</a:t>
            </a:r>
          </a:p>
          <a:p>
            <a:pPr>
              <a:lnSpc>
                <a:spcPct val="100000"/>
              </a:lnSpc>
              <a:spcBef>
                <a:spcPts val="919"/>
              </a:spcBef>
            </a:pPr>
          </a:p>
          <a:p>
            <a:pPr algn="just" marL="12700" marR="5080">
              <a:lnSpc>
                <a:spcPct val="127000"/>
              </a:lnSpc>
            </a:pPr>
            <a:r>
              <a:rPr dirty="0">
                <a:solidFill>
                  <a:srgbClr val="00A99E"/>
                </a:solidFill>
                <a:latin typeface="Arial Black"/>
                <a:cs typeface="Arial Black"/>
              </a:rPr>
              <a:t>Cultural</a:t>
            </a:r>
            <a:r>
              <a:rPr dirty="0" spc="360">
                <a:solidFill>
                  <a:srgbClr val="00A99E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00A99E"/>
                </a:solidFill>
                <a:latin typeface="Arial Black"/>
                <a:cs typeface="Arial Black"/>
              </a:rPr>
              <a:t>Context:</a:t>
            </a:r>
            <a:r>
              <a:rPr dirty="0" spc="370">
                <a:solidFill>
                  <a:srgbClr val="00A99E"/>
                </a:solidFill>
                <a:latin typeface="Arial Black"/>
                <a:cs typeface="Arial Black"/>
              </a:rPr>
              <a:t> </a:t>
            </a:r>
            <a:r>
              <a:rPr dirty="0" spc="135"/>
              <a:t>Aligning</a:t>
            </a:r>
            <a:r>
              <a:rPr dirty="0" spc="505"/>
              <a:t> </a:t>
            </a:r>
            <a:r>
              <a:rPr dirty="0" spc="150"/>
              <a:t>palette</a:t>
            </a:r>
            <a:r>
              <a:rPr dirty="0" spc="505"/>
              <a:t> </a:t>
            </a:r>
            <a:r>
              <a:rPr dirty="0" spc="150"/>
              <a:t>choice</a:t>
            </a:r>
            <a:r>
              <a:rPr dirty="0" spc="505"/>
              <a:t> </a:t>
            </a:r>
            <a:r>
              <a:rPr dirty="0" spc="180"/>
              <a:t>with</a:t>
            </a:r>
            <a:r>
              <a:rPr dirty="0" spc="505"/>
              <a:t> </a:t>
            </a:r>
            <a:r>
              <a:rPr dirty="0" spc="140"/>
              <a:t>cultural </a:t>
            </a:r>
            <a:r>
              <a:rPr dirty="0"/>
              <a:t>parameters</a:t>
            </a:r>
            <a:r>
              <a:rPr dirty="0" spc="-235"/>
              <a:t> </a:t>
            </a:r>
            <a:r>
              <a:rPr dirty="0" spc="-20"/>
              <a:t>establishes</a:t>
            </a:r>
            <a:r>
              <a:rPr dirty="0" spc="-229"/>
              <a:t> </a:t>
            </a:r>
            <a:r>
              <a:rPr dirty="0"/>
              <a:t>instant</a:t>
            </a:r>
            <a:r>
              <a:rPr dirty="0" spc="-235"/>
              <a:t> </a:t>
            </a:r>
            <a:r>
              <a:rPr dirty="0"/>
              <a:t>narrative</a:t>
            </a:r>
            <a:r>
              <a:rPr dirty="0" spc="-229"/>
              <a:t> </a:t>
            </a:r>
            <a:r>
              <a:rPr dirty="0" spc="-10"/>
              <a:t>trust.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248912" y="736469"/>
            <a:ext cx="9063990" cy="1183005"/>
          </a:xfrm>
          <a:prstGeom prst="rect"/>
          <a:solidFill>
            <a:srgbClr val="080D19"/>
          </a:solidFill>
        </p:spPr>
        <p:txBody>
          <a:bodyPr wrap="square" lIns="0" tIns="165100" rIns="0" bIns="0" rtlCol="0" vert="horz">
            <a:spAutoFit/>
          </a:bodyPr>
          <a:lstStyle/>
          <a:p>
            <a:pPr marL="281305">
              <a:lnSpc>
                <a:spcPct val="100000"/>
              </a:lnSpc>
              <a:spcBef>
                <a:spcPts val="1300"/>
              </a:spcBef>
            </a:pPr>
            <a:r>
              <a:rPr dirty="0" spc="-540"/>
              <a:t>Design</a:t>
            </a:r>
            <a:r>
              <a:rPr dirty="0" spc="-570"/>
              <a:t> </a:t>
            </a:r>
            <a:r>
              <a:rPr dirty="0" spc="-560">
                <a:solidFill>
                  <a:srgbClr val="00A99E"/>
                </a:solidFill>
              </a:rPr>
              <a:t>Layout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52644" y="2559895"/>
            <a:ext cx="18957925" cy="8443595"/>
            <a:chOff x="652644" y="2559895"/>
            <a:chExt cx="18957925" cy="8443595"/>
          </a:xfrm>
        </p:grpSpPr>
        <p:sp>
          <p:nvSpPr>
            <p:cNvPr id="5" name="object 5"/>
            <p:cNvSpPr/>
            <p:nvPr/>
          </p:nvSpPr>
          <p:spPr>
            <a:xfrm>
              <a:off x="652644" y="2559895"/>
              <a:ext cx="18957925" cy="8443595"/>
            </a:xfrm>
            <a:custGeom>
              <a:avLst/>
              <a:gdLst/>
              <a:ahLst/>
              <a:cxnLst/>
              <a:rect l="l" t="t" r="r" b="b"/>
              <a:pathLst>
                <a:path w="18957925" h="8443595">
                  <a:moveTo>
                    <a:pt x="18957335" y="0"/>
                  </a:moveTo>
                  <a:lnTo>
                    <a:pt x="0" y="0"/>
                  </a:lnTo>
                  <a:lnTo>
                    <a:pt x="0" y="8443387"/>
                  </a:lnTo>
                  <a:lnTo>
                    <a:pt x="18957335" y="8443387"/>
                  </a:lnTo>
                  <a:lnTo>
                    <a:pt x="18957335" y="0"/>
                  </a:lnTo>
                  <a:close/>
                </a:path>
              </a:pathLst>
            </a:custGeom>
            <a:solidFill>
              <a:srgbClr val="090C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378142" y="3112051"/>
              <a:ext cx="3589020" cy="4969510"/>
            </a:xfrm>
            <a:custGeom>
              <a:avLst/>
              <a:gdLst/>
              <a:ahLst/>
              <a:cxnLst/>
              <a:rect l="l" t="t" r="r" b="b"/>
              <a:pathLst>
                <a:path w="3589020" h="4969509">
                  <a:moveTo>
                    <a:pt x="3589005" y="0"/>
                  </a:moveTo>
                  <a:lnTo>
                    <a:pt x="0" y="0"/>
                  </a:lnTo>
                  <a:lnTo>
                    <a:pt x="0" y="4969411"/>
                  </a:lnTo>
                  <a:lnTo>
                    <a:pt x="3589005" y="4969411"/>
                  </a:lnTo>
                  <a:lnTo>
                    <a:pt x="3589005" y="0"/>
                  </a:lnTo>
                  <a:close/>
                </a:path>
              </a:pathLst>
            </a:custGeom>
            <a:solidFill>
              <a:srgbClr val="00A9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378142" y="3112051"/>
              <a:ext cx="3589020" cy="4969510"/>
            </a:xfrm>
            <a:custGeom>
              <a:avLst/>
              <a:gdLst/>
              <a:ahLst/>
              <a:cxnLst/>
              <a:rect l="l" t="t" r="r" b="b"/>
              <a:pathLst>
                <a:path w="3589020" h="4969509">
                  <a:moveTo>
                    <a:pt x="0" y="0"/>
                  </a:moveTo>
                  <a:lnTo>
                    <a:pt x="3589005" y="0"/>
                  </a:lnTo>
                  <a:lnTo>
                    <a:pt x="3589005" y="4969411"/>
                  </a:lnTo>
                  <a:lnTo>
                    <a:pt x="0" y="4969411"/>
                  </a:lnTo>
                  <a:lnTo>
                    <a:pt x="0" y="0"/>
                  </a:lnTo>
                  <a:close/>
                </a:path>
              </a:pathLst>
            </a:custGeom>
            <a:ln w="392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439561" y="3825260"/>
              <a:ext cx="4969510" cy="3589020"/>
            </a:xfrm>
            <a:custGeom>
              <a:avLst/>
              <a:gdLst/>
              <a:ahLst/>
              <a:cxnLst/>
              <a:rect l="l" t="t" r="r" b="b"/>
              <a:pathLst>
                <a:path w="4969509" h="3589020">
                  <a:moveTo>
                    <a:pt x="4969380" y="0"/>
                  </a:moveTo>
                  <a:lnTo>
                    <a:pt x="0" y="0"/>
                  </a:lnTo>
                  <a:lnTo>
                    <a:pt x="0" y="3589013"/>
                  </a:lnTo>
                  <a:lnTo>
                    <a:pt x="4969380" y="3589013"/>
                  </a:lnTo>
                  <a:lnTo>
                    <a:pt x="4969380" y="0"/>
                  </a:lnTo>
                  <a:close/>
                </a:path>
              </a:pathLst>
            </a:custGeom>
            <a:solidFill>
              <a:srgbClr val="00A9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439561" y="3825260"/>
              <a:ext cx="4969510" cy="3589020"/>
            </a:xfrm>
            <a:custGeom>
              <a:avLst/>
              <a:gdLst/>
              <a:ahLst/>
              <a:cxnLst/>
              <a:rect l="l" t="t" r="r" b="b"/>
              <a:pathLst>
                <a:path w="4969509" h="3589020">
                  <a:moveTo>
                    <a:pt x="0" y="3589013"/>
                  </a:moveTo>
                  <a:lnTo>
                    <a:pt x="0" y="0"/>
                  </a:lnTo>
                  <a:lnTo>
                    <a:pt x="4969380" y="0"/>
                  </a:lnTo>
                  <a:lnTo>
                    <a:pt x="4969380" y="3589013"/>
                  </a:lnTo>
                  <a:lnTo>
                    <a:pt x="0" y="3589013"/>
                  </a:lnTo>
                  <a:close/>
                </a:path>
              </a:pathLst>
            </a:custGeom>
            <a:ln w="392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812380" y="3825260"/>
              <a:ext cx="3888104" cy="3589020"/>
            </a:xfrm>
            <a:custGeom>
              <a:avLst/>
              <a:gdLst/>
              <a:ahLst/>
              <a:cxnLst/>
              <a:rect l="l" t="t" r="r" b="b"/>
              <a:pathLst>
                <a:path w="3888105" h="3589020">
                  <a:moveTo>
                    <a:pt x="3888023" y="0"/>
                  </a:moveTo>
                  <a:lnTo>
                    <a:pt x="0" y="0"/>
                  </a:lnTo>
                  <a:lnTo>
                    <a:pt x="0" y="3589013"/>
                  </a:lnTo>
                  <a:lnTo>
                    <a:pt x="3888023" y="3589013"/>
                  </a:lnTo>
                  <a:lnTo>
                    <a:pt x="3888023" y="0"/>
                  </a:lnTo>
                  <a:close/>
                </a:path>
              </a:pathLst>
            </a:custGeom>
            <a:solidFill>
              <a:srgbClr val="00A9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3812380" y="3825260"/>
              <a:ext cx="3888104" cy="3589020"/>
            </a:xfrm>
            <a:custGeom>
              <a:avLst/>
              <a:gdLst/>
              <a:ahLst/>
              <a:cxnLst/>
              <a:rect l="l" t="t" r="r" b="b"/>
              <a:pathLst>
                <a:path w="3888105" h="3589020">
                  <a:moveTo>
                    <a:pt x="0" y="3589013"/>
                  </a:moveTo>
                  <a:lnTo>
                    <a:pt x="0" y="0"/>
                  </a:lnTo>
                  <a:lnTo>
                    <a:pt x="3888023" y="0"/>
                  </a:lnTo>
                  <a:lnTo>
                    <a:pt x="3888023" y="3589013"/>
                  </a:lnTo>
                  <a:lnTo>
                    <a:pt x="0" y="3589013"/>
                  </a:lnTo>
                  <a:close/>
                </a:path>
              </a:pathLst>
            </a:custGeom>
            <a:ln w="392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325758" y="8411829"/>
            <a:ext cx="1678305" cy="6375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000" spc="-10">
                <a:solidFill>
                  <a:srgbClr val="FFFFFF"/>
                </a:solidFill>
                <a:latin typeface="Arial MT"/>
                <a:cs typeface="Arial MT"/>
              </a:rPr>
              <a:t>Portrait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77337" y="8411829"/>
            <a:ext cx="2280920" cy="6375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000" spc="-10">
                <a:solidFill>
                  <a:srgbClr val="FFFFFF"/>
                </a:solidFill>
                <a:latin typeface="Arial MT"/>
                <a:cs typeface="Arial MT"/>
              </a:rPr>
              <a:t>Landcape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909489" y="8411829"/>
            <a:ext cx="1795780" cy="6375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000" spc="-10">
                <a:solidFill>
                  <a:srgbClr val="FFFFFF"/>
                </a:solidFill>
                <a:latin typeface="Arial MT"/>
                <a:cs typeface="Arial MT"/>
              </a:rPr>
              <a:t>Custom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4924" rIns="0" bIns="0" rtlCol="0" vert="horz">
            <a:spAutoFit/>
          </a:bodyPr>
          <a:lstStyle/>
          <a:p>
            <a:pPr marL="281305">
              <a:lnSpc>
                <a:spcPct val="100000"/>
              </a:lnSpc>
              <a:spcBef>
                <a:spcPts val="100"/>
              </a:spcBef>
            </a:pPr>
            <a:r>
              <a:rPr dirty="0" spc="-470"/>
              <a:t>Colour</a:t>
            </a:r>
            <a:r>
              <a:rPr dirty="0" spc="-640"/>
              <a:t> </a:t>
            </a:r>
            <a:r>
              <a:rPr dirty="0" spc="-415">
                <a:solidFill>
                  <a:srgbClr val="00A99E"/>
                </a:solidFill>
              </a:rPr>
              <a:t>Wheel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52644" y="1708667"/>
            <a:ext cx="18957925" cy="9295130"/>
            <a:chOff x="652644" y="1708667"/>
            <a:chExt cx="18957925" cy="9295130"/>
          </a:xfrm>
        </p:grpSpPr>
        <p:sp>
          <p:nvSpPr>
            <p:cNvPr id="4" name="object 4"/>
            <p:cNvSpPr/>
            <p:nvPr/>
          </p:nvSpPr>
          <p:spPr>
            <a:xfrm>
              <a:off x="652644" y="2559895"/>
              <a:ext cx="18957925" cy="8443595"/>
            </a:xfrm>
            <a:custGeom>
              <a:avLst/>
              <a:gdLst/>
              <a:ahLst/>
              <a:cxnLst/>
              <a:rect l="l" t="t" r="r" b="b"/>
              <a:pathLst>
                <a:path w="18957925" h="8443595">
                  <a:moveTo>
                    <a:pt x="18957335" y="0"/>
                  </a:moveTo>
                  <a:lnTo>
                    <a:pt x="0" y="0"/>
                  </a:lnTo>
                  <a:lnTo>
                    <a:pt x="0" y="8443387"/>
                  </a:lnTo>
                  <a:lnTo>
                    <a:pt x="18957335" y="8443387"/>
                  </a:lnTo>
                  <a:lnTo>
                    <a:pt x="18957335" y="0"/>
                  </a:lnTo>
                  <a:close/>
                </a:path>
              </a:pathLst>
            </a:custGeom>
            <a:solidFill>
              <a:srgbClr val="090C1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99708" y="1708667"/>
              <a:ext cx="8441601" cy="81672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4924" rIns="0" bIns="0" rtlCol="0" vert="horz">
            <a:spAutoFit/>
          </a:bodyPr>
          <a:lstStyle/>
          <a:p>
            <a:pPr marL="281305">
              <a:lnSpc>
                <a:spcPct val="100000"/>
              </a:lnSpc>
              <a:spcBef>
                <a:spcPts val="100"/>
              </a:spcBef>
            </a:pPr>
            <a:r>
              <a:rPr dirty="0" spc="-470"/>
              <a:t>Colour</a:t>
            </a:r>
            <a:r>
              <a:rPr dirty="0" spc="-650"/>
              <a:t> </a:t>
            </a:r>
            <a:r>
              <a:rPr dirty="0" spc="-465"/>
              <a:t>and</a:t>
            </a:r>
            <a:r>
              <a:rPr dirty="0" spc="735"/>
              <a:t> </a:t>
            </a:r>
            <a:r>
              <a:rPr dirty="0" spc="-520">
                <a:solidFill>
                  <a:srgbClr val="00A99E"/>
                </a:solidFill>
              </a:rPr>
              <a:t>Meaning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52644" y="2352847"/>
            <a:ext cx="18957925" cy="8650605"/>
            <a:chOff x="652644" y="2352847"/>
            <a:chExt cx="18957925" cy="8650605"/>
          </a:xfrm>
        </p:grpSpPr>
        <p:sp>
          <p:nvSpPr>
            <p:cNvPr id="4" name="object 4"/>
            <p:cNvSpPr/>
            <p:nvPr/>
          </p:nvSpPr>
          <p:spPr>
            <a:xfrm>
              <a:off x="652644" y="2559895"/>
              <a:ext cx="18957925" cy="8443595"/>
            </a:xfrm>
            <a:custGeom>
              <a:avLst/>
              <a:gdLst/>
              <a:ahLst/>
              <a:cxnLst/>
              <a:rect l="l" t="t" r="r" b="b"/>
              <a:pathLst>
                <a:path w="18957925" h="8443595">
                  <a:moveTo>
                    <a:pt x="18957335" y="0"/>
                  </a:moveTo>
                  <a:lnTo>
                    <a:pt x="0" y="0"/>
                  </a:lnTo>
                  <a:lnTo>
                    <a:pt x="0" y="8443387"/>
                  </a:lnTo>
                  <a:lnTo>
                    <a:pt x="18957335" y="8443387"/>
                  </a:lnTo>
                  <a:lnTo>
                    <a:pt x="18957335" y="0"/>
                  </a:lnTo>
                  <a:close/>
                </a:path>
              </a:pathLst>
            </a:custGeom>
            <a:solidFill>
              <a:srgbClr val="090C1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9822" y="2352870"/>
              <a:ext cx="7845994" cy="80984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10233" y="2352847"/>
              <a:ext cx="7846001" cy="56786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492931" y="8527908"/>
            <a:ext cx="5137785" cy="735330"/>
          </a:xfrm>
          <a:custGeom>
            <a:avLst/>
            <a:gdLst/>
            <a:ahLst/>
            <a:cxnLst/>
            <a:rect l="l" t="t" r="r" b="b"/>
            <a:pathLst>
              <a:path w="5137784" h="735329">
                <a:moveTo>
                  <a:pt x="5137469" y="0"/>
                </a:moveTo>
                <a:lnTo>
                  <a:pt x="0" y="0"/>
                </a:lnTo>
                <a:lnTo>
                  <a:pt x="0" y="735158"/>
                </a:lnTo>
                <a:lnTo>
                  <a:pt x="5137469" y="735158"/>
                </a:lnTo>
                <a:lnTo>
                  <a:pt x="5137469" y="0"/>
                </a:lnTo>
                <a:close/>
              </a:path>
            </a:pathLst>
          </a:custGeom>
          <a:solidFill>
            <a:srgbClr val="080D19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54391" y="6340628"/>
            <a:ext cx="11075670" cy="1421130"/>
          </a:xfrm>
          <a:prstGeom prst="rect">
            <a:avLst/>
          </a:prstGeom>
          <a:solidFill>
            <a:srgbClr val="080D19"/>
          </a:solidFill>
          <a:ln w="3926">
            <a:solidFill>
              <a:srgbClr val="231F2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65"/>
              </a:spcBef>
            </a:pPr>
            <a:endParaRPr sz="1850">
              <a:latin typeface="Times New Roman"/>
              <a:cs typeface="Times New Roman"/>
            </a:endParaRPr>
          </a:p>
          <a:p>
            <a:pPr marL="1027430" marR="447675" indent="-413384">
              <a:lnSpc>
                <a:spcPct val="126200"/>
              </a:lnSpc>
            </a:pPr>
            <a:r>
              <a:rPr dirty="0" sz="1850" spc="-20">
                <a:solidFill>
                  <a:srgbClr val="FFFFFF"/>
                </a:solidFill>
                <a:latin typeface="Arial MT"/>
                <a:cs typeface="Arial MT"/>
              </a:rPr>
              <a:t>Our</a:t>
            </a:r>
            <a:r>
              <a:rPr dirty="0" sz="1850" spc="-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FFFFFF"/>
                </a:solidFill>
                <a:latin typeface="Arial MT"/>
                <a:cs typeface="Arial MT"/>
              </a:rPr>
              <a:t>brains</a:t>
            </a:r>
            <a:r>
              <a:rPr dirty="0" sz="185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dirty="0" sz="185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FFFFFF"/>
                </a:solidFill>
                <a:latin typeface="Arial MT"/>
                <a:cs typeface="Arial MT"/>
              </a:rPr>
              <a:t>hardwired</a:t>
            </a:r>
            <a:r>
              <a:rPr dirty="0" sz="185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dirty="0" sz="1850" spc="-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FFFFFF"/>
                </a:solidFill>
                <a:latin typeface="Arial MT"/>
                <a:cs typeface="Arial MT"/>
              </a:rPr>
              <a:t>graphics</a:t>
            </a:r>
            <a:r>
              <a:rPr dirty="0" sz="185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FFFFFF"/>
                </a:solidFill>
                <a:latin typeface="Arial MT"/>
                <a:cs typeface="Arial MT"/>
              </a:rPr>
              <a:t>over</a:t>
            </a:r>
            <a:r>
              <a:rPr dirty="0" sz="1850" spc="-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FFFFFF"/>
                </a:solidFill>
                <a:latin typeface="Arial MT"/>
                <a:cs typeface="Arial MT"/>
              </a:rPr>
              <a:t>text-heavy</a:t>
            </a:r>
            <a:r>
              <a:rPr dirty="0" sz="185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FFFFFF"/>
                </a:solidFill>
                <a:latin typeface="Arial MT"/>
                <a:cs typeface="Arial MT"/>
              </a:rPr>
              <a:t>data</a:t>
            </a:r>
            <a:r>
              <a:rPr dirty="0" sz="185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FFFFFF"/>
                </a:solidFill>
                <a:latin typeface="Arial MT"/>
                <a:cs typeface="Arial MT"/>
              </a:rPr>
              <a:t>because</a:t>
            </a:r>
            <a:r>
              <a:rPr dirty="0" sz="185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50" spc="-20">
                <a:solidFill>
                  <a:srgbClr val="FFFFFF"/>
                </a:solidFill>
                <a:latin typeface="Arial MT"/>
                <a:cs typeface="Arial MT"/>
              </a:rPr>
              <a:t>visuals</a:t>
            </a:r>
            <a:r>
              <a:rPr dirty="0" sz="185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dirty="0" sz="185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FFFFFF"/>
                </a:solidFill>
                <a:latin typeface="Arial MT"/>
                <a:cs typeface="Arial MT"/>
              </a:rPr>
              <a:t>processed</a:t>
            </a:r>
            <a:r>
              <a:rPr dirty="0" sz="185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50" spc="-10">
                <a:solidFill>
                  <a:srgbClr val="FFFFFF"/>
                </a:solidFill>
                <a:latin typeface="Arial MT"/>
                <a:cs typeface="Arial MT"/>
              </a:rPr>
              <a:t>faster, </a:t>
            </a:r>
            <a:r>
              <a:rPr dirty="0" sz="1850" spc="-20">
                <a:solidFill>
                  <a:srgbClr val="FFFFFF"/>
                </a:solidFill>
                <a:latin typeface="Arial MT"/>
                <a:cs typeface="Arial MT"/>
              </a:rPr>
              <a:t>easier</a:t>
            </a:r>
            <a:r>
              <a:rPr dirty="0" sz="185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FFFFFF"/>
                </a:solidFill>
                <a:latin typeface="Arial MT"/>
                <a:cs typeface="Arial MT"/>
              </a:rPr>
              <a:t>to remember,</a:t>
            </a:r>
            <a:r>
              <a:rPr dirty="0" sz="185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FFFFFF"/>
                </a:solidFill>
                <a:latin typeface="Arial MT"/>
                <a:cs typeface="Arial MT"/>
              </a:rPr>
              <a:t>and simplify</a:t>
            </a:r>
            <a:r>
              <a:rPr dirty="0" sz="185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FFFFFF"/>
                </a:solidFill>
                <a:latin typeface="Arial MT"/>
                <a:cs typeface="Arial MT"/>
              </a:rPr>
              <a:t>complex information more</a:t>
            </a:r>
            <a:r>
              <a:rPr dirty="0" sz="185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FFFFFF"/>
                </a:solidFill>
                <a:latin typeface="Arial MT"/>
                <a:cs typeface="Arial MT"/>
              </a:rPr>
              <a:t>effectively than words</a:t>
            </a:r>
            <a:r>
              <a:rPr dirty="0" sz="185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50" spc="-10">
                <a:solidFill>
                  <a:srgbClr val="FFFFFF"/>
                </a:solidFill>
                <a:latin typeface="Arial MT"/>
                <a:cs typeface="Arial MT"/>
              </a:rPr>
              <a:t>alone.</a:t>
            </a:r>
            <a:endParaRPr sz="18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248912" y="736469"/>
            <a:ext cx="9063990" cy="1183005"/>
          </a:xfrm>
          <a:prstGeom prst="rect"/>
          <a:solidFill>
            <a:srgbClr val="080D19"/>
          </a:solidFill>
        </p:spPr>
        <p:txBody>
          <a:bodyPr wrap="square" lIns="0" tIns="165100" rIns="0" bIns="0" rtlCol="0" vert="horz">
            <a:spAutoFit/>
          </a:bodyPr>
          <a:lstStyle/>
          <a:p>
            <a:pPr marL="281305">
              <a:lnSpc>
                <a:spcPct val="100000"/>
              </a:lnSpc>
              <a:spcBef>
                <a:spcPts val="1300"/>
              </a:spcBef>
            </a:pPr>
            <a:r>
              <a:rPr dirty="0" spc="-450"/>
              <a:t>Defining</a:t>
            </a:r>
            <a:r>
              <a:rPr dirty="0" spc="-590"/>
              <a:t> </a:t>
            </a:r>
            <a:r>
              <a:rPr dirty="0" spc="-530">
                <a:solidFill>
                  <a:srgbClr val="00A99E"/>
                </a:solidFill>
              </a:rPr>
              <a:t>Graphics</a:t>
            </a:r>
            <a:r>
              <a:rPr dirty="0" spc="-585">
                <a:solidFill>
                  <a:srgbClr val="00A99E"/>
                </a:solidFill>
              </a:rPr>
              <a:t> </a:t>
            </a:r>
            <a:r>
              <a:rPr dirty="0" spc="-550">
                <a:solidFill>
                  <a:srgbClr val="00A99E"/>
                </a:solidFill>
              </a:rPr>
              <a:t>Design</a:t>
            </a:r>
          </a:p>
        </p:txBody>
      </p:sp>
      <p:sp>
        <p:nvSpPr>
          <p:cNvPr id="4" name="object 4"/>
          <p:cNvSpPr/>
          <p:nvPr/>
        </p:nvSpPr>
        <p:spPr>
          <a:xfrm>
            <a:off x="564633" y="3554192"/>
            <a:ext cx="19085560" cy="5861685"/>
          </a:xfrm>
          <a:custGeom>
            <a:avLst/>
            <a:gdLst/>
            <a:ahLst/>
            <a:cxnLst/>
            <a:rect l="l" t="t" r="r" b="b"/>
            <a:pathLst>
              <a:path w="19085560" h="5861684">
                <a:moveTo>
                  <a:pt x="19085318" y="0"/>
                </a:moveTo>
                <a:lnTo>
                  <a:pt x="0" y="0"/>
                </a:lnTo>
                <a:lnTo>
                  <a:pt x="0" y="5861641"/>
                </a:lnTo>
                <a:lnTo>
                  <a:pt x="19085318" y="5861641"/>
                </a:lnTo>
                <a:lnTo>
                  <a:pt x="19085318" y="0"/>
                </a:lnTo>
                <a:close/>
              </a:path>
            </a:pathLst>
          </a:custGeom>
          <a:solidFill>
            <a:srgbClr val="090E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12035" y="4853339"/>
            <a:ext cx="8162925" cy="3286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5899"/>
              </a:lnSpc>
              <a:spcBef>
                <a:spcPts val="95"/>
              </a:spcBef>
            </a:pPr>
            <a:r>
              <a:rPr dirty="0" sz="3400" spc="-25">
                <a:solidFill>
                  <a:srgbClr val="FFFFFF"/>
                </a:solidFill>
                <a:latin typeface="Arial MT"/>
                <a:cs typeface="Arial MT"/>
              </a:rPr>
              <a:t>Graphic</a:t>
            </a:r>
            <a:r>
              <a:rPr dirty="0" sz="3400" spc="-11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-50">
                <a:solidFill>
                  <a:srgbClr val="FFFFFF"/>
                </a:solidFill>
                <a:latin typeface="Arial MT"/>
                <a:cs typeface="Arial MT"/>
              </a:rPr>
              <a:t>Design</a:t>
            </a:r>
            <a:r>
              <a:rPr dirty="0" sz="3400" spc="-1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-9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dirty="0" sz="3400" spc="-11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dirty="0" sz="3400" spc="-1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80">
                <a:solidFill>
                  <a:srgbClr val="FFFFFF"/>
                </a:solidFill>
                <a:latin typeface="Arial MT"/>
                <a:cs typeface="Arial MT"/>
              </a:rPr>
              <a:t>art</a:t>
            </a:r>
            <a:r>
              <a:rPr dirty="0" sz="3400" spc="-11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3400" spc="-1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>
                <a:solidFill>
                  <a:srgbClr val="FFFFFF"/>
                </a:solidFill>
                <a:latin typeface="Arial MT"/>
                <a:cs typeface="Arial MT"/>
              </a:rPr>
              <a:t>practice</a:t>
            </a:r>
            <a:r>
              <a:rPr dirty="0" sz="3400" spc="-11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-25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dirty="0" sz="3400">
                <a:solidFill>
                  <a:srgbClr val="FFFFFF"/>
                </a:solidFill>
                <a:latin typeface="Arial MT"/>
                <a:cs typeface="Arial MT"/>
              </a:rPr>
              <a:t>creating</a:t>
            </a:r>
            <a:r>
              <a:rPr dirty="0" sz="3400" spc="-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-20">
                <a:solidFill>
                  <a:srgbClr val="FFFFFF"/>
                </a:solidFill>
                <a:latin typeface="Arial MT"/>
                <a:cs typeface="Arial MT"/>
              </a:rPr>
              <a:t>visual</a:t>
            </a:r>
            <a:r>
              <a:rPr dirty="0" sz="3400" spc="-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>
                <a:solidFill>
                  <a:srgbClr val="FFFFFF"/>
                </a:solidFill>
                <a:latin typeface="Arial MT"/>
                <a:cs typeface="Arial MT"/>
              </a:rPr>
              <a:t>content</a:t>
            </a:r>
            <a:r>
              <a:rPr dirty="0" sz="34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75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dirty="0" sz="3400" spc="-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-10">
                <a:solidFill>
                  <a:srgbClr val="FFFFFF"/>
                </a:solidFill>
                <a:latin typeface="Arial MT"/>
                <a:cs typeface="Arial MT"/>
              </a:rPr>
              <a:t>communicate </a:t>
            </a:r>
            <a:r>
              <a:rPr dirty="0" sz="3400" spc="-85">
                <a:solidFill>
                  <a:srgbClr val="FFFFFF"/>
                </a:solidFill>
                <a:latin typeface="Arial MT"/>
                <a:cs typeface="Arial MT"/>
              </a:rPr>
              <a:t>ideas, </a:t>
            </a:r>
            <a:r>
              <a:rPr dirty="0" sz="3400" spc="-70">
                <a:solidFill>
                  <a:srgbClr val="FFFFFF"/>
                </a:solidFill>
                <a:latin typeface="Arial MT"/>
                <a:cs typeface="Arial MT"/>
              </a:rPr>
              <a:t>messages,</a:t>
            </a:r>
            <a:r>
              <a:rPr dirty="0" sz="3400" spc="-8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6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r>
              <a:rPr dirty="0" sz="3400" spc="-1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>
                <a:solidFill>
                  <a:srgbClr val="FFFFFF"/>
                </a:solidFill>
                <a:latin typeface="Arial MT"/>
                <a:cs typeface="Arial MT"/>
              </a:rPr>
              <a:t>information</a:t>
            </a:r>
            <a:r>
              <a:rPr dirty="0" sz="3400" spc="-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-10">
                <a:solidFill>
                  <a:srgbClr val="FFFFFF"/>
                </a:solidFill>
                <a:latin typeface="Arial MT"/>
                <a:cs typeface="Arial MT"/>
              </a:rPr>
              <a:t>effectively </a:t>
            </a:r>
            <a:r>
              <a:rPr dirty="0" sz="3400" spc="50">
                <a:solidFill>
                  <a:srgbClr val="FFFFFF"/>
                </a:solidFill>
                <a:latin typeface="Arial MT"/>
                <a:cs typeface="Arial MT"/>
              </a:rPr>
              <a:t>through</a:t>
            </a:r>
            <a:r>
              <a:rPr dirty="0" sz="3400" spc="-1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dirty="0" sz="3400" spc="-1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-20">
                <a:solidFill>
                  <a:srgbClr val="FFFFFF"/>
                </a:solidFill>
                <a:latin typeface="Arial MT"/>
                <a:cs typeface="Arial MT"/>
              </a:rPr>
              <a:t>use</a:t>
            </a:r>
            <a:r>
              <a:rPr dirty="0" sz="3400" spc="-1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dirty="0" sz="3400" spc="-1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-10">
                <a:solidFill>
                  <a:srgbClr val="FFFFFF"/>
                </a:solidFill>
                <a:latin typeface="Arial MT"/>
                <a:cs typeface="Arial MT"/>
              </a:rPr>
              <a:t>text,</a:t>
            </a:r>
            <a:r>
              <a:rPr dirty="0" sz="3400" spc="-1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-60">
                <a:solidFill>
                  <a:srgbClr val="FFFFFF"/>
                </a:solidFill>
                <a:latin typeface="Arial MT"/>
                <a:cs typeface="Arial MT"/>
              </a:rPr>
              <a:t>images,</a:t>
            </a:r>
            <a:r>
              <a:rPr dirty="0" sz="3400" spc="-1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-35">
                <a:solidFill>
                  <a:srgbClr val="FFFFFF"/>
                </a:solidFill>
                <a:latin typeface="Arial MT"/>
                <a:cs typeface="Arial MT"/>
              </a:rPr>
              <a:t>colors,</a:t>
            </a:r>
            <a:r>
              <a:rPr dirty="0" sz="3400" spc="-1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-25">
                <a:solidFill>
                  <a:srgbClr val="FFFFFF"/>
                </a:solidFill>
                <a:latin typeface="Arial MT"/>
                <a:cs typeface="Arial MT"/>
              </a:rPr>
              <a:t>and </a:t>
            </a:r>
            <a:r>
              <a:rPr dirty="0" sz="3400" spc="-10">
                <a:solidFill>
                  <a:srgbClr val="FFFFFF"/>
                </a:solidFill>
                <a:latin typeface="Arial MT"/>
                <a:cs typeface="Arial MT"/>
              </a:rPr>
              <a:t>layouts.</a:t>
            </a:r>
            <a:endParaRPr sz="3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76975" y="2258051"/>
            <a:ext cx="8032765" cy="80327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4924" rIns="0" bIns="0" rtlCol="0" vert="horz">
            <a:spAutoFit/>
          </a:bodyPr>
          <a:lstStyle/>
          <a:p>
            <a:pPr marL="281305">
              <a:lnSpc>
                <a:spcPct val="100000"/>
              </a:lnSpc>
              <a:spcBef>
                <a:spcPts val="100"/>
              </a:spcBef>
            </a:pPr>
            <a:r>
              <a:rPr dirty="0" spc="-180"/>
              <a:t>Why</a:t>
            </a:r>
            <a:r>
              <a:rPr dirty="0" spc="-585"/>
              <a:t> </a:t>
            </a:r>
            <a:r>
              <a:rPr dirty="0" spc="-530">
                <a:solidFill>
                  <a:srgbClr val="00A99E"/>
                </a:solidFill>
              </a:rPr>
              <a:t>Graphics</a:t>
            </a:r>
            <a:r>
              <a:rPr dirty="0" spc="-585">
                <a:solidFill>
                  <a:srgbClr val="00A99E"/>
                </a:solidFill>
              </a:rPr>
              <a:t> </a:t>
            </a:r>
            <a:r>
              <a:rPr dirty="0" spc="-500">
                <a:solidFill>
                  <a:srgbClr val="00A99E"/>
                </a:solidFill>
              </a:rPr>
              <a:t>Matter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10" y="1017982"/>
            <a:ext cx="20086320" cy="762000"/>
          </a:xfrm>
          <a:custGeom>
            <a:avLst/>
            <a:gdLst/>
            <a:ahLst/>
            <a:cxnLst/>
            <a:rect l="l" t="t" r="r" b="b"/>
            <a:pathLst>
              <a:path w="20086320" h="762000">
                <a:moveTo>
                  <a:pt x="20086266" y="761973"/>
                </a:moveTo>
                <a:lnTo>
                  <a:pt x="0" y="761973"/>
                </a:lnTo>
                <a:lnTo>
                  <a:pt x="0" y="0"/>
                </a:lnTo>
                <a:lnTo>
                  <a:pt x="20086266" y="0"/>
                </a:lnTo>
                <a:lnTo>
                  <a:pt x="20086266" y="761973"/>
                </a:lnTo>
                <a:close/>
              </a:path>
            </a:pathLst>
          </a:custGeom>
          <a:solidFill>
            <a:srgbClr val="0811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58115">
              <a:lnSpc>
                <a:spcPct val="100000"/>
              </a:lnSpc>
              <a:spcBef>
                <a:spcPts val="115"/>
              </a:spcBef>
            </a:pPr>
            <a:r>
              <a:rPr dirty="0" sz="6300">
                <a:latin typeface="Arial MT"/>
                <a:cs typeface="Arial MT"/>
              </a:rPr>
              <a:t>Anatomy</a:t>
            </a:r>
            <a:r>
              <a:rPr dirty="0" sz="6300" spc="-10">
                <a:latin typeface="Arial MT"/>
                <a:cs typeface="Arial MT"/>
              </a:rPr>
              <a:t> </a:t>
            </a:r>
            <a:r>
              <a:rPr dirty="0" sz="6300" spc="-135">
                <a:latin typeface="Arial MT"/>
                <a:cs typeface="Arial MT"/>
              </a:rPr>
              <a:t>of</a:t>
            </a:r>
            <a:r>
              <a:rPr dirty="0" sz="6300" spc="-305">
                <a:latin typeface="Arial MT"/>
                <a:cs typeface="Arial MT"/>
              </a:rPr>
              <a:t> </a:t>
            </a:r>
            <a:r>
              <a:rPr dirty="0" sz="6300" spc="-120">
                <a:latin typeface="Arial MT"/>
                <a:cs typeface="Arial MT"/>
              </a:rPr>
              <a:t>Effective</a:t>
            </a:r>
            <a:r>
              <a:rPr dirty="0" sz="6300" spc="-190">
                <a:latin typeface="Arial MT"/>
                <a:cs typeface="Arial MT"/>
              </a:rPr>
              <a:t> </a:t>
            </a:r>
            <a:r>
              <a:rPr dirty="0" sz="6300" spc="-125">
                <a:latin typeface="Arial MT"/>
                <a:cs typeface="Arial MT"/>
              </a:rPr>
              <a:t>Design</a:t>
            </a:r>
            <a:endParaRPr sz="63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10" y="3704528"/>
            <a:ext cx="20086320" cy="259715"/>
          </a:xfrm>
          <a:custGeom>
            <a:avLst/>
            <a:gdLst/>
            <a:ahLst/>
            <a:cxnLst/>
            <a:rect l="l" t="t" r="r" b="b"/>
            <a:pathLst>
              <a:path w="20086320" h="259714">
                <a:moveTo>
                  <a:pt x="20086266" y="259228"/>
                </a:moveTo>
                <a:lnTo>
                  <a:pt x="0" y="259228"/>
                </a:lnTo>
                <a:lnTo>
                  <a:pt x="0" y="0"/>
                </a:lnTo>
                <a:lnTo>
                  <a:pt x="20086266" y="0"/>
                </a:lnTo>
                <a:lnTo>
                  <a:pt x="20086266" y="259228"/>
                </a:lnTo>
                <a:close/>
              </a:path>
            </a:pathLst>
          </a:custGeom>
          <a:solidFill>
            <a:srgbClr val="080F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710" y="4207274"/>
            <a:ext cx="20086320" cy="322580"/>
          </a:xfrm>
          <a:custGeom>
            <a:avLst/>
            <a:gdLst/>
            <a:ahLst/>
            <a:cxnLst/>
            <a:rect l="l" t="t" r="r" b="b"/>
            <a:pathLst>
              <a:path w="20086320" h="322579">
                <a:moveTo>
                  <a:pt x="20086266" y="322071"/>
                </a:moveTo>
                <a:lnTo>
                  <a:pt x="0" y="322071"/>
                </a:lnTo>
                <a:lnTo>
                  <a:pt x="0" y="0"/>
                </a:lnTo>
                <a:lnTo>
                  <a:pt x="20086266" y="0"/>
                </a:lnTo>
                <a:lnTo>
                  <a:pt x="20086266" y="322071"/>
                </a:lnTo>
                <a:close/>
              </a:path>
            </a:pathLst>
          </a:custGeom>
          <a:solidFill>
            <a:srgbClr val="070F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710" y="5102790"/>
            <a:ext cx="20086320" cy="322580"/>
          </a:xfrm>
          <a:custGeom>
            <a:avLst/>
            <a:gdLst/>
            <a:ahLst/>
            <a:cxnLst/>
            <a:rect l="l" t="t" r="r" b="b"/>
            <a:pathLst>
              <a:path w="20086320" h="322579">
                <a:moveTo>
                  <a:pt x="20086266" y="322071"/>
                </a:moveTo>
                <a:lnTo>
                  <a:pt x="0" y="322071"/>
                </a:lnTo>
                <a:lnTo>
                  <a:pt x="0" y="0"/>
                </a:lnTo>
                <a:lnTo>
                  <a:pt x="20086266" y="0"/>
                </a:lnTo>
                <a:lnTo>
                  <a:pt x="20086266" y="322071"/>
                </a:lnTo>
                <a:close/>
              </a:path>
            </a:pathLst>
          </a:custGeom>
          <a:solidFill>
            <a:srgbClr val="080E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710" y="5605535"/>
            <a:ext cx="20086320" cy="322580"/>
          </a:xfrm>
          <a:custGeom>
            <a:avLst/>
            <a:gdLst/>
            <a:ahLst/>
            <a:cxnLst/>
            <a:rect l="l" t="t" r="r" b="b"/>
            <a:pathLst>
              <a:path w="20086320" h="322579">
                <a:moveTo>
                  <a:pt x="20086266" y="322071"/>
                </a:moveTo>
                <a:lnTo>
                  <a:pt x="0" y="322071"/>
                </a:lnTo>
                <a:lnTo>
                  <a:pt x="0" y="0"/>
                </a:lnTo>
                <a:lnTo>
                  <a:pt x="20086266" y="0"/>
                </a:lnTo>
                <a:lnTo>
                  <a:pt x="20086266" y="322071"/>
                </a:lnTo>
                <a:close/>
              </a:path>
            </a:pathLst>
          </a:custGeom>
          <a:solidFill>
            <a:srgbClr val="080C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628513" y="3479634"/>
            <a:ext cx="7425690" cy="2447925"/>
          </a:xfrm>
          <a:prstGeom prst="rect">
            <a:avLst/>
          </a:prstGeom>
        </p:spPr>
        <p:txBody>
          <a:bodyPr wrap="square" lIns="0" tIns="1250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2700">
                <a:solidFill>
                  <a:srgbClr val="E6E6E6"/>
                </a:solidFill>
                <a:latin typeface="Calibri"/>
                <a:cs typeface="Calibri"/>
              </a:rPr>
              <a:t>Clear</a:t>
            </a:r>
            <a:r>
              <a:rPr dirty="0" sz="2700" spc="-155">
                <a:solidFill>
                  <a:srgbClr val="E6E6E6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E2E2E2"/>
                </a:solidFill>
                <a:latin typeface="Calibri"/>
                <a:cs typeface="Calibri"/>
              </a:rPr>
              <a:t>Headlines:</a:t>
            </a:r>
            <a:r>
              <a:rPr dirty="0" sz="2700" spc="-105">
                <a:solidFill>
                  <a:srgbClr val="E2E2E2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E6E6E6"/>
                </a:solidFill>
                <a:latin typeface="Calibri"/>
                <a:cs typeface="Calibri"/>
              </a:rPr>
              <a:t>Hooks</a:t>
            </a:r>
            <a:r>
              <a:rPr dirty="0" sz="2700" spc="35">
                <a:solidFill>
                  <a:srgbClr val="E6E6E6"/>
                </a:solidFill>
                <a:latin typeface="Calibri"/>
                <a:cs typeface="Calibri"/>
              </a:rPr>
              <a:t> </a:t>
            </a:r>
            <a:r>
              <a:rPr dirty="0" sz="2700" spc="-95">
                <a:solidFill>
                  <a:srgbClr val="E4E4E4"/>
                </a:solidFill>
                <a:latin typeface="Calibri"/>
                <a:cs typeface="Calibri"/>
              </a:rPr>
              <a:t>the</a:t>
            </a:r>
            <a:r>
              <a:rPr dirty="0" sz="2700" spc="-105">
                <a:solidFill>
                  <a:srgbClr val="E4E4E4"/>
                </a:solidFill>
                <a:latin typeface="Calibri"/>
                <a:cs typeface="Calibri"/>
              </a:rPr>
              <a:t> </a:t>
            </a:r>
            <a:r>
              <a:rPr dirty="0" sz="2700" spc="-50">
                <a:solidFill>
                  <a:srgbClr val="E9E9E9"/>
                </a:solidFill>
                <a:latin typeface="Calibri"/>
                <a:cs typeface="Calibri"/>
              </a:rPr>
              <a:t>reader</a:t>
            </a:r>
            <a:r>
              <a:rPr dirty="0" sz="2700" spc="-40">
                <a:solidFill>
                  <a:srgbClr val="E9E9E9"/>
                </a:solidFill>
                <a:latin typeface="Calibri"/>
                <a:cs typeface="Calibri"/>
              </a:rPr>
              <a:t> </a:t>
            </a:r>
            <a:r>
              <a:rPr dirty="0" sz="2700" spc="-70">
                <a:solidFill>
                  <a:srgbClr val="DDDDDD"/>
                </a:solidFill>
                <a:latin typeface="Calibri"/>
                <a:cs typeface="Calibri"/>
              </a:rPr>
              <a:t>and</a:t>
            </a:r>
            <a:r>
              <a:rPr dirty="0" sz="2700" spc="-85">
                <a:solidFill>
                  <a:srgbClr val="DDDDDD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EFEFEF"/>
                </a:solidFill>
                <a:latin typeface="Calibri"/>
                <a:cs typeface="Calibri"/>
              </a:rPr>
              <a:t>sets </a:t>
            </a:r>
            <a:r>
              <a:rPr dirty="0" sz="2700" spc="-90">
                <a:solidFill>
                  <a:srgbClr val="EDEDED"/>
                </a:solidFill>
                <a:latin typeface="Calibri"/>
                <a:cs typeface="Calibri"/>
              </a:rPr>
              <a:t>the</a:t>
            </a:r>
            <a:r>
              <a:rPr dirty="0" sz="2700" spc="-80">
                <a:solidFill>
                  <a:srgbClr val="EDEDED"/>
                </a:solidFill>
                <a:latin typeface="Calibri"/>
                <a:cs typeface="Calibri"/>
              </a:rPr>
              <a:t> </a:t>
            </a:r>
            <a:r>
              <a:rPr dirty="0" sz="2700" spc="-30">
                <a:solidFill>
                  <a:srgbClr val="E8E8E8"/>
                </a:solidFill>
                <a:latin typeface="Calibri"/>
                <a:cs typeface="Calibri"/>
              </a:rPr>
              <a:t>context</a:t>
            </a:r>
            <a:endParaRPr sz="270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869"/>
              </a:spcBef>
            </a:pPr>
            <a:r>
              <a:rPr dirty="0" sz="2550" spc="-10">
                <a:solidFill>
                  <a:srgbClr val="EDEDED"/>
                </a:solidFill>
                <a:latin typeface="Calibri"/>
                <a:cs typeface="Calibri"/>
              </a:rPr>
              <a:t>immediately.</a:t>
            </a:r>
            <a:endParaRPr sz="2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2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700">
                <a:solidFill>
                  <a:srgbClr val="E8E8E8"/>
                </a:solidFill>
                <a:latin typeface="Calibri"/>
                <a:cs typeface="Calibri"/>
              </a:rPr>
              <a:t>Consistent</a:t>
            </a:r>
            <a:r>
              <a:rPr dirty="0" sz="2700" spc="15">
                <a:solidFill>
                  <a:srgbClr val="E8E8E8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E6E6E6"/>
                </a:solidFill>
                <a:latin typeface="Calibri"/>
                <a:cs typeface="Calibri"/>
              </a:rPr>
              <a:t>Color:</a:t>
            </a:r>
            <a:r>
              <a:rPr dirty="0" sz="2700" spc="-130">
                <a:solidFill>
                  <a:srgbClr val="E6E6E6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EFEFEF"/>
                </a:solidFill>
                <a:latin typeface="Calibri"/>
                <a:cs typeface="Calibri"/>
              </a:rPr>
              <a:t>Uses</a:t>
            </a:r>
            <a:r>
              <a:rPr dirty="0" sz="2700" spc="-15">
                <a:solidFill>
                  <a:srgbClr val="EFEFEF"/>
                </a:solidFill>
                <a:latin typeface="Calibri"/>
                <a:cs typeface="Calibri"/>
              </a:rPr>
              <a:t> </a:t>
            </a:r>
            <a:r>
              <a:rPr dirty="0" sz="2700" spc="-20">
                <a:solidFill>
                  <a:srgbClr val="E9E9E9"/>
                </a:solidFill>
                <a:latin typeface="Calibri"/>
                <a:cs typeface="Calibri"/>
              </a:rPr>
              <a:t>visual</a:t>
            </a:r>
            <a:r>
              <a:rPr dirty="0" sz="2700" spc="-35">
                <a:solidFill>
                  <a:srgbClr val="E9E9E9"/>
                </a:solidFill>
                <a:latin typeface="Calibri"/>
                <a:cs typeface="Calibri"/>
              </a:rPr>
              <a:t> </a:t>
            </a:r>
            <a:r>
              <a:rPr dirty="0" sz="2700" spc="-25">
                <a:solidFill>
                  <a:srgbClr val="DFDFDF"/>
                </a:solidFill>
                <a:latin typeface="Calibri"/>
                <a:cs typeface="Calibri"/>
              </a:rPr>
              <a:t>hierarchy</a:t>
            </a:r>
            <a:r>
              <a:rPr dirty="0" sz="270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dirty="0" sz="2700" spc="-70">
                <a:solidFill>
                  <a:srgbClr val="DDDDDD"/>
                </a:solidFill>
                <a:latin typeface="Calibri"/>
                <a:cs typeface="Calibri"/>
              </a:rPr>
              <a:t>to</a:t>
            </a:r>
            <a:r>
              <a:rPr dirty="0" sz="2700" spc="-135">
                <a:solidFill>
                  <a:srgbClr val="DDDDDD"/>
                </a:solidFill>
                <a:latin typeface="Calibri"/>
                <a:cs typeface="Calibri"/>
              </a:rPr>
              <a:t> </a:t>
            </a:r>
            <a:r>
              <a:rPr dirty="0" sz="2700" spc="-60">
                <a:solidFill>
                  <a:srgbClr val="DDDDDD"/>
                </a:solidFill>
                <a:latin typeface="Calibri"/>
                <a:cs typeface="Calibri"/>
              </a:rPr>
              <a:t>guide</a:t>
            </a:r>
            <a:r>
              <a:rPr dirty="0" sz="2700" spc="-70">
                <a:solidFill>
                  <a:srgbClr val="DDDDDD"/>
                </a:solidFill>
                <a:latin typeface="Calibri"/>
                <a:cs typeface="Calibri"/>
              </a:rPr>
              <a:t> </a:t>
            </a:r>
            <a:r>
              <a:rPr dirty="0" sz="2700" spc="-25">
                <a:solidFill>
                  <a:srgbClr val="DDDDDD"/>
                </a:solidFill>
                <a:latin typeface="Calibri"/>
                <a:cs typeface="Calibri"/>
              </a:rPr>
              <a:t>the</a:t>
            </a:r>
            <a:endParaRPr sz="270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  <a:spcBef>
                <a:spcPts val="870"/>
              </a:spcBef>
            </a:pPr>
            <a:r>
              <a:rPr dirty="0" sz="2550">
                <a:solidFill>
                  <a:srgbClr val="FFFFFF"/>
                </a:solidFill>
                <a:latin typeface="Calibri"/>
                <a:cs typeface="Calibri"/>
              </a:rPr>
              <a:t>viewer's</a:t>
            </a:r>
            <a:r>
              <a:rPr dirty="0" sz="255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50" spc="-10">
                <a:solidFill>
                  <a:srgbClr val="EBEBEB"/>
                </a:solidFill>
                <a:latin typeface="Calibri"/>
                <a:cs typeface="Calibri"/>
              </a:rPr>
              <a:t>journey.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710" y="6391076"/>
            <a:ext cx="20086320" cy="432434"/>
          </a:xfrm>
          <a:custGeom>
            <a:avLst/>
            <a:gdLst/>
            <a:ahLst/>
            <a:cxnLst/>
            <a:rect l="l" t="t" r="r" b="b"/>
            <a:pathLst>
              <a:path w="20086320" h="432434">
                <a:moveTo>
                  <a:pt x="20086266" y="432046"/>
                </a:moveTo>
                <a:lnTo>
                  <a:pt x="0" y="432046"/>
                </a:lnTo>
                <a:lnTo>
                  <a:pt x="0" y="0"/>
                </a:lnTo>
                <a:lnTo>
                  <a:pt x="20086266" y="0"/>
                </a:lnTo>
                <a:lnTo>
                  <a:pt x="20086266" y="432046"/>
                </a:lnTo>
                <a:close/>
              </a:path>
            </a:pathLst>
          </a:custGeom>
          <a:solidFill>
            <a:srgbClr val="080E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631637" y="6388195"/>
            <a:ext cx="756285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>
                <a:solidFill>
                  <a:srgbClr val="F7F7F7"/>
                </a:solidFill>
                <a:latin typeface="Calibri"/>
                <a:cs typeface="Calibri"/>
              </a:rPr>
              <a:t>Logical</a:t>
            </a:r>
            <a:r>
              <a:rPr dirty="0" sz="2700" spc="-155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E1E1E1"/>
                </a:solidFill>
                <a:latin typeface="Calibri"/>
                <a:cs typeface="Calibri"/>
              </a:rPr>
              <a:t>Flow:</a:t>
            </a:r>
            <a:r>
              <a:rPr dirty="0" sz="2700" spc="-155">
                <a:solidFill>
                  <a:srgbClr val="E1E1E1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DDDDDD"/>
                </a:solidFill>
                <a:latin typeface="Calibri"/>
                <a:cs typeface="Calibri"/>
              </a:rPr>
              <a:t>Connects</a:t>
            </a:r>
            <a:r>
              <a:rPr dirty="0" sz="2700" spc="-85">
                <a:solidFill>
                  <a:srgbClr val="DDDDDD"/>
                </a:solidFill>
                <a:latin typeface="Calibri"/>
                <a:cs typeface="Calibri"/>
              </a:rPr>
              <a:t> </a:t>
            </a:r>
            <a:r>
              <a:rPr dirty="0" sz="2700" spc="-70">
                <a:solidFill>
                  <a:srgbClr val="EBEBEB"/>
                </a:solidFill>
                <a:latin typeface="Calibri"/>
                <a:cs typeface="Calibri"/>
              </a:rPr>
              <a:t>data</a:t>
            </a:r>
            <a:r>
              <a:rPr dirty="0" sz="2700" spc="-105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dirty="0" sz="2700" spc="-30">
                <a:solidFill>
                  <a:srgbClr val="E8E8E8"/>
                </a:solidFill>
                <a:latin typeface="Calibri"/>
                <a:cs typeface="Calibri"/>
              </a:rPr>
              <a:t>points</a:t>
            </a:r>
            <a:r>
              <a:rPr dirty="0" sz="2700" spc="-10">
                <a:solidFill>
                  <a:srgbClr val="E8E8E8"/>
                </a:solidFill>
                <a:latin typeface="Calibri"/>
                <a:cs typeface="Calibri"/>
              </a:rPr>
              <a:t> </a:t>
            </a:r>
            <a:r>
              <a:rPr dirty="0" sz="2700" spc="-50">
                <a:solidFill>
                  <a:srgbClr val="E2E2E2"/>
                </a:solidFill>
                <a:latin typeface="Calibri"/>
                <a:cs typeface="Calibri"/>
              </a:rPr>
              <a:t>through</a:t>
            </a:r>
            <a:r>
              <a:rPr dirty="0" sz="2700" spc="-55">
                <a:solidFill>
                  <a:srgbClr val="E2E2E2"/>
                </a:solidFill>
                <a:latin typeface="Calibri"/>
                <a:cs typeface="Calibri"/>
              </a:rPr>
              <a:t> </a:t>
            </a:r>
            <a:r>
              <a:rPr dirty="0" sz="2700" spc="-20">
                <a:solidFill>
                  <a:srgbClr val="DDDDDD"/>
                </a:solidFill>
                <a:latin typeface="Calibri"/>
                <a:cs typeface="Calibri"/>
              </a:rPr>
              <a:t>a</a:t>
            </a:r>
            <a:r>
              <a:rPr dirty="0" sz="2700" spc="-150">
                <a:solidFill>
                  <a:srgbClr val="DDDDDD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E8E8E8"/>
                </a:solidFill>
                <a:latin typeface="Calibri"/>
                <a:cs typeface="Calibri"/>
              </a:rPr>
              <a:t>structured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22476" y="6278219"/>
            <a:ext cx="722503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 spc="-20">
                <a:solidFill>
                  <a:srgbClr val="E2E2E2"/>
                </a:solidFill>
                <a:latin typeface="Calibri"/>
                <a:cs typeface="Calibri"/>
              </a:rPr>
              <a:t>Avoid</a:t>
            </a:r>
            <a:r>
              <a:rPr dirty="0" sz="2700" spc="-135">
                <a:solidFill>
                  <a:srgbClr val="E2E2E2"/>
                </a:solidFill>
                <a:latin typeface="Calibri"/>
                <a:cs typeface="Calibri"/>
              </a:rPr>
              <a:t> </a:t>
            </a:r>
            <a:r>
              <a:rPr dirty="0" sz="2700" spc="-85">
                <a:solidFill>
                  <a:srgbClr val="E2E2E2"/>
                </a:solidFill>
                <a:latin typeface="Calibri"/>
                <a:cs typeface="Calibri"/>
              </a:rPr>
              <a:t>clutter.</a:t>
            </a:r>
            <a:r>
              <a:rPr dirty="0" sz="2700" spc="-70">
                <a:solidFill>
                  <a:srgbClr val="E2E2E2"/>
                </a:solidFill>
                <a:latin typeface="Calibri"/>
                <a:cs typeface="Calibri"/>
              </a:rPr>
              <a:t> </a:t>
            </a:r>
            <a:r>
              <a:rPr dirty="0" sz="2700" spc="-50">
                <a:solidFill>
                  <a:srgbClr val="E2E2E2"/>
                </a:solidFill>
                <a:latin typeface="Calibri"/>
                <a:cs typeface="Calibri"/>
              </a:rPr>
              <a:t>"White</a:t>
            </a:r>
            <a:r>
              <a:rPr dirty="0" sz="2700" spc="-100">
                <a:solidFill>
                  <a:srgbClr val="E2E2E2"/>
                </a:solidFill>
                <a:latin typeface="Calibri"/>
                <a:cs typeface="Calibri"/>
              </a:rPr>
              <a:t> </a:t>
            </a:r>
            <a:r>
              <a:rPr dirty="0" sz="2700" spc="-85">
                <a:solidFill>
                  <a:srgbClr val="E4E4E4"/>
                </a:solidFill>
                <a:latin typeface="Calibri"/>
                <a:cs typeface="Calibri"/>
              </a:rPr>
              <a:t>space"</a:t>
            </a:r>
            <a:r>
              <a:rPr dirty="0" sz="2700" spc="-30">
                <a:solidFill>
                  <a:srgbClr val="E4E4E4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E2E2E2"/>
                </a:solidFill>
                <a:latin typeface="Calibri"/>
                <a:cs typeface="Calibri"/>
              </a:rPr>
              <a:t>is</a:t>
            </a:r>
            <a:r>
              <a:rPr dirty="0" sz="2700" spc="-60">
                <a:solidFill>
                  <a:srgbClr val="E2E2E2"/>
                </a:solidFill>
                <a:latin typeface="Calibri"/>
                <a:cs typeface="Calibri"/>
              </a:rPr>
              <a:t> </a:t>
            </a:r>
            <a:r>
              <a:rPr dirty="0" sz="2700" spc="-20">
                <a:solidFill>
                  <a:srgbClr val="D8D8D8"/>
                </a:solidFill>
                <a:latin typeface="Calibri"/>
                <a:cs typeface="Calibri"/>
              </a:rPr>
              <a:t>a</a:t>
            </a:r>
            <a:r>
              <a:rPr dirty="0" sz="2700" spc="-15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2700" spc="-25">
                <a:solidFill>
                  <a:srgbClr val="E8E8E8"/>
                </a:solidFill>
                <a:latin typeface="Calibri"/>
                <a:cs typeface="Calibri"/>
              </a:rPr>
              <a:t>vital</a:t>
            </a:r>
            <a:r>
              <a:rPr dirty="0" sz="2700" spc="-90">
                <a:solidFill>
                  <a:srgbClr val="E8E8E8"/>
                </a:solidFill>
                <a:latin typeface="Calibri"/>
                <a:cs typeface="Calibri"/>
              </a:rPr>
              <a:t> </a:t>
            </a:r>
            <a:r>
              <a:rPr dirty="0" sz="2700" spc="-90">
                <a:solidFill>
                  <a:srgbClr val="EFEFEF"/>
                </a:solidFill>
                <a:latin typeface="Calibri"/>
                <a:cs typeface="Calibri"/>
              </a:rPr>
              <a:t>element</a:t>
            </a:r>
            <a:r>
              <a:rPr dirty="0" sz="2700" spc="25">
                <a:solidFill>
                  <a:srgbClr val="EFEFEF"/>
                </a:solidFill>
                <a:latin typeface="Calibri"/>
                <a:cs typeface="Calibri"/>
              </a:rPr>
              <a:t> </a:t>
            </a:r>
            <a:r>
              <a:rPr dirty="0" sz="2700" spc="-90">
                <a:solidFill>
                  <a:srgbClr val="F0F0F0"/>
                </a:solidFill>
                <a:latin typeface="Calibri"/>
                <a:cs typeface="Calibri"/>
              </a:rPr>
              <a:t>that</a:t>
            </a:r>
            <a:r>
              <a:rPr dirty="0" sz="2700" spc="-60">
                <a:solidFill>
                  <a:srgbClr val="F0F0F0"/>
                </a:solidFill>
                <a:latin typeface="Calibri"/>
                <a:cs typeface="Calibri"/>
              </a:rPr>
              <a:t> </a:t>
            </a:r>
            <a:r>
              <a:rPr dirty="0" sz="2700" spc="-20">
                <a:solidFill>
                  <a:srgbClr val="E4E4E4"/>
                </a:solidFill>
                <a:latin typeface="Calibri"/>
                <a:cs typeface="Calibri"/>
              </a:rPr>
              <a:t>lets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710" y="6893821"/>
            <a:ext cx="20086320" cy="432434"/>
          </a:xfrm>
          <a:custGeom>
            <a:avLst/>
            <a:gdLst/>
            <a:ahLst/>
            <a:cxnLst/>
            <a:rect l="l" t="t" r="r" b="b"/>
            <a:pathLst>
              <a:path w="20086320" h="432434">
                <a:moveTo>
                  <a:pt x="20086266" y="432046"/>
                </a:moveTo>
                <a:lnTo>
                  <a:pt x="0" y="432046"/>
                </a:lnTo>
                <a:lnTo>
                  <a:pt x="0" y="0"/>
                </a:lnTo>
                <a:lnTo>
                  <a:pt x="20086266" y="0"/>
                </a:lnTo>
                <a:lnTo>
                  <a:pt x="20086266" y="432046"/>
                </a:lnTo>
                <a:close/>
              </a:path>
            </a:pathLst>
          </a:custGeom>
          <a:solidFill>
            <a:srgbClr val="0A0C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634826" y="6890940"/>
            <a:ext cx="2005964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 spc="-30">
                <a:solidFill>
                  <a:srgbClr val="E4E4E4"/>
                </a:solidFill>
                <a:latin typeface="Calibri"/>
                <a:cs typeface="Calibri"/>
              </a:rPr>
              <a:t>narrative</a:t>
            </a:r>
            <a:r>
              <a:rPr dirty="0" sz="2700" spc="-100">
                <a:solidFill>
                  <a:srgbClr val="E4E4E4"/>
                </a:solidFill>
                <a:latin typeface="Calibri"/>
                <a:cs typeface="Calibri"/>
              </a:rPr>
              <a:t> </a:t>
            </a:r>
            <a:r>
              <a:rPr dirty="0" sz="2700" spc="-55">
                <a:solidFill>
                  <a:srgbClr val="E6E6E6"/>
                </a:solidFill>
                <a:latin typeface="Calibri"/>
                <a:cs typeface="Calibri"/>
              </a:rPr>
              <a:t>path.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222947" y="6797330"/>
            <a:ext cx="7026909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>
                <a:solidFill>
                  <a:srgbClr val="DDDDDD"/>
                </a:solidFill>
                <a:latin typeface="Calibri"/>
                <a:cs typeface="Calibri"/>
              </a:rPr>
              <a:t>your</a:t>
            </a:r>
            <a:r>
              <a:rPr dirty="0" sz="2550" spc="15">
                <a:solidFill>
                  <a:srgbClr val="DDDDDD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EBEBEB"/>
                </a:solidFill>
                <a:latin typeface="Calibri"/>
                <a:cs typeface="Calibri"/>
              </a:rPr>
              <a:t>information</a:t>
            </a:r>
            <a:r>
              <a:rPr dirty="0" sz="2550" spc="4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F0F0F0"/>
                </a:solidFill>
                <a:latin typeface="Calibri"/>
                <a:cs typeface="Calibri"/>
              </a:rPr>
              <a:t>breathe</a:t>
            </a:r>
            <a:r>
              <a:rPr dirty="0" sz="2550" spc="15">
                <a:solidFill>
                  <a:srgbClr val="F0F0F0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DBDBDB"/>
                </a:solidFill>
                <a:latin typeface="Calibri"/>
                <a:cs typeface="Calibri"/>
              </a:rPr>
              <a:t>and</a:t>
            </a:r>
            <a:r>
              <a:rPr dirty="0" sz="2550" spc="-5">
                <a:solidFill>
                  <a:srgbClr val="DBDBDB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E4E4E4"/>
                </a:solidFill>
                <a:latin typeface="Calibri"/>
                <a:cs typeface="Calibri"/>
              </a:rPr>
              <a:t>improves</a:t>
            </a:r>
            <a:r>
              <a:rPr dirty="0" sz="2550" spc="170">
                <a:solidFill>
                  <a:srgbClr val="E4E4E4"/>
                </a:solidFill>
                <a:latin typeface="Calibri"/>
                <a:cs typeface="Calibri"/>
              </a:rPr>
              <a:t> </a:t>
            </a:r>
            <a:r>
              <a:rPr dirty="0" sz="2550" spc="-10">
                <a:solidFill>
                  <a:srgbClr val="E8E8E8"/>
                </a:solidFill>
                <a:latin typeface="Calibri"/>
                <a:cs typeface="Calibri"/>
              </a:rPr>
              <a:t>scannability.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710" y="7899312"/>
            <a:ext cx="20086320" cy="322580"/>
          </a:xfrm>
          <a:custGeom>
            <a:avLst/>
            <a:gdLst/>
            <a:ahLst/>
            <a:cxnLst/>
            <a:rect l="l" t="t" r="r" b="b"/>
            <a:pathLst>
              <a:path w="20086320" h="322579">
                <a:moveTo>
                  <a:pt x="20086266" y="322071"/>
                </a:moveTo>
                <a:lnTo>
                  <a:pt x="0" y="322071"/>
                </a:lnTo>
                <a:lnTo>
                  <a:pt x="0" y="0"/>
                </a:lnTo>
                <a:lnTo>
                  <a:pt x="20086266" y="0"/>
                </a:lnTo>
                <a:lnTo>
                  <a:pt x="20086266" y="322071"/>
                </a:lnTo>
                <a:close/>
              </a:path>
            </a:pathLst>
          </a:custGeom>
          <a:solidFill>
            <a:srgbClr val="0A0C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5710" y="8402058"/>
            <a:ext cx="20086320" cy="259715"/>
          </a:xfrm>
          <a:custGeom>
            <a:avLst/>
            <a:gdLst/>
            <a:ahLst/>
            <a:cxnLst/>
            <a:rect l="l" t="t" r="r" b="b"/>
            <a:pathLst>
              <a:path w="20086320" h="259715">
                <a:moveTo>
                  <a:pt x="20086266" y="259228"/>
                </a:moveTo>
                <a:lnTo>
                  <a:pt x="0" y="259228"/>
                </a:lnTo>
                <a:lnTo>
                  <a:pt x="0" y="0"/>
                </a:lnTo>
                <a:lnTo>
                  <a:pt x="20086266" y="0"/>
                </a:lnTo>
                <a:lnTo>
                  <a:pt x="20086266" y="259228"/>
                </a:lnTo>
                <a:close/>
              </a:path>
            </a:pathLst>
          </a:custGeom>
          <a:solidFill>
            <a:srgbClr val="0A0C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631637" y="7696119"/>
            <a:ext cx="7532370" cy="1031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15" marR="5080" indent="-6350">
              <a:lnSpc>
                <a:spcPct val="122200"/>
              </a:lnSpc>
              <a:spcBef>
                <a:spcPts val="95"/>
              </a:spcBef>
            </a:pPr>
            <a:r>
              <a:rPr dirty="0" sz="2700" spc="60">
                <a:solidFill>
                  <a:srgbClr val="DBDBDB"/>
                </a:solidFill>
                <a:latin typeface="Calibri"/>
                <a:cs typeface="Calibri"/>
              </a:rPr>
              <a:t>Data</a:t>
            </a:r>
            <a:r>
              <a:rPr dirty="0" sz="2700" spc="-165">
                <a:solidFill>
                  <a:srgbClr val="DBDBDB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F2F2F2"/>
                </a:solidFill>
                <a:latin typeface="Calibri"/>
                <a:cs typeface="Calibri"/>
              </a:rPr>
              <a:t>Accuracy:</a:t>
            </a:r>
            <a:r>
              <a:rPr dirty="0" sz="2700" spc="-11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E4E4E4"/>
                </a:solidFill>
                <a:latin typeface="Calibri"/>
                <a:cs typeface="Calibri"/>
              </a:rPr>
              <a:t>Ensures</a:t>
            </a:r>
            <a:r>
              <a:rPr dirty="0" sz="2700" spc="70">
                <a:solidFill>
                  <a:srgbClr val="E4E4E4"/>
                </a:solidFill>
                <a:latin typeface="Calibri"/>
                <a:cs typeface="Calibri"/>
              </a:rPr>
              <a:t> </a:t>
            </a:r>
            <a:r>
              <a:rPr dirty="0" sz="2700" spc="-30">
                <a:solidFill>
                  <a:srgbClr val="EBEBEB"/>
                </a:solidFill>
                <a:latin typeface="Calibri"/>
                <a:cs typeface="Calibri"/>
              </a:rPr>
              <a:t>credibility</a:t>
            </a:r>
            <a:r>
              <a:rPr dirty="0" sz="2700" spc="35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dirty="0" sz="2700" spc="-55">
                <a:solidFill>
                  <a:srgbClr val="E8E8E8"/>
                </a:solidFill>
                <a:latin typeface="Calibri"/>
                <a:cs typeface="Calibri"/>
              </a:rPr>
              <a:t>through</a:t>
            </a:r>
            <a:r>
              <a:rPr dirty="0" sz="2700" spc="-10">
                <a:solidFill>
                  <a:srgbClr val="E8E8E8"/>
                </a:solidFill>
                <a:latin typeface="Calibri"/>
                <a:cs typeface="Calibri"/>
              </a:rPr>
              <a:t> </a:t>
            </a:r>
            <a:r>
              <a:rPr dirty="0" sz="2700" spc="-45">
                <a:solidFill>
                  <a:srgbClr val="F2F2F2"/>
                </a:solidFill>
                <a:latin typeface="Calibri"/>
                <a:cs typeface="Calibri"/>
              </a:rPr>
              <a:t>verified</a:t>
            </a:r>
            <a:r>
              <a:rPr dirty="0" sz="2700" spc="15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dirty="0" sz="2700" spc="-25">
                <a:solidFill>
                  <a:srgbClr val="DDDDDD"/>
                </a:solidFill>
                <a:latin typeface="Calibri"/>
                <a:cs typeface="Calibri"/>
              </a:rPr>
              <a:t>and </a:t>
            </a:r>
            <a:r>
              <a:rPr dirty="0" sz="2700" spc="-60">
                <a:solidFill>
                  <a:srgbClr val="F2F2F2"/>
                </a:solidFill>
                <a:latin typeface="Calibri"/>
                <a:cs typeface="Calibri"/>
              </a:rPr>
              <a:t>cited</a:t>
            </a:r>
            <a:r>
              <a:rPr dirty="0" sz="2700" spc="-65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F0F0F0"/>
                </a:solidFill>
                <a:latin typeface="Calibri"/>
                <a:cs typeface="Calibri"/>
              </a:rPr>
              <a:t>statistics.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10" y="1049402"/>
            <a:ext cx="20086320" cy="730885"/>
          </a:xfrm>
          <a:custGeom>
            <a:avLst/>
            <a:gdLst/>
            <a:ahLst/>
            <a:cxnLst/>
            <a:rect l="l" t="t" r="r" b="b"/>
            <a:pathLst>
              <a:path w="20086320" h="730885">
                <a:moveTo>
                  <a:pt x="20086266" y="730552"/>
                </a:moveTo>
                <a:lnTo>
                  <a:pt x="0" y="730552"/>
                </a:lnTo>
                <a:lnTo>
                  <a:pt x="0" y="0"/>
                </a:lnTo>
                <a:lnTo>
                  <a:pt x="20086266" y="0"/>
                </a:lnTo>
                <a:lnTo>
                  <a:pt x="20086266" y="730552"/>
                </a:lnTo>
                <a:close/>
              </a:path>
            </a:pathLst>
          </a:custGeom>
          <a:solidFill>
            <a:srgbClr val="0811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149" rIns="0" bIns="0" rtlCol="0" vert="horz">
            <a:spAutoFit/>
          </a:bodyPr>
          <a:lstStyle/>
          <a:p>
            <a:pPr marL="138430">
              <a:lnSpc>
                <a:spcPct val="100000"/>
              </a:lnSpc>
              <a:spcBef>
                <a:spcPts val="135"/>
              </a:spcBef>
            </a:pPr>
            <a:r>
              <a:rPr dirty="0" sz="6150" spc="-290">
                <a:latin typeface="Arial MT"/>
                <a:cs typeface="Arial MT"/>
              </a:rPr>
              <a:t>The</a:t>
            </a:r>
            <a:r>
              <a:rPr dirty="0" sz="6150" spc="-505">
                <a:latin typeface="Arial MT"/>
                <a:cs typeface="Arial MT"/>
              </a:rPr>
              <a:t> </a:t>
            </a:r>
            <a:r>
              <a:rPr dirty="0" sz="6150" spc="145">
                <a:latin typeface="Arial MT"/>
                <a:cs typeface="Arial MT"/>
              </a:rPr>
              <a:t>Impact</a:t>
            </a:r>
            <a:r>
              <a:rPr dirty="0" sz="6150" spc="50">
                <a:latin typeface="Arial MT"/>
                <a:cs typeface="Arial MT"/>
              </a:rPr>
              <a:t> </a:t>
            </a:r>
            <a:r>
              <a:rPr dirty="0" sz="6150" spc="100">
                <a:latin typeface="Arial MT"/>
                <a:cs typeface="Arial MT"/>
              </a:rPr>
              <a:t>on</a:t>
            </a:r>
            <a:r>
              <a:rPr dirty="0" sz="6150" spc="-570">
                <a:latin typeface="Arial MT"/>
                <a:cs typeface="Arial MT"/>
              </a:rPr>
              <a:t> </a:t>
            </a:r>
            <a:r>
              <a:rPr dirty="0" sz="6150" spc="-10">
                <a:latin typeface="Arial MT"/>
                <a:cs typeface="Arial MT"/>
              </a:rPr>
              <a:t>Memory</a:t>
            </a:r>
            <a:endParaRPr sz="615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10" y="5526982"/>
            <a:ext cx="20086320" cy="322580"/>
          </a:xfrm>
          <a:custGeom>
            <a:avLst/>
            <a:gdLst/>
            <a:ahLst/>
            <a:cxnLst/>
            <a:rect l="l" t="t" r="r" b="b"/>
            <a:pathLst>
              <a:path w="20086320" h="322579">
                <a:moveTo>
                  <a:pt x="20086266" y="322071"/>
                </a:moveTo>
                <a:lnTo>
                  <a:pt x="0" y="322071"/>
                </a:lnTo>
                <a:lnTo>
                  <a:pt x="0" y="0"/>
                </a:lnTo>
                <a:lnTo>
                  <a:pt x="20086266" y="0"/>
                </a:lnTo>
                <a:lnTo>
                  <a:pt x="20086266" y="322071"/>
                </a:lnTo>
                <a:close/>
              </a:path>
            </a:pathLst>
          </a:custGeom>
          <a:solidFill>
            <a:srgbClr val="080E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710" y="6029727"/>
            <a:ext cx="20086320" cy="322580"/>
          </a:xfrm>
          <a:custGeom>
            <a:avLst/>
            <a:gdLst/>
            <a:ahLst/>
            <a:cxnLst/>
            <a:rect l="l" t="t" r="r" b="b"/>
            <a:pathLst>
              <a:path w="20086320" h="322579">
                <a:moveTo>
                  <a:pt x="20086266" y="322071"/>
                </a:moveTo>
                <a:lnTo>
                  <a:pt x="0" y="322071"/>
                </a:lnTo>
                <a:lnTo>
                  <a:pt x="0" y="0"/>
                </a:lnTo>
                <a:lnTo>
                  <a:pt x="20086266" y="0"/>
                </a:lnTo>
                <a:lnTo>
                  <a:pt x="20086266" y="322071"/>
                </a:lnTo>
                <a:close/>
              </a:path>
            </a:pathLst>
          </a:custGeom>
          <a:solidFill>
            <a:srgbClr val="080C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710" y="6532473"/>
            <a:ext cx="20086320" cy="322580"/>
          </a:xfrm>
          <a:custGeom>
            <a:avLst/>
            <a:gdLst/>
            <a:ahLst/>
            <a:cxnLst/>
            <a:rect l="l" t="t" r="r" b="b"/>
            <a:pathLst>
              <a:path w="20086320" h="322579">
                <a:moveTo>
                  <a:pt x="20086266" y="322071"/>
                </a:moveTo>
                <a:lnTo>
                  <a:pt x="0" y="322071"/>
                </a:lnTo>
                <a:lnTo>
                  <a:pt x="0" y="0"/>
                </a:lnTo>
                <a:lnTo>
                  <a:pt x="20086266" y="0"/>
                </a:lnTo>
                <a:lnTo>
                  <a:pt x="20086266" y="322071"/>
                </a:lnTo>
                <a:close/>
              </a:path>
            </a:pathLst>
          </a:custGeom>
          <a:solidFill>
            <a:srgbClr val="080E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140937" y="5302087"/>
            <a:ext cx="7821930" cy="155575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 indent="4445">
              <a:lnSpc>
                <a:spcPct val="125600"/>
              </a:lnSpc>
              <a:spcBef>
                <a:spcPts val="155"/>
              </a:spcBef>
            </a:pPr>
            <a:r>
              <a:rPr dirty="0" sz="2700" spc="-30">
                <a:solidFill>
                  <a:srgbClr val="EDEDED"/>
                </a:solidFill>
                <a:latin typeface="Calibri"/>
                <a:cs typeface="Calibri"/>
              </a:rPr>
              <a:t>Studies</a:t>
            </a:r>
            <a:r>
              <a:rPr dirty="0" sz="2700" spc="-110">
                <a:solidFill>
                  <a:srgbClr val="EDEDED"/>
                </a:solidFill>
                <a:latin typeface="Calibri"/>
                <a:cs typeface="Calibri"/>
              </a:rPr>
              <a:t> </a:t>
            </a:r>
            <a:r>
              <a:rPr dirty="0" sz="2700" spc="-35">
                <a:solidFill>
                  <a:srgbClr val="D4D4D4"/>
                </a:solidFill>
                <a:latin typeface="Calibri"/>
                <a:cs typeface="Calibri"/>
              </a:rPr>
              <a:t>from</a:t>
            </a:r>
            <a:r>
              <a:rPr dirty="0" sz="2700" spc="-120">
                <a:solidFill>
                  <a:srgbClr val="D4D4D4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E8E8E8"/>
                </a:solidFill>
                <a:latin typeface="Calibri"/>
                <a:cs typeface="Calibri"/>
              </a:rPr>
              <a:t>3M</a:t>
            </a:r>
            <a:r>
              <a:rPr dirty="0" sz="2700" spc="-150">
                <a:solidFill>
                  <a:srgbClr val="E8E8E8"/>
                </a:solidFill>
                <a:latin typeface="Calibri"/>
                <a:cs typeface="Calibri"/>
              </a:rPr>
              <a:t> </a:t>
            </a:r>
            <a:r>
              <a:rPr dirty="0" sz="2700" spc="-70">
                <a:solidFill>
                  <a:srgbClr val="EBEBEB"/>
                </a:solidFill>
                <a:latin typeface="Calibri"/>
                <a:cs typeface="Calibri"/>
              </a:rPr>
              <a:t>and</a:t>
            </a:r>
            <a:r>
              <a:rPr dirty="0" sz="2700" spc="-85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dirty="0" sz="2700" spc="-95">
                <a:solidFill>
                  <a:srgbClr val="E9E9E9"/>
                </a:solidFill>
                <a:latin typeface="Calibri"/>
                <a:cs typeface="Calibri"/>
              </a:rPr>
              <a:t>the</a:t>
            </a:r>
            <a:r>
              <a:rPr dirty="0" sz="2700" spc="-125">
                <a:solidFill>
                  <a:srgbClr val="E9E9E9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EDEDED"/>
                </a:solidFill>
                <a:latin typeface="Calibri"/>
                <a:cs typeface="Calibri"/>
              </a:rPr>
              <a:t>University</a:t>
            </a:r>
            <a:r>
              <a:rPr dirty="0" sz="2700" spc="-75">
                <a:solidFill>
                  <a:srgbClr val="EDEDED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D4D4D4"/>
                </a:solidFill>
                <a:latin typeface="Calibri"/>
                <a:cs typeface="Calibri"/>
              </a:rPr>
              <a:t>of</a:t>
            </a:r>
            <a:r>
              <a:rPr dirty="0" sz="2700" spc="-65">
                <a:solidFill>
                  <a:srgbClr val="D4D4D4"/>
                </a:solidFill>
                <a:latin typeface="Calibri"/>
                <a:cs typeface="Calibri"/>
              </a:rPr>
              <a:t> </a:t>
            </a:r>
            <a:r>
              <a:rPr dirty="0" sz="2700" spc="-50">
                <a:solidFill>
                  <a:srgbClr val="F4F4F4"/>
                </a:solidFill>
                <a:latin typeface="Calibri"/>
                <a:cs typeface="Calibri"/>
              </a:rPr>
              <a:t>Minnesota</a:t>
            </a:r>
            <a:r>
              <a:rPr dirty="0" sz="2700" spc="-75">
                <a:solidFill>
                  <a:srgbClr val="F4F4F4"/>
                </a:solidFill>
                <a:latin typeface="Calibri"/>
                <a:cs typeface="Calibri"/>
              </a:rPr>
              <a:t> </a:t>
            </a:r>
            <a:r>
              <a:rPr dirty="0" sz="2700" spc="-20">
                <a:solidFill>
                  <a:srgbClr val="DFDFDF"/>
                </a:solidFill>
                <a:latin typeface="Calibri"/>
                <a:cs typeface="Calibri"/>
              </a:rPr>
              <a:t>show </a:t>
            </a:r>
            <a:r>
              <a:rPr dirty="0" sz="2550">
                <a:solidFill>
                  <a:srgbClr val="EBEBEB"/>
                </a:solidFill>
                <a:latin typeface="Calibri"/>
                <a:cs typeface="Calibri"/>
              </a:rPr>
              <a:t>that</a:t>
            </a:r>
            <a:r>
              <a:rPr dirty="0" sz="2550" spc="-65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dirty="0" sz="2550" spc="-10">
                <a:solidFill>
                  <a:srgbClr val="DDDDDD"/>
                </a:solidFill>
                <a:latin typeface="Calibri"/>
                <a:cs typeface="Calibri"/>
              </a:rPr>
              <a:t>people</a:t>
            </a:r>
            <a:r>
              <a:rPr dirty="0" sz="2550" spc="-45">
                <a:solidFill>
                  <a:srgbClr val="DDDDDD"/>
                </a:solidFill>
                <a:latin typeface="Calibri"/>
                <a:cs typeface="Calibri"/>
              </a:rPr>
              <a:t> </a:t>
            </a:r>
            <a:r>
              <a:rPr dirty="0" sz="2550" spc="-20">
                <a:solidFill>
                  <a:srgbClr val="F4F4F4"/>
                </a:solidFill>
                <a:latin typeface="Calibri"/>
                <a:cs typeface="Calibri"/>
              </a:rPr>
              <a:t>remember</a:t>
            </a:r>
            <a:r>
              <a:rPr dirty="0" sz="2550" spc="95">
                <a:solidFill>
                  <a:srgbClr val="F4F4F4"/>
                </a:solidFill>
                <a:latin typeface="Calibri"/>
                <a:cs typeface="Calibri"/>
              </a:rPr>
              <a:t> </a:t>
            </a:r>
            <a:r>
              <a:rPr dirty="0" sz="2550" spc="50">
                <a:solidFill>
                  <a:srgbClr val="E9E9E9"/>
                </a:solidFill>
                <a:latin typeface="Calibri"/>
                <a:cs typeface="Calibri"/>
              </a:rPr>
              <a:t>ó.5x</a:t>
            </a:r>
            <a:r>
              <a:rPr dirty="0" sz="2550" spc="-70">
                <a:solidFill>
                  <a:srgbClr val="E9E9E9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D8D8D8"/>
                </a:solidFill>
                <a:latin typeface="Calibri"/>
                <a:cs typeface="Calibri"/>
              </a:rPr>
              <a:t>more</a:t>
            </a:r>
            <a:r>
              <a:rPr dirty="0" sz="2550" spc="-85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E2E2E2"/>
                </a:solidFill>
                <a:latin typeface="Calibri"/>
                <a:cs typeface="Calibri"/>
              </a:rPr>
              <a:t>information</a:t>
            </a:r>
            <a:r>
              <a:rPr dirty="0" sz="2550" spc="5">
                <a:solidFill>
                  <a:srgbClr val="E2E2E2"/>
                </a:solidFill>
                <a:latin typeface="Calibri"/>
                <a:cs typeface="Calibri"/>
              </a:rPr>
              <a:t> </a:t>
            </a:r>
            <a:r>
              <a:rPr dirty="0" sz="2550">
                <a:solidFill>
                  <a:srgbClr val="E1E1E1"/>
                </a:solidFill>
                <a:latin typeface="Calibri"/>
                <a:cs typeface="Calibri"/>
              </a:rPr>
              <a:t>when</a:t>
            </a:r>
            <a:r>
              <a:rPr dirty="0" sz="2550" spc="-105">
                <a:solidFill>
                  <a:srgbClr val="E1E1E1"/>
                </a:solidFill>
                <a:latin typeface="Calibri"/>
                <a:cs typeface="Calibri"/>
              </a:rPr>
              <a:t> </a:t>
            </a:r>
            <a:r>
              <a:rPr dirty="0" sz="2550" spc="-10">
                <a:solidFill>
                  <a:srgbClr val="DDDDDD"/>
                </a:solidFill>
                <a:latin typeface="Calibri"/>
                <a:cs typeface="Calibri"/>
              </a:rPr>
              <a:t>paired </a:t>
            </a:r>
            <a:r>
              <a:rPr dirty="0" sz="2700" spc="-60">
                <a:solidFill>
                  <a:srgbClr val="E6E6E6"/>
                </a:solidFill>
                <a:latin typeface="Calibri"/>
                <a:cs typeface="Calibri"/>
              </a:rPr>
              <a:t>with</a:t>
            </a:r>
            <a:r>
              <a:rPr dirty="0" sz="2700" spc="-110">
                <a:solidFill>
                  <a:srgbClr val="E6E6E6"/>
                </a:solidFill>
                <a:latin typeface="Calibri"/>
                <a:cs typeface="Calibri"/>
              </a:rPr>
              <a:t> </a:t>
            </a:r>
            <a:r>
              <a:rPr dirty="0" sz="2700" spc="-40">
                <a:solidFill>
                  <a:srgbClr val="E8E8E8"/>
                </a:solidFill>
                <a:latin typeface="Calibri"/>
                <a:cs typeface="Calibri"/>
              </a:rPr>
              <a:t>relevant</a:t>
            </a:r>
            <a:r>
              <a:rPr dirty="0" sz="2700" spc="-114">
                <a:solidFill>
                  <a:srgbClr val="E8E8E8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E2E2E2"/>
                </a:solidFill>
                <a:latin typeface="Calibri"/>
                <a:cs typeface="Calibri"/>
              </a:rPr>
              <a:t>visuals</a:t>
            </a:r>
            <a:r>
              <a:rPr dirty="0" sz="2700" spc="-15">
                <a:solidFill>
                  <a:srgbClr val="E2E2E2"/>
                </a:solidFill>
                <a:latin typeface="Calibri"/>
                <a:cs typeface="Calibri"/>
              </a:rPr>
              <a:t> </a:t>
            </a:r>
            <a:r>
              <a:rPr dirty="0" sz="2700" spc="-95">
                <a:solidFill>
                  <a:srgbClr val="E8E8E8"/>
                </a:solidFill>
                <a:latin typeface="Calibri"/>
                <a:cs typeface="Calibri"/>
              </a:rPr>
              <a:t>than</a:t>
            </a:r>
            <a:r>
              <a:rPr dirty="0" sz="2700" spc="-70">
                <a:solidFill>
                  <a:srgbClr val="E8E8E8"/>
                </a:solidFill>
                <a:latin typeface="Calibri"/>
                <a:cs typeface="Calibri"/>
              </a:rPr>
              <a:t> </a:t>
            </a:r>
            <a:r>
              <a:rPr dirty="0" sz="2700" spc="-100">
                <a:solidFill>
                  <a:srgbClr val="EDEDED"/>
                </a:solidFill>
                <a:latin typeface="Calibri"/>
                <a:cs typeface="Calibri"/>
              </a:rPr>
              <a:t>when</a:t>
            </a:r>
            <a:r>
              <a:rPr dirty="0" sz="2700" spc="-65">
                <a:solidFill>
                  <a:srgbClr val="EDEDED"/>
                </a:solidFill>
                <a:latin typeface="Calibri"/>
                <a:cs typeface="Calibri"/>
              </a:rPr>
              <a:t> </a:t>
            </a:r>
            <a:r>
              <a:rPr dirty="0" sz="2700" spc="-25">
                <a:solidFill>
                  <a:srgbClr val="E2E2E2"/>
                </a:solidFill>
                <a:latin typeface="Calibri"/>
                <a:cs typeface="Calibri"/>
              </a:rPr>
              <a:t>relying</a:t>
            </a:r>
            <a:r>
              <a:rPr dirty="0" sz="2700" spc="-75">
                <a:solidFill>
                  <a:srgbClr val="E2E2E2"/>
                </a:solidFill>
                <a:latin typeface="Calibri"/>
                <a:cs typeface="Calibri"/>
              </a:rPr>
              <a:t> </a:t>
            </a:r>
            <a:r>
              <a:rPr dirty="0" sz="2700" spc="-65">
                <a:solidFill>
                  <a:srgbClr val="D6D6D6"/>
                </a:solidFill>
                <a:latin typeface="Calibri"/>
                <a:cs typeface="Calibri"/>
              </a:rPr>
              <a:t>on</a:t>
            </a:r>
            <a:r>
              <a:rPr dirty="0" sz="2700" spc="-114">
                <a:solidFill>
                  <a:srgbClr val="D6D6D6"/>
                </a:solidFill>
                <a:latin typeface="Calibri"/>
                <a:cs typeface="Calibri"/>
              </a:rPr>
              <a:t> </a:t>
            </a:r>
            <a:r>
              <a:rPr dirty="0" sz="2700" spc="-80">
                <a:solidFill>
                  <a:srgbClr val="D8D8D8"/>
                </a:solidFill>
                <a:latin typeface="Calibri"/>
                <a:cs typeface="Calibri"/>
              </a:rPr>
              <a:t>text</a:t>
            </a:r>
            <a:r>
              <a:rPr dirty="0" sz="2700" spc="-7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EBEBEB"/>
                </a:solidFill>
                <a:latin typeface="Calibri"/>
                <a:cs typeface="Calibri"/>
              </a:rPr>
              <a:t>alone.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710" y="7459410"/>
            <a:ext cx="20086320" cy="432434"/>
          </a:xfrm>
          <a:custGeom>
            <a:avLst/>
            <a:gdLst/>
            <a:ahLst/>
            <a:cxnLst/>
            <a:rect l="l" t="t" r="r" b="b"/>
            <a:pathLst>
              <a:path w="20086320" h="432434">
                <a:moveTo>
                  <a:pt x="20086266" y="432046"/>
                </a:moveTo>
                <a:lnTo>
                  <a:pt x="0" y="432046"/>
                </a:lnTo>
                <a:lnTo>
                  <a:pt x="0" y="0"/>
                </a:lnTo>
                <a:lnTo>
                  <a:pt x="20086266" y="0"/>
                </a:lnTo>
                <a:lnTo>
                  <a:pt x="20086266" y="432046"/>
                </a:lnTo>
                <a:close/>
              </a:path>
            </a:pathLst>
          </a:custGeom>
          <a:solidFill>
            <a:srgbClr val="0A0C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46141" y="7292220"/>
            <a:ext cx="3335020" cy="654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100" spc="-10">
                <a:solidFill>
                  <a:srgbClr val="A8A8A8"/>
                </a:solidFill>
                <a:latin typeface="Cambria"/>
                <a:cs typeface="Cambria"/>
              </a:rPr>
              <a:t>Retention</a:t>
            </a:r>
            <a:r>
              <a:rPr dirty="0" sz="4100" spc="80">
                <a:solidFill>
                  <a:srgbClr val="A8A8A8"/>
                </a:solidFill>
                <a:latin typeface="Cambria"/>
                <a:cs typeface="Cambria"/>
              </a:rPr>
              <a:t> </a:t>
            </a:r>
            <a:r>
              <a:rPr dirty="0" sz="4100" spc="-20">
                <a:solidFill>
                  <a:srgbClr val="93A1B1"/>
                </a:solidFill>
                <a:latin typeface="Cambria"/>
                <a:cs typeface="Cambria"/>
              </a:rPr>
              <a:t>Rate</a:t>
            </a:r>
            <a:endParaRPr sz="41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603321" y="7569779"/>
            <a:ext cx="3851910" cy="3397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50" spc="-40">
                <a:solidFill>
                  <a:srgbClr val="AAAAAA"/>
                </a:solidFill>
                <a:latin typeface="Cambria"/>
                <a:cs typeface="Cambria"/>
              </a:rPr>
              <a:t>Retention</a:t>
            </a:r>
            <a:r>
              <a:rPr dirty="0" sz="2050" spc="-25">
                <a:solidFill>
                  <a:srgbClr val="AAAAAA"/>
                </a:solidFill>
                <a:latin typeface="Cambria"/>
                <a:cs typeface="Cambria"/>
              </a:rPr>
              <a:t> </a:t>
            </a:r>
            <a:r>
              <a:rPr dirty="0" sz="2050" spc="-20">
                <a:solidFill>
                  <a:srgbClr val="ACACAC"/>
                </a:solidFill>
                <a:latin typeface="Cambria"/>
                <a:cs typeface="Cambria"/>
              </a:rPr>
              <a:t>for</a:t>
            </a:r>
            <a:r>
              <a:rPr dirty="0" sz="2050" spc="-55">
                <a:solidFill>
                  <a:srgbClr val="ACACAC"/>
                </a:solidFill>
                <a:latin typeface="Cambria"/>
                <a:cs typeface="Cambria"/>
              </a:rPr>
              <a:t> </a:t>
            </a:r>
            <a:r>
              <a:rPr dirty="0" sz="2050" spc="-35">
                <a:solidFill>
                  <a:srgbClr val="B6B6B6"/>
                </a:solidFill>
                <a:latin typeface="Cambria"/>
                <a:cs typeface="Cambria"/>
              </a:rPr>
              <a:t>text-</a:t>
            </a:r>
            <a:r>
              <a:rPr dirty="0" sz="2050">
                <a:solidFill>
                  <a:srgbClr val="B6B6B6"/>
                </a:solidFill>
                <a:latin typeface="Cambria"/>
                <a:cs typeface="Cambria"/>
              </a:rPr>
              <a:t>only</a:t>
            </a:r>
            <a:r>
              <a:rPr dirty="0" sz="2050" spc="140">
                <a:solidFill>
                  <a:srgbClr val="B6B6B6"/>
                </a:solidFill>
                <a:latin typeface="Cambria"/>
                <a:cs typeface="Cambria"/>
              </a:rPr>
              <a:t> </a:t>
            </a:r>
            <a:r>
              <a:rPr dirty="0" sz="2050" spc="-60">
                <a:solidFill>
                  <a:srgbClr val="B3B3B3"/>
                </a:solidFill>
                <a:latin typeface="Cambria"/>
                <a:cs typeface="Cambria"/>
              </a:rPr>
              <a:t>after</a:t>
            </a:r>
            <a:r>
              <a:rPr dirty="0" sz="2050" spc="-50">
                <a:solidFill>
                  <a:srgbClr val="B3B3B3"/>
                </a:solidFill>
                <a:latin typeface="Cambria"/>
                <a:cs typeface="Cambria"/>
              </a:rPr>
              <a:t> </a:t>
            </a:r>
            <a:r>
              <a:rPr dirty="0" sz="2050" spc="110">
                <a:solidFill>
                  <a:srgbClr val="8793B3"/>
                </a:solidFill>
                <a:latin typeface="Cambria"/>
                <a:cs typeface="Cambria"/>
              </a:rPr>
              <a:t>3</a:t>
            </a:r>
            <a:r>
              <a:rPr dirty="0" sz="2050" spc="-250">
                <a:solidFill>
                  <a:srgbClr val="8793B3"/>
                </a:solidFill>
                <a:latin typeface="Cambria"/>
                <a:cs typeface="Cambria"/>
              </a:rPr>
              <a:t> </a:t>
            </a:r>
            <a:r>
              <a:rPr dirty="0" sz="2050" spc="-10">
                <a:solidFill>
                  <a:srgbClr val="AAAAAA"/>
                </a:solidFill>
                <a:latin typeface="Cambria"/>
                <a:cs typeface="Cambria"/>
              </a:rPr>
              <a:t>days.</a:t>
            </a:r>
            <a:endParaRPr sz="20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10" y="1017982"/>
            <a:ext cx="20086320" cy="762000"/>
          </a:xfrm>
          <a:custGeom>
            <a:avLst/>
            <a:gdLst/>
            <a:ahLst/>
            <a:cxnLst/>
            <a:rect l="l" t="t" r="r" b="b"/>
            <a:pathLst>
              <a:path w="20086320" h="762000">
                <a:moveTo>
                  <a:pt x="20086266" y="761973"/>
                </a:moveTo>
                <a:lnTo>
                  <a:pt x="0" y="761973"/>
                </a:lnTo>
                <a:lnTo>
                  <a:pt x="0" y="0"/>
                </a:lnTo>
                <a:lnTo>
                  <a:pt x="20086266" y="0"/>
                </a:lnTo>
                <a:lnTo>
                  <a:pt x="20086266" y="761973"/>
                </a:lnTo>
                <a:close/>
              </a:path>
            </a:pathLst>
          </a:custGeom>
          <a:solidFill>
            <a:srgbClr val="0811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149" rIns="0" bIns="0" rtlCol="0" vert="horz">
            <a:spAutoFit/>
          </a:bodyPr>
          <a:lstStyle/>
          <a:p>
            <a:pPr marL="120650">
              <a:lnSpc>
                <a:spcPct val="100000"/>
              </a:lnSpc>
              <a:spcBef>
                <a:spcPts val="135"/>
              </a:spcBef>
            </a:pPr>
            <a:r>
              <a:rPr dirty="0" sz="6150" spc="50">
                <a:latin typeface="Arial MT"/>
                <a:cs typeface="Arial MT"/>
              </a:rPr>
              <a:t>Navigating</a:t>
            </a:r>
            <a:r>
              <a:rPr dirty="0" sz="6150" spc="-95">
                <a:latin typeface="Arial MT"/>
                <a:cs typeface="Arial MT"/>
              </a:rPr>
              <a:t> </a:t>
            </a:r>
            <a:r>
              <a:rPr dirty="0" sz="6150" spc="120">
                <a:latin typeface="Arial MT"/>
                <a:cs typeface="Arial MT"/>
              </a:rPr>
              <a:t>Common</a:t>
            </a:r>
            <a:r>
              <a:rPr dirty="0" sz="6150" spc="-190">
                <a:latin typeface="Arial MT"/>
                <a:cs typeface="Arial MT"/>
              </a:rPr>
              <a:t> </a:t>
            </a:r>
            <a:r>
              <a:rPr dirty="0" sz="6150" spc="-10">
                <a:latin typeface="Arial MT"/>
                <a:cs typeface="Arial MT"/>
              </a:rPr>
              <a:t>Challenges</a:t>
            </a:r>
            <a:endParaRPr sz="615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10" y="6783845"/>
            <a:ext cx="20086320" cy="322580"/>
          </a:xfrm>
          <a:custGeom>
            <a:avLst/>
            <a:gdLst/>
            <a:ahLst/>
            <a:cxnLst/>
            <a:rect l="l" t="t" r="r" b="b"/>
            <a:pathLst>
              <a:path w="20086320" h="322579">
                <a:moveTo>
                  <a:pt x="20086266" y="322071"/>
                </a:moveTo>
                <a:lnTo>
                  <a:pt x="0" y="322071"/>
                </a:lnTo>
                <a:lnTo>
                  <a:pt x="0" y="0"/>
                </a:lnTo>
                <a:lnTo>
                  <a:pt x="20086266" y="0"/>
                </a:lnTo>
                <a:lnTo>
                  <a:pt x="20086266" y="322071"/>
                </a:lnTo>
                <a:close/>
              </a:path>
            </a:pathLst>
          </a:custGeom>
          <a:solidFill>
            <a:srgbClr val="0A0C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636368" y="6670988"/>
            <a:ext cx="618490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 spc="-20">
                <a:solidFill>
                  <a:srgbClr val="E6E6E6"/>
                </a:solidFill>
                <a:latin typeface="Calibri"/>
                <a:cs typeface="Calibri"/>
              </a:rPr>
              <a:t>Cramming</a:t>
            </a:r>
            <a:r>
              <a:rPr dirty="0" sz="2700" spc="-85">
                <a:solidFill>
                  <a:srgbClr val="E6E6E6"/>
                </a:solidFill>
                <a:latin typeface="Calibri"/>
                <a:cs typeface="Calibri"/>
              </a:rPr>
              <a:t> </a:t>
            </a:r>
            <a:r>
              <a:rPr dirty="0" sz="2700" spc="-100">
                <a:solidFill>
                  <a:srgbClr val="CFCFCF"/>
                </a:solidFill>
                <a:latin typeface="Calibri"/>
                <a:cs typeface="Calibri"/>
              </a:rPr>
              <a:t>too</a:t>
            </a:r>
            <a:r>
              <a:rPr dirty="0" sz="2700" spc="-125">
                <a:solidFill>
                  <a:srgbClr val="CFCFCF"/>
                </a:solidFill>
                <a:latin typeface="Calibri"/>
                <a:cs typeface="Calibri"/>
              </a:rPr>
              <a:t> </a:t>
            </a:r>
            <a:r>
              <a:rPr dirty="0" sz="2700" spc="-100">
                <a:solidFill>
                  <a:srgbClr val="CFCFCF"/>
                </a:solidFill>
                <a:latin typeface="Calibri"/>
                <a:cs typeface="Calibri"/>
              </a:rPr>
              <a:t>much</a:t>
            </a:r>
            <a:r>
              <a:rPr dirty="0" sz="2700" spc="-70">
                <a:solidFill>
                  <a:srgbClr val="CFCFCF"/>
                </a:solidFill>
                <a:latin typeface="Calibri"/>
                <a:cs typeface="Calibri"/>
              </a:rPr>
              <a:t> </a:t>
            </a:r>
            <a:r>
              <a:rPr dirty="0" sz="2700" spc="-60">
                <a:solidFill>
                  <a:srgbClr val="E4E4E4"/>
                </a:solidFill>
                <a:latin typeface="Calibri"/>
                <a:cs typeface="Calibri"/>
              </a:rPr>
              <a:t>data</a:t>
            </a:r>
            <a:r>
              <a:rPr dirty="0" sz="2700" spc="-95">
                <a:solidFill>
                  <a:srgbClr val="E4E4E4"/>
                </a:solidFill>
                <a:latin typeface="Calibri"/>
                <a:cs typeface="Calibri"/>
              </a:rPr>
              <a:t> </a:t>
            </a:r>
            <a:r>
              <a:rPr dirty="0" sz="2700" spc="-55">
                <a:solidFill>
                  <a:srgbClr val="DFDFDF"/>
                </a:solidFill>
                <a:latin typeface="Calibri"/>
                <a:cs typeface="Calibri"/>
              </a:rPr>
              <a:t>into</a:t>
            </a:r>
            <a:r>
              <a:rPr dirty="0" sz="2700" spc="-10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dirty="0" sz="2700" spc="-95">
                <a:solidFill>
                  <a:srgbClr val="E4E4E4"/>
                </a:solidFill>
                <a:latin typeface="Calibri"/>
                <a:cs typeface="Calibri"/>
              </a:rPr>
              <a:t>one</a:t>
            </a:r>
            <a:r>
              <a:rPr dirty="0" sz="2700" spc="-114">
                <a:solidFill>
                  <a:srgbClr val="E4E4E4"/>
                </a:solidFill>
                <a:latin typeface="Calibri"/>
                <a:cs typeface="Calibri"/>
              </a:rPr>
              <a:t> </a:t>
            </a:r>
            <a:r>
              <a:rPr dirty="0" sz="2700" spc="-30">
                <a:solidFill>
                  <a:srgbClr val="DFDFDF"/>
                </a:solidFill>
                <a:latin typeface="Calibri"/>
                <a:cs typeface="Calibri"/>
              </a:rPr>
              <a:t>graphic</a:t>
            </a:r>
            <a:r>
              <a:rPr dirty="0" sz="2700" spc="-2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dirty="0" sz="2700" spc="-25">
                <a:solidFill>
                  <a:srgbClr val="EBEBEB"/>
                </a:solidFill>
                <a:latin typeface="Calibri"/>
                <a:cs typeface="Calibri"/>
              </a:rPr>
              <a:t>can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23080" y="6670988"/>
            <a:ext cx="728154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 spc="-45">
                <a:solidFill>
                  <a:srgbClr val="E6E6E6"/>
                </a:solidFill>
                <a:latin typeface="Calibri"/>
                <a:cs typeface="Calibri"/>
              </a:rPr>
              <a:t>Misleading</a:t>
            </a:r>
            <a:r>
              <a:rPr dirty="0" sz="2700" spc="-85">
                <a:solidFill>
                  <a:srgbClr val="E6E6E6"/>
                </a:solidFill>
                <a:latin typeface="Calibri"/>
                <a:cs typeface="Calibri"/>
              </a:rPr>
              <a:t> </a:t>
            </a:r>
            <a:r>
              <a:rPr dirty="0" sz="2700" spc="-45">
                <a:solidFill>
                  <a:srgbClr val="E6E6E6"/>
                </a:solidFill>
                <a:latin typeface="Calibri"/>
                <a:cs typeface="Calibri"/>
              </a:rPr>
              <a:t>scales,</a:t>
            </a:r>
            <a:r>
              <a:rPr dirty="0" sz="2700" spc="-110">
                <a:solidFill>
                  <a:srgbClr val="E6E6E6"/>
                </a:solidFill>
                <a:latin typeface="Calibri"/>
                <a:cs typeface="Calibri"/>
              </a:rPr>
              <a:t> </a:t>
            </a:r>
            <a:r>
              <a:rPr dirty="0" sz="2700" spc="-30">
                <a:solidFill>
                  <a:srgbClr val="E1E1E1"/>
                </a:solidFill>
                <a:latin typeface="Calibri"/>
                <a:cs typeface="Calibri"/>
              </a:rPr>
              <a:t>clashing</a:t>
            </a:r>
            <a:r>
              <a:rPr dirty="0" sz="2700" spc="-125">
                <a:solidFill>
                  <a:srgbClr val="E1E1E1"/>
                </a:solidFill>
                <a:latin typeface="Calibri"/>
                <a:cs typeface="Calibri"/>
              </a:rPr>
              <a:t> </a:t>
            </a:r>
            <a:r>
              <a:rPr dirty="0" sz="2700" spc="-40">
                <a:solidFill>
                  <a:srgbClr val="E8E8E8"/>
                </a:solidFill>
                <a:latin typeface="Calibri"/>
                <a:cs typeface="Calibri"/>
              </a:rPr>
              <a:t>colors,</a:t>
            </a:r>
            <a:r>
              <a:rPr dirty="0" sz="2700" spc="-110">
                <a:solidFill>
                  <a:srgbClr val="E8E8E8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D1D1D1"/>
                </a:solidFill>
                <a:latin typeface="Calibri"/>
                <a:cs typeface="Calibri"/>
              </a:rPr>
              <a:t>or</a:t>
            </a:r>
            <a:r>
              <a:rPr dirty="0" sz="2700" spc="-140">
                <a:solidFill>
                  <a:srgbClr val="D1D1D1"/>
                </a:solidFill>
                <a:latin typeface="Calibri"/>
                <a:cs typeface="Calibri"/>
              </a:rPr>
              <a:t> </a:t>
            </a:r>
            <a:r>
              <a:rPr dirty="0" sz="2700" spc="-45">
                <a:solidFill>
                  <a:srgbClr val="EBEBEB"/>
                </a:solidFill>
                <a:latin typeface="Calibri"/>
                <a:cs typeface="Calibri"/>
              </a:rPr>
              <a:t>generic</a:t>
            </a:r>
            <a:r>
              <a:rPr dirty="0" sz="2700" spc="-75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dirty="0" sz="2700" spc="-25">
                <a:solidFill>
                  <a:srgbClr val="E2E2E2"/>
                </a:solidFill>
                <a:latin typeface="Calibri"/>
                <a:cs typeface="Calibri"/>
              </a:rPr>
              <a:t>icons</a:t>
            </a:r>
            <a:r>
              <a:rPr dirty="0" sz="2700" spc="-90">
                <a:solidFill>
                  <a:srgbClr val="E2E2E2"/>
                </a:solidFill>
                <a:latin typeface="Calibri"/>
                <a:cs typeface="Calibri"/>
              </a:rPr>
              <a:t> </a:t>
            </a:r>
            <a:r>
              <a:rPr dirty="0" sz="2700" spc="-25">
                <a:solidFill>
                  <a:srgbClr val="E2E2E2"/>
                </a:solidFill>
                <a:latin typeface="Calibri"/>
                <a:cs typeface="Calibri"/>
              </a:rPr>
              <a:t>can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710" y="7286590"/>
            <a:ext cx="20086320" cy="322580"/>
          </a:xfrm>
          <a:custGeom>
            <a:avLst/>
            <a:gdLst/>
            <a:ahLst/>
            <a:cxnLst/>
            <a:rect l="l" t="t" r="r" b="b"/>
            <a:pathLst>
              <a:path w="20086320" h="322579">
                <a:moveTo>
                  <a:pt x="20086266" y="322071"/>
                </a:moveTo>
                <a:lnTo>
                  <a:pt x="0" y="322071"/>
                </a:lnTo>
                <a:lnTo>
                  <a:pt x="0" y="0"/>
                </a:lnTo>
                <a:lnTo>
                  <a:pt x="20086266" y="0"/>
                </a:lnTo>
                <a:lnTo>
                  <a:pt x="20086266" y="322071"/>
                </a:lnTo>
                <a:close/>
              </a:path>
            </a:pathLst>
          </a:custGeom>
          <a:solidFill>
            <a:srgbClr val="0A0C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637539" y="7173734"/>
            <a:ext cx="7233284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 spc="-75">
                <a:solidFill>
                  <a:srgbClr val="E6E6E6"/>
                </a:solidFill>
                <a:latin typeface="Calibri"/>
                <a:cs typeface="Calibri"/>
              </a:rPr>
              <a:t>overwhelm</a:t>
            </a:r>
            <a:r>
              <a:rPr dirty="0" sz="2700" spc="-80">
                <a:solidFill>
                  <a:srgbClr val="E6E6E6"/>
                </a:solidFill>
                <a:latin typeface="Calibri"/>
                <a:cs typeface="Calibri"/>
              </a:rPr>
              <a:t> </a:t>
            </a:r>
            <a:r>
              <a:rPr dirty="0" sz="2700" spc="-90">
                <a:solidFill>
                  <a:srgbClr val="DDDDDD"/>
                </a:solidFill>
                <a:latin typeface="Calibri"/>
                <a:cs typeface="Calibri"/>
              </a:rPr>
              <a:t>the</a:t>
            </a:r>
            <a:r>
              <a:rPr dirty="0" sz="2700" spc="-70">
                <a:solidFill>
                  <a:srgbClr val="DDDDDD"/>
                </a:solidFill>
                <a:latin typeface="Calibri"/>
                <a:cs typeface="Calibri"/>
              </a:rPr>
              <a:t> </a:t>
            </a:r>
            <a:r>
              <a:rPr dirty="0" sz="2700" spc="-55">
                <a:solidFill>
                  <a:srgbClr val="E6E6E6"/>
                </a:solidFill>
                <a:latin typeface="Calibri"/>
                <a:cs typeface="Calibri"/>
              </a:rPr>
              <a:t>viewer</a:t>
            </a:r>
            <a:r>
              <a:rPr dirty="0" sz="2700" spc="-25">
                <a:solidFill>
                  <a:srgbClr val="E6E6E6"/>
                </a:solidFill>
                <a:latin typeface="Calibri"/>
                <a:cs typeface="Calibri"/>
              </a:rPr>
              <a:t> </a:t>
            </a:r>
            <a:r>
              <a:rPr dirty="0" sz="2700" spc="-80">
                <a:solidFill>
                  <a:srgbClr val="DBDBDB"/>
                </a:solidFill>
                <a:latin typeface="Calibri"/>
                <a:cs typeface="Calibri"/>
              </a:rPr>
              <a:t>and</a:t>
            </a:r>
            <a:r>
              <a:rPr dirty="0" sz="2700" spc="-70">
                <a:solidFill>
                  <a:srgbClr val="DBDBDB"/>
                </a:solidFill>
                <a:latin typeface="Calibri"/>
                <a:cs typeface="Calibri"/>
              </a:rPr>
              <a:t> </a:t>
            </a:r>
            <a:r>
              <a:rPr dirty="0" sz="2700" spc="-35">
                <a:solidFill>
                  <a:srgbClr val="F2F2F2"/>
                </a:solidFill>
                <a:latin typeface="Calibri"/>
                <a:cs typeface="Calibri"/>
              </a:rPr>
              <a:t>obscure </a:t>
            </a:r>
            <a:r>
              <a:rPr dirty="0" sz="2700" spc="-90">
                <a:solidFill>
                  <a:srgbClr val="DBDBDB"/>
                </a:solidFill>
                <a:latin typeface="Calibri"/>
                <a:cs typeface="Calibri"/>
              </a:rPr>
              <a:t>the</a:t>
            </a:r>
            <a:r>
              <a:rPr dirty="0" sz="2700" spc="-80">
                <a:solidFill>
                  <a:srgbClr val="DBDBDB"/>
                </a:solidFill>
                <a:latin typeface="Calibri"/>
                <a:cs typeface="Calibri"/>
              </a:rPr>
              <a:t> </a:t>
            </a:r>
            <a:r>
              <a:rPr dirty="0" sz="2700" spc="-55">
                <a:solidFill>
                  <a:srgbClr val="EDEDED"/>
                </a:solidFill>
                <a:latin typeface="Calibri"/>
                <a:cs typeface="Calibri"/>
              </a:rPr>
              <a:t>core</a:t>
            </a:r>
            <a:r>
              <a:rPr dirty="0" sz="2700" spc="-100">
                <a:solidFill>
                  <a:srgbClr val="EDEDED"/>
                </a:solidFill>
                <a:latin typeface="Calibri"/>
                <a:cs typeface="Calibri"/>
              </a:rPr>
              <a:t> </a:t>
            </a:r>
            <a:r>
              <a:rPr dirty="0" sz="2700" spc="-25">
                <a:solidFill>
                  <a:srgbClr val="F4F4F4"/>
                </a:solidFill>
                <a:latin typeface="Calibri"/>
                <a:cs typeface="Calibri"/>
              </a:rPr>
              <a:t>narrative.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20128" y="7173734"/>
            <a:ext cx="6903084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 spc="-100">
                <a:solidFill>
                  <a:srgbClr val="E6E6E6"/>
                </a:solidFill>
                <a:latin typeface="Calibri"/>
                <a:cs typeface="Calibri"/>
              </a:rPr>
              <a:t>damage</a:t>
            </a:r>
            <a:r>
              <a:rPr dirty="0" sz="2700" spc="-55">
                <a:solidFill>
                  <a:srgbClr val="E6E6E6"/>
                </a:solidFill>
                <a:latin typeface="Calibri"/>
                <a:cs typeface="Calibri"/>
              </a:rPr>
              <a:t> </a:t>
            </a:r>
            <a:r>
              <a:rPr dirty="0" sz="2700" spc="-30">
                <a:solidFill>
                  <a:srgbClr val="F2F2F2"/>
                </a:solidFill>
                <a:latin typeface="Calibri"/>
                <a:cs typeface="Calibri"/>
              </a:rPr>
              <a:t>credibility</a:t>
            </a:r>
            <a:r>
              <a:rPr dirty="0" sz="2700" spc="-12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dirty="0" sz="2700" spc="-90">
                <a:solidFill>
                  <a:srgbClr val="E2E2E2"/>
                </a:solidFill>
                <a:latin typeface="Calibri"/>
                <a:cs typeface="Calibri"/>
              </a:rPr>
              <a:t>and</a:t>
            </a:r>
            <a:r>
              <a:rPr dirty="0" sz="2700" spc="-65">
                <a:solidFill>
                  <a:srgbClr val="E2E2E2"/>
                </a:solidFill>
                <a:latin typeface="Calibri"/>
                <a:cs typeface="Calibri"/>
              </a:rPr>
              <a:t> </a:t>
            </a:r>
            <a:r>
              <a:rPr dirty="0" sz="2700" spc="-50">
                <a:solidFill>
                  <a:srgbClr val="E8E8E8"/>
                </a:solidFill>
                <a:latin typeface="Calibri"/>
                <a:cs typeface="Calibri"/>
              </a:rPr>
              <a:t>misrepresent</a:t>
            </a:r>
            <a:r>
              <a:rPr dirty="0" sz="2700" spc="110">
                <a:solidFill>
                  <a:srgbClr val="E8E8E8"/>
                </a:solidFill>
                <a:latin typeface="Calibri"/>
                <a:cs typeface="Calibri"/>
              </a:rPr>
              <a:t> </a:t>
            </a:r>
            <a:r>
              <a:rPr dirty="0" sz="2700" spc="-95">
                <a:solidFill>
                  <a:srgbClr val="EDEDED"/>
                </a:solidFill>
                <a:latin typeface="Calibri"/>
                <a:cs typeface="Calibri"/>
              </a:rPr>
              <a:t>the </a:t>
            </a:r>
            <a:r>
              <a:rPr dirty="0" sz="2700" spc="-20">
                <a:solidFill>
                  <a:srgbClr val="E8E8E8"/>
                </a:solidFill>
                <a:latin typeface="Calibri"/>
                <a:cs typeface="Calibri"/>
              </a:rPr>
              <a:t>underlying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710" y="7789336"/>
            <a:ext cx="20086320" cy="322580"/>
          </a:xfrm>
          <a:custGeom>
            <a:avLst/>
            <a:gdLst/>
            <a:ahLst/>
            <a:cxnLst/>
            <a:rect l="l" t="t" r="r" b="b"/>
            <a:pathLst>
              <a:path w="20086320" h="322579">
                <a:moveTo>
                  <a:pt x="20086266" y="322071"/>
                </a:moveTo>
                <a:lnTo>
                  <a:pt x="0" y="322071"/>
                </a:lnTo>
                <a:lnTo>
                  <a:pt x="0" y="0"/>
                </a:lnTo>
                <a:lnTo>
                  <a:pt x="20086266" y="0"/>
                </a:lnTo>
                <a:lnTo>
                  <a:pt x="20086266" y="322071"/>
                </a:lnTo>
                <a:close/>
              </a:path>
            </a:pathLst>
          </a:custGeom>
          <a:solidFill>
            <a:srgbClr val="0A0C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639492" y="7676481"/>
            <a:ext cx="325501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 spc="-30">
                <a:solidFill>
                  <a:srgbClr val="E4E4E4"/>
                </a:solidFill>
                <a:latin typeface="Calibri"/>
                <a:cs typeface="Calibri"/>
              </a:rPr>
              <a:t>Focus</a:t>
            </a:r>
            <a:r>
              <a:rPr dirty="0" sz="2700" spc="-15">
                <a:solidFill>
                  <a:srgbClr val="E4E4E4"/>
                </a:solidFill>
                <a:latin typeface="Calibri"/>
                <a:cs typeface="Calibri"/>
              </a:rPr>
              <a:t> </a:t>
            </a:r>
            <a:r>
              <a:rPr dirty="0" sz="2700" spc="-55">
                <a:solidFill>
                  <a:srgbClr val="DBDBDB"/>
                </a:solidFill>
                <a:latin typeface="Calibri"/>
                <a:cs typeface="Calibri"/>
              </a:rPr>
              <a:t>on</a:t>
            </a:r>
            <a:r>
              <a:rPr dirty="0" sz="2700" spc="-100">
                <a:solidFill>
                  <a:srgbClr val="DBDBDB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DDDDDD"/>
                </a:solidFill>
                <a:latin typeface="Calibri"/>
                <a:cs typeface="Calibri"/>
              </a:rPr>
              <a:t>3-5</a:t>
            </a:r>
            <a:r>
              <a:rPr dirty="0" sz="2700" spc="-5">
                <a:solidFill>
                  <a:srgbClr val="DDDDDD"/>
                </a:solidFill>
                <a:latin typeface="Calibri"/>
                <a:cs typeface="Calibri"/>
              </a:rPr>
              <a:t> </a:t>
            </a:r>
            <a:r>
              <a:rPr dirty="0" sz="2700" spc="-85">
                <a:solidFill>
                  <a:srgbClr val="EBEBEB"/>
                </a:solidFill>
                <a:latin typeface="Calibri"/>
                <a:cs typeface="Calibri"/>
              </a:rPr>
              <a:t>key</a:t>
            </a:r>
            <a:r>
              <a:rPr dirty="0" sz="2700" spc="-10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dirty="0" sz="2700" spc="-35">
                <a:solidFill>
                  <a:srgbClr val="DDDDDD"/>
                </a:solidFill>
                <a:latin typeface="Calibri"/>
                <a:cs typeface="Calibri"/>
              </a:rPr>
              <a:t>points.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22177" y="7676481"/>
            <a:ext cx="73850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 spc="-45">
                <a:solidFill>
                  <a:srgbClr val="EBEBEB"/>
                </a:solidFill>
                <a:latin typeface="Calibri"/>
                <a:cs typeface="Calibri"/>
              </a:rPr>
              <a:t>facts.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Victory Idogho</dc:creator>
  <dc:title>graphics for Storytelling.cdr</dc:title>
  <dcterms:created xsi:type="dcterms:W3CDTF">2026-06-16T11:27:14Z</dcterms:created>
  <dcterms:modified xsi:type="dcterms:W3CDTF">2026-06-16T11:27:14Z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2026-06-16T00:00:00Z</vt:filetime>
  </property>
  <property fmtid="{D5CDD505-2E9C-101B-9397-08002B2CF9AE}" pid="4" name="Creator">
    <vt:lpwstr>CorelDRAW 2021</vt:lpwstr>
  </property>
  <property fmtid="{D5CDD505-2E9C-101B-9397-08002B2CF9AE}" pid="5" name="GTS_PDFXConformance">
    <vt:lpwstr>PDF/X-1a:2001</vt:lpwstr>
  </property>
  <property fmtid="{D5CDD505-2E9C-101B-9397-08002B2CF9AE}" pid="6" name="GTS_PDFXVersion">
    <vt:lpwstr>PDF/X-1:2001</vt:lpwstr>
  </property>
  <property fmtid="{D5CDD505-2E9C-101B-9397-08002B2CF9AE}" pid="7" name="LastSaved">
    <vt:filetime>2026-06-16T00:00:00Z</vt:filetime>
  </property>
  <property fmtid="{D5CDD505-2E9C-101B-9397-08002B2CF9AE}" pid="8" name="Producer">
    <vt:lpwstr>iLovePDF</vt:lpwstr>
  </property>
</Properties>
</file>