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50" r:id="rId3"/>
  </p:sldMasterIdLst>
  <p:notesMasterIdLst>
    <p:notesMasterId r:id="rId5"/>
  </p:notesMasterIdLst>
  <p:sldIdLst>
    <p:sldId id="256" r:id="rId4"/>
    <p:sldId id="257" r:id="rId6"/>
    <p:sldId id="258" r:id="rId7"/>
    <p:sldId id="259" r:id="rId8"/>
    <p:sldId id="260" r:id="rId9"/>
    <p:sldId id="274"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the group. Introduce yourself and your role on the RWVL project. Let them know this session is focused specifically on FeministHub.org — what it is, why it exists, and how their organizations contribute to keeping it alive and relevant.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content type. Emphasis: Programme Stories are the most important. That is where WROs often fall short — they run programs but do not document them. Stories with photos, quotes from beneficiaries, and clear outcomes are what the Hub needs most.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sets quality expectations. The DO NOT list is not meant to discourage — it is to protect the women whose stories appear on the platform and to maintain the Hub's credibility. Dignity-based storytelling is a core principle.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step. Clarify who the 'designated contact' is — that may be yourself or your MEAL officer depending on the organization. The 5-day review window is a commitment on ActionAid Nigeria's side.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partner WRO is expected to designate ONE communications focal person. This person does not need to be a communications expert. They need to be observant, able to write basic reports, and have access to a smartphone for photos.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clear: these are minimums, not ceilings. Organizations that do more will have stronger profiles and more evidence of their work. Also clarify that content submitted to the Hub is automatically counted toward their communications output in quarterly reports.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critical section for M&amp;E officers and program staff in the room. FeministHub is not just comms — it is a documentation system.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out that Output 1221 — FeministHub maintained — is a project output that ActionAid Nigeria is accountable to Global Affairs Canada for. WRO contributions to the Hub are part of that evidence chain. This connects their day-to-day communications work to the larger project accountability framework.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through these with the group. Point 3 — designating a focal person — is an action you want them to commit to before they leave the room. Consider doing a quick show of hands at the end to see who already has someone in mind.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 through these action items clearly. Distribute the content guidelines document before everyone leaves. Make sure every WRO rep knows how to reach you or your team for questions after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floor. Common questions to expect: Who do we send content to? What if we do not have a communications person? Can we write in Hausa or Igbo or Yoruba? Can we submit videos? All good questions — be ready with answers. After Q&amp;A, remind them that the Digital Campaigns session follows next.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 agenda briefly. Let the group know the session is 45 minutes. Q&amp;A is at the end but you are happy to take short clarifying questions throughout.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into the first section. This is about orientation — making sure everyone understands what the Hub is before we talk about their role.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Clarify that FeministHub is NOT just an ActionAid page. It is a shared platform built with RWVL funding to serve all partner WROs. Every organization in this room has a stake in it and a presence on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Hub has multiple audiences. Emphasize that the WROs are not just consumers of the platform — they are the primary producers of content on it. The platform only has value if partner organizations publish their work there.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Hub has multiple audiences. Emphasize that the WROs are not just consumers of the platform — they are the primary producers of content on it. The platform only has value if partner organizations publish their work there.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section makes the case for why this is not optional. The Hub is part of the project's theory of change. WRO visibility on it feeds into outcome 1221 directly. Make this point clearly.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 through these points one at a time. Point 3 and 4 are the ones that tend to land hardest for organizations — they connect FeministHub directly to project accountability and their relationship with ActionAid Nigeria.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get specific about what content the Hub accepts. This is a practical section.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10.xml"/><Relationship Id="rId7"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5.pn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6" Type="http://schemas.openxmlformats.org/officeDocument/2006/relationships/notesSlide" Target="../notesSlides/notesSlide14.xml"/><Relationship Id="rId5" Type="http://schemas.openxmlformats.org/officeDocument/2006/relationships/slideLayout" Target="../slideLayouts/slideLayout1.xml"/><Relationship Id="rId4" Type="http://schemas.openxmlformats.org/officeDocument/2006/relationships/image" Target="../media/image6.png"/><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1.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A1A1A"/>
        </a:solidFill>
        <a:effectLst/>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CC0000"/>
          </a:solidFill>
        </p:spPr>
      </p:sp>
      <p:sp>
        <p:nvSpPr>
          <p:cNvPr id="3" name="Text 1"/>
          <p:cNvSpPr/>
          <p:nvPr/>
        </p:nvSpPr>
        <p:spPr>
          <a:xfrm>
            <a:off x="228600" y="228600"/>
            <a:ext cx="3017520" cy="731520"/>
          </a:xfrm>
          <a:prstGeom prst="rect">
            <a:avLst/>
          </a:prstGeom>
          <a:noFill/>
        </p:spPr>
        <p:txBody>
          <a:bodyPr wrap="square" rtlCol="0" anchor="t"/>
          <a:lstStyle/>
          <a:p>
            <a:pPr marL="0" indent="0" algn="l">
              <a:buNone/>
            </a:pPr>
            <a:endParaRPr lang="en-US" sz="1300" dirty="0"/>
          </a:p>
        </p:txBody>
      </p:sp>
      <p:sp>
        <p:nvSpPr>
          <p:cNvPr id="4" name="Text 2"/>
          <p:cNvSpPr/>
          <p:nvPr/>
        </p:nvSpPr>
        <p:spPr>
          <a:xfrm>
            <a:off x="228600" y="1866265"/>
            <a:ext cx="3038475" cy="516890"/>
          </a:xfrm>
          <a:prstGeom prst="rect">
            <a:avLst/>
          </a:prstGeom>
          <a:noFill/>
        </p:spPr>
        <p:txBody>
          <a:bodyPr wrap="square" rtlCol="0" anchor="ctr"/>
          <a:lstStyle/>
          <a:p>
            <a:pPr marL="0" indent="0" algn="l">
              <a:buNone/>
            </a:pPr>
            <a:r>
              <a:rPr lang="en-US" sz="2400" b="1" kern="0" spc="300" dirty="0">
                <a:solidFill>
                  <a:srgbClr val="FFFFFF"/>
                </a:solidFill>
                <a:latin typeface="Arial" panose="020B0604020202020204" pitchFamily="34" charset="0"/>
                <a:ea typeface="Arial" panose="020B0604020202020204" pitchFamily="34" charset="-122"/>
                <a:cs typeface="Arial" panose="020B0604020202020204" pitchFamily="34" charset="-120"/>
              </a:rPr>
              <a:t>RWVL-NIGERIA PROJECT</a:t>
            </a:r>
            <a:endParaRPr lang="en-US" sz="2400" b="1" kern="0" spc="300" dirty="0">
              <a:solidFill>
                <a:srgbClr val="FFFFFF"/>
              </a:solidFill>
              <a:latin typeface="Arial" panose="020B0604020202020204" pitchFamily="34" charset="0"/>
              <a:ea typeface="Arial" panose="020B0604020202020204" pitchFamily="34" charset="-122"/>
              <a:cs typeface="Arial" panose="020B0604020202020204" pitchFamily="34" charset="-120"/>
            </a:endParaRPr>
          </a:p>
        </p:txBody>
      </p:sp>
      <p:sp>
        <p:nvSpPr>
          <p:cNvPr id="5" name="Text 3"/>
          <p:cNvSpPr/>
          <p:nvPr/>
        </p:nvSpPr>
        <p:spPr>
          <a:xfrm>
            <a:off x="3840480" y="1097280"/>
            <a:ext cx="5029200" cy="1097280"/>
          </a:xfrm>
          <a:prstGeom prst="rect">
            <a:avLst/>
          </a:prstGeom>
          <a:noFill/>
        </p:spPr>
        <p:txBody>
          <a:bodyPr wrap="square" rtlCol="0" anchor="ctr"/>
          <a:lstStyle/>
          <a:p>
            <a:pPr marL="0" indent="0" algn="l">
              <a:buNone/>
            </a:pPr>
            <a:r>
              <a:rPr lang="en-US" sz="4200" b="1" dirty="0">
                <a:solidFill>
                  <a:srgbClr val="FFFFFF"/>
                </a:solidFill>
                <a:latin typeface="Arial" panose="020B0604020202020204" pitchFamily="34" charset="0"/>
                <a:ea typeface="Arial" panose="020B0604020202020204" pitchFamily="34" charset="-122"/>
                <a:cs typeface="Arial" panose="020B0604020202020204" pitchFamily="34" charset="-120"/>
              </a:rPr>
              <a:t>FeministHub.org</a:t>
            </a:r>
            <a:endParaRPr lang="en-US" sz="4200" dirty="0"/>
          </a:p>
        </p:txBody>
      </p:sp>
      <p:sp>
        <p:nvSpPr>
          <p:cNvPr id="6" name="Text 4"/>
          <p:cNvSpPr/>
          <p:nvPr/>
        </p:nvSpPr>
        <p:spPr>
          <a:xfrm>
            <a:off x="3840480" y="2286000"/>
            <a:ext cx="5029200" cy="478790"/>
          </a:xfrm>
          <a:prstGeom prst="rect">
            <a:avLst/>
          </a:prstGeom>
          <a:noFill/>
        </p:spPr>
        <p:txBody>
          <a:bodyPr wrap="square" rtlCol="0" anchor="ctr"/>
          <a:lstStyle/>
          <a:p>
            <a:pPr marL="0" indent="0" algn="l">
              <a:buNone/>
            </a:pPr>
            <a:endParaRPr lang="en-US" sz="2200" dirty="0"/>
          </a:p>
        </p:txBody>
      </p:sp>
      <p:sp>
        <p:nvSpPr>
          <p:cNvPr id="7" name="Text 5"/>
          <p:cNvSpPr/>
          <p:nvPr/>
        </p:nvSpPr>
        <p:spPr>
          <a:xfrm>
            <a:off x="3840480" y="2194560"/>
            <a:ext cx="5029200" cy="548640"/>
          </a:xfrm>
          <a:prstGeom prst="rect">
            <a:avLst/>
          </a:prstGeom>
          <a:noFill/>
        </p:spPr>
        <p:txBody>
          <a:bodyPr wrap="square" rtlCol="0" anchor="ctr"/>
          <a:lstStyle/>
          <a:p>
            <a:pPr marL="0" indent="0" algn="l">
              <a:buNone/>
            </a:pPr>
            <a:r>
              <a:rPr lang="en-US" sz="1300" b="1" i="1" dirty="0">
                <a:solidFill>
                  <a:srgbClr val="D0D0D0"/>
                </a:solidFill>
                <a:latin typeface="Arial" panose="020B0604020202020204" pitchFamily="34" charset="0"/>
                <a:ea typeface="Arial" panose="020B0604020202020204" pitchFamily="34" charset="-122"/>
                <a:cs typeface="Arial" panose="020B0604020202020204" pitchFamily="34" charset="-120"/>
              </a:rPr>
              <a:t>Understanding the Platform, Your Role, and How to Contribute</a:t>
            </a:r>
            <a:endParaRPr lang="en-US" sz="1300" b="1" dirty="0"/>
          </a:p>
        </p:txBody>
      </p:sp>
      <p:sp>
        <p:nvSpPr>
          <p:cNvPr id="8" name="Text 6"/>
          <p:cNvSpPr/>
          <p:nvPr/>
        </p:nvSpPr>
        <p:spPr>
          <a:xfrm>
            <a:off x="3840480" y="4663440"/>
            <a:ext cx="5029200" cy="320040"/>
          </a:xfrm>
          <a:prstGeom prst="rect">
            <a:avLst/>
          </a:prstGeom>
          <a:noFill/>
        </p:spPr>
        <p:txBody>
          <a:bodyPr wrap="square" rtlCol="0" anchor="ctr"/>
          <a:lstStyle/>
          <a:p>
            <a:pPr marL="0" indent="0" algn="l">
              <a:buNone/>
            </a:pPr>
            <a:r>
              <a:rPr lang="en-US" sz="1000" dirty="0">
                <a:solidFill>
                  <a:srgbClr val="888888"/>
                </a:solidFill>
                <a:latin typeface="Arial" panose="020B0604020202020204" pitchFamily="34" charset="0"/>
                <a:ea typeface="Arial" panose="020B0604020202020204" pitchFamily="34" charset="-122"/>
                <a:cs typeface="Arial" panose="020B0604020202020204" pitchFamily="34" charset="-120"/>
              </a:rPr>
              <a:t>June 2026  |  ActionAid Nigeria  |  RWVL-N Project</a:t>
            </a:r>
            <a:endParaRPr lang="en-US" sz="1000" dirty="0"/>
          </a:p>
        </p:txBody>
      </p:sp>
      <p:pic>
        <p:nvPicPr>
          <p:cNvPr id="10" name="Picture 9" descr="AAN Red Font_ No Background"/>
          <p:cNvPicPr>
            <a:picLocks noChangeAspect="1"/>
          </p:cNvPicPr>
          <p:nvPr/>
        </p:nvPicPr>
        <p:blipFill>
          <a:blip r:embed="rId1"/>
          <a:stretch>
            <a:fillRect/>
          </a:stretch>
        </p:blipFill>
        <p:spPr>
          <a:xfrm>
            <a:off x="7621905" y="0"/>
            <a:ext cx="1126490" cy="6254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SECTION 03  |  TYPES OF CONTENT</a:t>
            </a:r>
            <a:endParaRPr lang="en-US" sz="900" dirty="0"/>
          </a:p>
        </p:txBody>
      </p:sp>
      <p:sp>
        <p:nvSpPr>
          <p:cNvPr id="4" name="Text 2"/>
          <p:cNvSpPr/>
          <p:nvPr/>
        </p:nvSpPr>
        <p:spPr>
          <a:xfrm>
            <a:off x="457200" y="685800"/>
            <a:ext cx="8229600" cy="502920"/>
          </a:xfrm>
          <a:prstGeom prst="rect">
            <a:avLst/>
          </a:prstGeom>
          <a:noFill/>
        </p:spPr>
        <p:txBody>
          <a:bodyPr wrap="square" rtlCol="0" anchor="ctr"/>
          <a:lstStyle/>
          <a:p>
            <a:pPr marL="0" indent="0">
              <a:buNone/>
            </a:pPr>
            <a:r>
              <a:rPr lang="en-US" sz="2600" b="1" dirty="0">
                <a:solidFill>
                  <a:srgbClr val="1A1A1A"/>
                </a:solidFill>
                <a:latin typeface="Arial" panose="020B0604020202020204" pitchFamily="34" charset="0"/>
                <a:ea typeface="Arial" panose="020B0604020202020204" pitchFamily="34" charset="-122"/>
                <a:cs typeface="Arial" panose="020B0604020202020204" pitchFamily="34" charset="-120"/>
              </a:rPr>
              <a:t>What Goes on FeministHub?</a:t>
            </a:r>
            <a:endParaRPr lang="en-US" sz="2600" dirty="0"/>
          </a:p>
        </p:txBody>
      </p:sp>
      <p:sp>
        <p:nvSpPr>
          <p:cNvPr id="5" name="Shape 3"/>
          <p:cNvSpPr/>
          <p:nvPr/>
        </p:nvSpPr>
        <p:spPr>
          <a:xfrm>
            <a:off x="274320" y="1417320"/>
            <a:ext cx="2743200" cy="1600200"/>
          </a:xfrm>
          <a:prstGeom prst="roundRect">
            <a:avLst>
              <a:gd name="adj" fmla="val 5714"/>
            </a:avLst>
          </a:prstGeom>
          <a:solidFill>
            <a:srgbClr val="CC0000"/>
          </a:solidFill>
          <a:effectLst>
            <a:outerShdw blurRad="63500" dist="25400" dir="2700000" algn="bl" rotWithShape="0">
              <a:srgbClr val="000000">
                <a:alpha val="8000"/>
              </a:srgbClr>
            </a:outerShdw>
          </a:effectLst>
        </p:spPr>
      </p:sp>
      <p:pic>
        <p:nvPicPr>
          <p:cNvPr id="6" name="Image 0" descr="preencoded.png"/>
          <p:cNvPicPr>
            <a:picLocks noChangeAspect="1"/>
          </p:cNvPicPr>
          <p:nvPr/>
        </p:nvPicPr>
        <p:blipFill>
          <a:blip r:embed="rId1"/>
          <a:stretch>
            <a:fillRect/>
          </a:stretch>
        </p:blipFill>
        <p:spPr>
          <a:xfrm>
            <a:off x="411480" y="1554480"/>
            <a:ext cx="384048" cy="384048"/>
          </a:xfrm>
          <a:prstGeom prst="rect">
            <a:avLst/>
          </a:prstGeom>
        </p:spPr>
      </p:pic>
      <p:sp>
        <p:nvSpPr>
          <p:cNvPr id="7" name="Text 4"/>
          <p:cNvSpPr/>
          <p:nvPr/>
        </p:nvSpPr>
        <p:spPr>
          <a:xfrm>
            <a:off x="384048" y="2011680"/>
            <a:ext cx="2542032" cy="411480"/>
          </a:xfrm>
          <a:prstGeom prst="rect">
            <a:avLst/>
          </a:prstGeom>
          <a:noFill/>
        </p:spPr>
        <p:txBody>
          <a:bodyPr wrap="square" rtlCol="0" anchor="ctr"/>
          <a:lstStyle/>
          <a:p>
            <a:pPr marL="0" indent="0">
              <a:buNone/>
            </a:pPr>
            <a:r>
              <a:rPr lang="en-US" sz="1200" b="1" dirty="0">
                <a:solidFill>
                  <a:srgbClr val="FFFFFF"/>
                </a:solidFill>
                <a:latin typeface="Arial" panose="020B0604020202020204" pitchFamily="34" charset="0"/>
                <a:ea typeface="Arial" panose="020B0604020202020204" pitchFamily="34" charset="-122"/>
                <a:cs typeface="Arial" panose="020B0604020202020204" pitchFamily="34" charset="-120"/>
              </a:rPr>
              <a:t>Programme Stories</a:t>
            </a:r>
            <a:endParaRPr lang="en-US" sz="1200" dirty="0"/>
          </a:p>
        </p:txBody>
      </p:sp>
      <p:sp>
        <p:nvSpPr>
          <p:cNvPr id="8" name="Text 5"/>
          <p:cNvSpPr/>
          <p:nvPr/>
        </p:nvSpPr>
        <p:spPr>
          <a:xfrm>
            <a:off x="384048" y="2423160"/>
            <a:ext cx="2542032" cy="502920"/>
          </a:xfrm>
          <a:prstGeom prst="rect">
            <a:avLst/>
          </a:prstGeom>
          <a:noFill/>
        </p:spPr>
        <p:txBody>
          <a:bodyPr wrap="square" rtlCol="0" anchor="ctr"/>
          <a:lstStyle/>
          <a:p>
            <a:pPr marL="0" indent="0">
              <a:buNone/>
            </a:pPr>
            <a:r>
              <a:rPr lang="en-US" sz="1000" dirty="0">
                <a:solidFill>
                  <a:srgbClr val="FFD0D0"/>
                </a:solidFill>
                <a:latin typeface="Arial" panose="020B0604020202020204" pitchFamily="34" charset="0"/>
                <a:ea typeface="Arial" panose="020B0604020202020204" pitchFamily="34" charset="-122"/>
                <a:cs typeface="Arial" panose="020B0604020202020204" pitchFamily="34" charset="-120"/>
              </a:rPr>
              <a:t>Photo stories, Success Stories, and field reports from your work, Case Studies</a:t>
            </a:r>
            <a:endParaRPr lang="en-US" sz="1000" dirty="0"/>
          </a:p>
        </p:txBody>
      </p:sp>
      <p:sp>
        <p:nvSpPr>
          <p:cNvPr id="9" name="Shape 6"/>
          <p:cNvSpPr/>
          <p:nvPr/>
        </p:nvSpPr>
        <p:spPr>
          <a:xfrm>
            <a:off x="3246120" y="1417320"/>
            <a:ext cx="2743200" cy="1600200"/>
          </a:xfrm>
          <a:prstGeom prst="roundRect">
            <a:avLst>
              <a:gd name="adj" fmla="val 5714"/>
            </a:avLst>
          </a:prstGeom>
          <a:solidFill>
            <a:srgbClr val="CC0000"/>
          </a:solidFill>
          <a:effectLst>
            <a:outerShdw blurRad="63500" dist="25400" dir="2700000" algn="bl" rotWithShape="0">
              <a:srgbClr val="000000">
                <a:alpha val="8000"/>
              </a:srgbClr>
            </a:outerShdw>
          </a:effectLst>
        </p:spPr>
      </p:sp>
      <p:pic>
        <p:nvPicPr>
          <p:cNvPr id="10" name="Image 1" descr="preencoded.png"/>
          <p:cNvPicPr>
            <a:picLocks noChangeAspect="1"/>
          </p:cNvPicPr>
          <p:nvPr/>
        </p:nvPicPr>
        <p:blipFill>
          <a:blip r:embed="rId2"/>
          <a:stretch>
            <a:fillRect/>
          </a:stretch>
        </p:blipFill>
        <p:spPr>
          <a:xfrm>
            <a:off x="3383280" y="1554480"/>
            <a:ext cx="384048" cy="384048"/>
          </a:xfrm>
          <a:prstGeom prst="rect">
            <a:avLst/>
          </a:prstGeom>
        </p:spPr>
      </p:pic>
      <p:sp>
        <p:nvSpPr>
          <p:cNvPr id="11" name="Text 7"/>
          <p:cNvSpPr/>
          <p:nvPr/>
        </p:nvSpPr>
        <p:spPr>
          <a:xfrm>
            <a:off x="3355848" y="2011680"/>
            <a:ext cx="2542032" cy="411480"/>
          </a:xfrm>
          <a:prstGeom prst="rect">
            <a:avLst/>
          </a:prstGeom>
          <a:noFill/>
        </p:spPr>
        <p:txBody>
          <a:bodyPr wrap="square" rtlCol="0" anchor="ctr"/>
          <a:lstStyle/>
          <a:p>
            <a:pPr marL="0" indent="0">
              <a:buNone/>
            </a:pPr>
            <a:r>
              <a:rPr lang="en-US" sz="1200" b="1" dirty="0">
                <a:solidFill>
                  <a:srgbClr val="FFFFFF"/>
                </a:solidFill>
                <a:latin typeface="Arial" panose="020B0604020202020204" pitchFamily="34" charset="0"/>
                <a:ea typeface="Arial" panose="020B0604020202020204" pitchFamily="34" charset="-122"/>
                <a:cs typeface="Arial" panose="020B0604020202020204" pitchFamily="34" charset="-120"/>
              </a:rPr>
              <a:t>Advocacy Updates</a:t>
            </a:r>
            <a:endParaRPr lang="en-US" sz="1200" dirty="0"/>
          </a:p>
        </p:txBody>
      </p:sp>
      <p:sp>
        <p:nvSpPr>
          <p:cNvPr id="12" name="Text 8"/>
          <p:cNvSpPr/>
          <p:nvPr/>
        </p:nvSpPr>
        <p:spPr>
          <a:xfrm>
            <a:off x="3355848" y="2423160"/>
            <a:ext cx="2542032" cy="502920"/>
          </a:xfrm>
          <a:prstGeom prst="rect">
            <a:avLst/>
          </a:prstGeom>
          <a:noFill/>
        </p:spPr>
        <p:txBody>
          <a:bodyPr wrap="square" rtlCol="0" anchor="ctr"/>
          <a:lstStyle/>
          <a:p>
            <a:pPr marL="0" indent="0">
              <a:buNone/>
            </a:pPr>
            <a:r>
              <a:rPr lang="en-US" sz="1000" dirty="0">
                <a:solidFill>
                  <a:srgbClr val="FFD0D0"/>
                </a:solidFill>
                <a:latin typeface="Arial" panose="020B0604020202020204" pitchFamily="34" charset="0"/>
                <a:ea typeface="Arial" panose="020B0604020202020204" pitchFamily="34" charset="-122"/>
                <a:cs typeface="Arial" panose="020B0604020202020204" pitchFamily="34" charset="-120"/>
              </a:rPr>
              <a:t>Campaign launches, petitions, policy submissions,</a:t>
            </a:r>
            <a:endParaRPr lang="en-US" sz="1000" dirty="0"/>
          </a:p>
        </p:txBody>
      </p:sp>
      <p:sp>
        <p:nvSpPr>
          <p:cNvPr id="13" name="Shape 9"/>
          <p:cNvSpPr/>
          <p:nvPr/>
        </p:nvSpPr>
        <p:spPr>
          <a:xfrm>
            <a:off x="6217920" y="1417320"/>
            <a:ext cx="2743200" cy="1600200"/>
          </a:xfrm>
          <a:prstGeom prst="roundRect">
            <a:avLst>
              <a:gd name="adj" fmla="val 5714"/>
            </a:avLst>
          </a:prstGeom>
          <a:solidFill>
            <a:srgbClr val="CC0000"/>
          </a:solidFill>
          <a:effectLst>
            <a:outerShdw blurRad="63500" dist="25400" dir="2700000" algn="bl" rotWithShape="0">
              <a:srgbClr val="000000">
                <a:alpha val="8000"/>
              </a:srgbClr>
            </a:outerShdw>
          </a:effectLst>
        </p:spPr>
      </p:sp>
      <p:pic>
        <p:nvPicPr>
          <p:cNvPr id="14" name="Image 2" descr="preencoded.png"/>
          <p:cNvPicPr>
            <a:picLocks noChangeAspect="1"/>
          </p:cNvPicPr>
          <p:nvPr/>
        </p:nvPicPr>
        <p:blipFill>
          <a:blip r:embed="rId3"/>
          <a:stretch>
            <a:fillRect/>
          </a:stretch>
        </p:blipFill>
        <p:spPr>
          <a:xfrm>
            <a:off x="6355080" y="1554480"/>
            <a:ext cx="384048" cy="384048"/>
          </a:xfrm>
          <a:prstGeom prst="rect">
            <a:avLst/>
          </a:prstGeom>
        </p:spPr>
      </p:pic>
      <p:sp>
        <p:nvSpPr>
          <p:cNvPr id="15" name="Text 10"/>
          <p:cNvSpPr/>
          <p:nvPr/>
        </p:nvSpPr>
        <p:spPr>
          <a:xfrm>
            <a:off x="6327648" y="2011680"/>
            <a:ext cx="2542032" cy="411480"/>
          </a:xfrm>
          <a:prstGeom prst="rect">
            <a:avLst/>
          </a:prstGeom>
          <a:noFill/>
        </p:spPr>
        <p:txBody>
          <a:bodyPr wrap="square" rtlCol="0" anchor="ctr"/>
          <a:lstStyle/>
          <a:p>
            <a:pPr marL="0" indent="0">
              <a:buNone/>
            </a:pPr>
            <a:r>
              <a:rPr lang="en-US" sz="1200" b="1" dirty="0">
                <a:solidFill>
                  <a:srgbClr val="FFFFFF"/>
                </a:solidFill>
                <a:latin typeface="Arial" panose="020B0604020202020204" pitchFamily="34" charset="0"/>
                <a:ea typeface="Arial" panose="020B0604020202020204" pitchFamily="34" charset="-122"/>
                <a:cs typeface="Arial" panose="020B0604020202020204" pitchFamily="34" charset="-120"/>
              </a:rPr>
              <a:t>Events and Activities</a:t>
            </a:r>
            <a:endParaRPr lang="en-US" sz="1200" dirty="0"/>
          </a:p>
        </p:txBody>
      </p:sp>
      <p:sp>
        <p:nvSpPr>
          <p:cNvPr id="16" name="Text 11"/>
          <p:cNvSpPr/>
          <p:nvPr/>
        </p:nvSpPr>
        <p:spPr>
          <a:xfrm>
            <a:off x="6327648" y="2423160"/>
            <a:ext cx="2542032" cy="502920"/>
          </a:xfrm>
          <a:prstGeom prst="rect">
            <a:avLst/>
          </a:prstGeom>
          <a:noFill/>
        </p:spPr>
        <p:txBody>
          <a:bodyPr wrap="square" rtlCol="0" anchor="ctr"/>
          <a:lstStyle/>
          <a:p>
            <a:pPr marL="0" indent="0">
              <a:buNone/>
            </a:pPr>
            <a:r>
              <a:rPr lang="en-US" sz="1000" dirty="0">
                <a:solidFill>
                  <a:srgbClr val="FFD0D0"/>
                </a:solidFill>
                <a:latin typeface="Arial" panose="020B0604020202020204" pitchFamily="34" charset="0"/>
                <a:ea typeface="Arial" panose="020B0604020202020204" pitchFamily="34" charset="-122"/>
                <a:cs typeface="Arial" panose="020B0604020202020204" pitchFamily="34" charset="-120"/>
              </a:rPr>
              <a:t>Trainings, meetings, community engagement sessions, and workshops.</a:t>
            </a:r>
            <a:endParaRPr lang="en-US" sz="1000" dirty="0"/>
          </a:p>
        </p:txBody>
      </p:sp>
      <p:sp>
        <p:nvSpPr>
          <p:cNvPr id="17" name="Shape 12"/>
          <p:cNvSpPr/>
          <p:nvPr/>
        </p:nvSpPr>
        <p:spPr>
          <a:xfrm>
            <a:off x="274320" y="3200400"/>
            <a:ext cx="2743200" cy="1600200"/>
          </a:xfrm>
          <a:prstGeom prst="roundRect">
            <a:avLst>
              <a:gd name="adj" fmla="val 5714"/>
            </a:avLst>
          </a:prstGeom>
          <a:solidFill>
            <a:srgbClr val="F5F5F5"/>
          </a:solidFill>
          <a:effectLst>
            <a:outerShdw blurRad="63500" dist="25400" dir="2700000" algn="bl" rotWithShape="0">
              <a:srgbClr val="000000">
                <a:alpha val="8000"/>
              </a:srgbClr>
            </a:outerShdw>
          </a:effectLst>
        </p:spPr>
      </p:sp>
      <p:pic>
        <p:nvPicPr>
          <p:cNvPr id="18" name="Image 3" descr="preencoded.png"/>
          <p:cNvPicPr>
            <a:picLocks noChangeAspect="1"/>
          </p:cNvPicPr>
          <p:nvPr/>
        </p:nvPicPr>
        <p:blipFill>
          <a:blip r:embed="rId4"/>
          <a:stretch>
            <a:fillRect/>
          </a:stretch>
        </p:blipFill>
        <p:spPr>
          <a:xfrm>
            <a:off x="411480" y="3337560"/>
            <a:ext cx="384048" cy="384048"/>
          </a:xfrm>
          <a:prstGeom prst="rect">
            <a:avLst/>
          </a:prstGeom>
        </p:spPr>
      </p:pic>
      <p:sp>
        <p:nvSpPr>
          <p:cNvPr id="19" name="Text 13"/>
          <p:cNvSpPr/>
          <p:nvPr/>
        </p:nvSpPr>
        <p:spPr>
          <a:xfrm>
            <a:off x="384048" y="3794760"/>
            <a:ext cx="2542032" cy="411480"/>
          </a:xfrm>
          <a:prstGeom prst="rect">
            <a:avLst/>
          </a:prstGeom>
          <a:noFill/>
        </p:spPr>
        <p:txBody>
          <a:bodyPr wrap="square" rtlCol="0" anchor="ctr"/>
          <a:lstStyle/>
          <a:p>
            <a:pPr marL="0" indent="0">
              <a:buNone/>
            </a:pPr>
            <a:r>
              <a:rPr lang="en-US" sz="1200" b="1" dirty="0">
                <a:solidFill>
                  <a:srgbClr val="1A1A1A"/>
                </a:solidFill>
                <a:latin typeface="Arial" panose="020B0604020202020204" pitchFamily="34" charset="0"/>
                <a:ea typeface="Arial" panose="020B0604020202020204" pitchFamily="34" charset="-122"/>
                <a:cs typeface="Arial" panose="020B0604020202020204" pitchFamily="34" charset="-120"/>
              </a:rPr>
              <a:t>Research and Data</a:t>
            </a:r>
            <a:endParaRPr lang="en-US" sz="1200" dirty="0"/>
          </a:p>
        </p:txBody>
      </p:sp>
      <p:sp>
        <p:nvSpPr>
          <p:cNvPr id="20" name="Text 14"/>
          <p:cNvSpPr/>
          <p:nvPr/>
        </p:nvSpPr>
        <p:spPr>
          <a:xfrm>
            <a:off x="384048" y="4206240"/>
            <a:ext cx="2542032" cy="502920"/>
          </a:xfrm>
          <a:prstGeom prst="rect">
            <a:avLst/>
          </a:prstGeom>
          <a:noFill/>
        </p:spPr>
        <p:txBody>
          <a:bodyPr wrap="square" rtlCol="0" anchor="ctr"/>
          <a:lstStyle/>
          <a:p>
            <a:pPr marL="0" indent="0">
              <a:buNone/>
            </a:pPr>
            <a:r>
              <a:rPr lang="en-US" sz="1000" dirty="0">
                <a:solidFill>
                  <a:srgbClr val="555555"/>
                </a:solidFill>
                <a:latin typeface="Arial" panose="020B0604020202020204" pitchFamily="34" charset="0"/>
                <a:ea typeface="Arial" panose="020B0604020202020204" pitchFamily="34" charset="-122"/>
                <a:cs typeface="Arial" panose="020B0604020202020204" pitchFamily="34" charset="-120"/>
              </a:rPr>
              <a:t>Reports, surveys, fact sheets, and evidence-based publications.</a:t>
            </a:r>
            <a:endParaRPr lang="en-US" sz="1000" dirty="0"/>
          </a:p>
        </p:txBody>
      </p:sp>
      <p:sp>
        <p:nvSpPr>
          <p:cNvPr id="21" name="Shape 15"/>
          <p:cNvSpPr/>
          <p:nvPr/>
        </p:nvSpPr>
        <p:spPr>
          <a:xfrm>
            <a:off x="3246120" y="3200400"/>
            <a:ext cx="2743200" cy="1600200"/>
          </a:xfrm>
          <a:prstGeom prst="roundRect">
            <a:avLst>
              <a:gd name="adj" fmla="val 5714"/>
            </a:avLst>
          </a:prstGeom>
          <a:solidFill>
            <a:srgbClr val="F5F5F5"/>
          </a:solidFill>
          <a:effectLst>
            <a:outerShdw blurRad="63500" dist="25400" dir="2700000" algn="bl" rotWithShape="0">
              <a:srgbClr val="000000">
                <a:alpha val="8000"/>
              </a:srgbClr>
            </a:outerShdw>
          </a:effectLst>
        </p:spPr>
      </p:sp>
      <p:pic>
        <p:nvPicPr>
          <p:cNvPr id="22" name="Image 4" descr="preencoded.png"/>
          <p:cNvPicPr>
            <a:picLocks noChangeAspect="1"/>
          </p:cNvPicPr>
          <p:nvPr/>
        </p:nvPicPr>
        <p:blipFill>
          <a:blip r:embed="rId5"/>
          <a:stretch>
            <a:fillRect/>
          </a:stretch>
        </p:blipFill>
        <p:spPr>
          <a:xfrm>
            <a:off x="3383280" y="3337560"/>
            <a:ext cx="384048" cy="384048"/>
          </a:xfrm>
          <a:prstGeom prst="rect">
            <a:avLst/>
          </a:prstGeom>
        </p:spPr>
      </p:pic>
      <p:sp>
        <p:nvSpPr>
          <p:cNvPr id="23" name="Text 16"/>
          <p:cNvSpPr/>
          <p:nvPr/>
        </p:nvSpPr>
        <p:spPr>
          <a:xfrm>
            <a:off x="3355848" y="3794760"/>
            <a:ext cx="2542032" cy="411480"/>
          </a:xfrm>
          <a:prstGeom prst="rect">
            <a:avLst/>
          </a:prstGeom>
          <a:noFill/>
        </p:spPr>
        <p:txBody>
          <a:bodyPr wrap="square" rtlCol="0" anchor="ctr"/>
          <a:lstStyle/>
          <a:p>
            <a:pPr marL="0" indent="0">
              <a:buNone/>
            </a:pPr>
            <a:r>
              <a:rPr lang="en-US" sz="1200" b="1" dirty="0">
                <a:solidFill>
                  <a:srgbClr val="1A1A1A"/>
                </a:solidFill>
                <a:latin typeface="Arial" panose="020B0604020202020204" pitchFamily="34" charset="0"/>
                <a:ea typeface="Arial" panose="020B0604020202020204" pitchFamily="34" charset="-122"/>
                <a:cs typeface="Arial" panose="020B0604020202020204" pitchFamily="34" charset="-120"/>
              </a:rPr>
              <a:t>Opinion and Commentary</a:t>
            </a:r>
            <a:endParaRPr lang="en-US" sz="1200" dirty="0"/>
          </a:p>
        </p:txBody>
      </p:sp>
      <p:sp>
        <p:nvSpPr>
          <p:cNvPr id="24" name="Text 17"/>
          <p:cNvSpPr/>
          <p:nvPr/>
        </p:nvSpPr>
        <p:spPr>
          <a:xfrm>
            <a:off x="3355848" y="4206240"/>
            <a:ext cx="2542032" cy="502920"/>
          </a:xfrm>
          <a:prstGeom prst="rect">
            <a:avLst/>
          </a:prstGeom>
          <a:noFill/>
        </p:spPr>
        <p:txBody>
          <a:bodyPr wrap="square" rtlCol="0" anchor="ctr"/>
          <a:lstStyle/>
          <a:p>
            <a:pPr marL="0" indent="0">
              <a:buNone/>
            </a:pPr>
            <a:r>
              <a:rPr lang="en-US" sz="1000" dirty="0">
                <a:solidFill>
                  <a:srgbClr val="555555"/>
                </a:solidFill>
                <a:latin typeface="Arial" panose="020B0604020202020204" pitchFamily="34" charset="0"/>
                <a:ea typeface="Arial" panose="020B0604020202020204" pitchFamily="34" charset="-122"/>
                <a:cs typeface="Arial" panose="020B0604020202020204" pitchFamily="34" charset="-120"/>
              </a:rPr>
              <a:t>Think pieces, feminist perspectives, and commentary on emerging issues.</a:t>
            </a:r>
            <a:endParaRPr lang="en-US" sz="1000" dirty="0"/>
          </a:p>
        </p:txBody>
      </p:sp>
      <p:sp>
        <p:nvSpPr>
          <p:cNvPr id="25" name="Shape 18"/>
          <p:cNvSpPr/>
          <p:nvPr/>
        </p:nvSpPr>
        <p:spPr>
          <a:xfrm>
            <a:off x="6217920" y="3200400"/>
            <a:ext cx="2743200" cy="1600200"/>
          </a:xfrm>
          <a:prstGeom prst="roundRect">
            <a:avLst>
              <a:gd name="adj" fmla="val 5714"/>
            </a:avLst>
          </a:prstGeom>
          <a:solidFill>
            <a:srgbClr val="F5F5F5"/>
          </a:solidFill>
          <a:effectLst>
            <a:outerShdw blurRad="63500" dist="25400" dir="2700000" algn="bl" rotWithShape="0">
              <a:srgbClr val="000000">
                <a:alpha val="8000"/>
              </a:srgbClr>
            </a:outerShdw>
          </a:effectLst>
        </p:spPr>
      </p:sp>
      <p:pic>
        <p:nvPicPr>
          <p:cNvPr id="26" name="Image 5" descr="preencoded.png"/>
          <p:cNvPicPr>
            <a:picLocks noChangeAspect="1"/>
          </p:cNvPicPr>
          <p:nvPr/>
        </p:nvPicPr>
        <p:blipFill>
          <a:blip r:embed="rId6"/>
          <a:stretch>
            <a:fillRect/>
          </a:stretch>
        </p:blipFill>
        <p:spPr>
          <a:xfrm>
            <a:off x="6355080" y="3337560"/>
            <a:ext cx="384048" cy="384048"/>
          </a:xfrm>
          <a:prstGeom prst="rect">
            <a:avLst/>
          </a:prstGeom>
        </p:spPr>
      </p:pic>
      <p:sp>
        <p:nvSpPr>
          <p:cNvPr id="27" name="Text 19"/>
          <p:cNvSpPr/>
          <p:nvPr/>
        </p:nvSpPr>
        <p:spPr>
          <a:xfrm>
            <a:off x="6327648" y="3794760"/>
            <a:ext cx="2542032" cy="411480"/>
          </a:xfrm>
          <a:prstGeom prst="rect">
            <a:avLst/>
          </a:prstGeom>
          <a:noFill/>
        </p:spPr>
        <p:txBody>
          <a:bodyPr wrap="square" rtlCol="0" anchor="ctr"/>
          <a:lstStyle/>
          <a:p>
            <a:pPr marL="0" indent="0">
              <a:buNone/>
            </a:pPr>
            <a:r>
              <a:rPr lang="en-US" sz="1200" b="1" dirty="0">
                <a:solidFill>
                  <a:srgbClr val="1A1A1A"/>
                </a:solidFill>
                <a:latin typeface="Arial" panose="020B0604020202020204" pitchFamily="34" charset="0"/>
                <a:ea typeface="Arial" panose="020B0604020202020204" pitchFamily="34" charset="-122"/>
                <a:cs typeface="Arial" panose="020B0604020202020204" pitchFamily="34" charset="-120"/>
              </a:rPr>
              <a:t>Partnership and Network News</a:t>
            </a:r>
            <a:endParaRPr lang="en-US" sz="1200" dirty="0"/>
          </a:p>
        </p:txBody>
      </p:sp>
      <p:sp>
        <p:nvSpPr>
          <p:cNvPr id="28" name="Text 20"/>
          <p:cNvSpPr/>
          <p:nvPr/>
        </p:nvSpPr>
        <p:spPr>
          <a:xfrm>
            <a:off x="6327648" y="4206240"/>
            <a:ext cx="2542032" cy="502920"/>
          </a:xfrm>
          <a:prstGeom prst="rect">
            <a:avLst/>
          </a:prstGeom>
          <a:noFill/>
        </p:spPr>
        <p:txBody>
          <a:bodyPr wrap="square" rtlCol="0" anchor="ctr"/>
          <a:lstStyle/>
          <a:p>
            <a:pPr marL="0" indent="0">
              <a:buNone/>
            </a:pPr>
            <a:r>
              <a:rPr lang="en-US" sz="1000" dirty="0">
                <a:solidFill>
                  <a:srgbClr val="555555"/>
                </a:solidFill>
                <a:latin typeface="Arial" panose="020B0604020202020204" pitchFamily="34" charset="0"/>
                <a:ea typeface="Arial" panose="020B0604020202020204" pitchFamily="34" charset="-122"/>
                <a:cs typeface="Arial" panose="020B0604020202020204" pitchFamily="34" charset="-120"/>
              </a:rPr>
              <a:t>Collaboration updates, joint statements, and movement-building news.</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SECTION 03  |  TYPES OF CONTENT</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200" b="1" dirty="0">
                <a:solidFill>
                  <a:srgbClr val="1A1A1A"/>
                </a:solidFill>
                <a:latin typeface="Arial" panose="020B0604020202020204" pitchFamily="34" charset="0"/>
                <a:ea typeface="Arial" panose="020B0604020202020204" pitchFamily="34" charset="-122"/>
                <a:cs typeface="Arial" panose="020B0604020202020204" pitchFamily="34" charset="-120"/>
              </a:rPr>
              <a:t>Content Standards: What Makes a Good Submission?</a:t>
            </a:r>
            <a:endParaRPr lang="en-US" sz="2200" dirty="0"/>
          </a:p>
        </p:txBody>
      </p:sp>
      <p:sp>
        <p:nvSpPr>
          <p:cNvPr id="5" name="Shape 3"/>
          <p:cNvSpPr/>
          <p:nvPr/>
        </p:nvSpPr>
        <p:spPr>
          <a:xfrm>
            <a:off x="365760" y="1463040"/>
            <a:ext cx="4023360" cy="3383280"/>
          </a:xfrm>
          <a:prstGeom prst="roundRect">
            <a:avLst>
              <a:gd name="adj" fmla="val 2703"/>
            </a:avLst>
          </a:prstGeom>
          <a:solidFill>
            <a:srgbClr val="F5F5F5"/>
          </a:solidFill>
        </p:spPr>
      </p:sp>
      <p:sp>
        <p:nvSpPr>
          <p:cNvPr id="6" name="Text 4"/>
          <p:cNvSpPr/>
          <p:nvPr/>
        </p:nvSpPr>
        <p:spPr>
          <a:xfrm>
            <a:off x="502920" y="1554480"/>
            <a:ext cx="914400" cy="411480"/>
          </a:xfrm>
          <a:prstGeom prst="rect">
            <a:avLst/>
          </a:prstGeom>
          <a:noFill/>
        </p:spPr>
        <p:txBody>
          <a:bodyPr wrap="square" rtlCol="0" anchor="ctr"/>
          <a:lstStyle/>
          <a:p>
            <a:pPr marL="0" indent="0">
              <a:buNone/>
            </a:pPr>
            <a:r>
              <a:rPr lang="en-US" sz="1800" b="1" dirty="0">
                <a:solidFill>
                  <a:srgbClr val="1A8C1A"/>
                </a:solidFill>
                <a:latin typeface="Arial" panose="020B0604020202020204" pitchFamily="34" charset="0"/>
                <a:ea typeface="Arial" panose="020B0604020202020204" pitchFamily="34" charset="-122"/>
                <a:cs typeface="Arial" panose="020B0604020202020204" pitchFamily="34" charset="-120"/>
              </a:rPr>
              <a:t>DO</a:t>
            </a:r>
            <a:endParaRPr lang="en-US" sz="1800" dirty="0"/>
          </a:p>
        </p:txBody>
      </p:sp>
      <p:sp>
        <p:nvSpPr>
          <p:cNvPr id="7" name="Text 5"/>
          <p:cNvSpPr/>
          <p:nvPr/>
        </p:nvSpPr>
        <p:spPr>
          <a:xfrm>
            <a:off x="502920" y="2011680"/>
            <a:ext cx="3749040" cy="2743200"/>
          </a:xfrm>
          <a:prstGeom prst="rect">
            <a:avLst/>
          </a:prstGeom>
          <a:noFill/>
        </p:spPr>
        <p:txBody>
          <a:bodyPr wrap="square" rtlCol="0" anchor="t"/>
          <a:lstStyle/>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Write in clear, plain English or include a translation</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Include at least one high-quality photograph (minimum 800x600px)</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Name the women and girls impacted (with consent)</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State what happened, who was involved, and what changed</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Provide your organization's name and contact details</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Tag the relevant thematic area (GBV, WEE, SRHR, etc.)</a:t>
            </a:r>
            <a:endParaRPr lang="en-US" sz="1100" dirty="0"/>
          </a:p>
        </p:txBody>
      </p:sp>
      <p:sp>
        <p:nvSpPr>
          <p:cNvPr id="8" name="Shape 6"/>
          <p:cNvSpPr/>
          <p:nvPr/>
        </p:nvSpPr>
        <p:spPr>
          <a:xfrm>
            <a:off x="4754880" y="1463040"/>
            <a:ext cx="4023360" cy="3383280"/>
          </a:xfrm>
          <a:prstGeom prst="roundRect">
            <a:avLst>
              <a:gd name="adj" fmla="val 2703"/>
            </a:avLst>
          </a:prstGeom>
          <a:solidFill>
            <a:srgbClr val="FFF5F5"/>
          </a:solidFill>
        </p:spPr>
      </p:sp>
      <p:sp>
        <p:nvSpPr>
          <p:cNvPr id="9" name="Text 7"/>
          <p:cNvSpPr/>
          <p:nvPr/>
        </p:nvSpPr>
        <p:spPr>
          <a:xfrm>
            <a:off x="4892040" y="1554480"/>
            <a:ext cx="1828800" cy="411480"/>
          </a:xfrm>
          <a:prstGeom prst="rect">
            <a:avLst/>
          </a:prstGeom>
          <a:noFill/>
        </p:spPr>
        <p:txBody>
          <a:bodyPr wrap="square" rtlCol="0" anchor="ctr"/>
          <a:lstStyle/>
          <a:p>
            <a:pPr marL="0" indent="0">
              <a:buNone/>
            </a:pPr>
            <a:r>
              <a:rPr lang="en-US" sz="1800" b="1" dirty="0">
                <a:solidFill>
                  <a:srgbClr val="CC0000"/>
                </a:solidFill>
                <a:latin typeface="Arial" panose="020B0604020202020204" pitchFamily="34" charset="0"/>
                <a:ea typeface="Arial" panose="020B0604020202020204" pitchFamily="34" charset="-122"/>
                <a:cs typeface="Arial" panose="020B0604020202020204" pitchFamily="34" charset="-120"/>
              </a:rPr>
              <a:t>DO NOT</a:t>
            </a:r>
            <a:endParaRPr lang="en-US" sz="1800" dirty="0"/>
          </a:p>
        </p:txBody>
      </p:sp>
      <p:sp>
        <p:nvSpPr>
          <p:cNvPr id="10" name="Text 8"/>
          <p:cNvSpPr/>
          <p:nvPr/>
        </p:nvSpPr>
        <p:spPr>
          <a:xfrm>
            <a:off x="4892040" y="2011680"/>
            <a:ext cx="3749040" cy="2743200"/>
          </a:xfrm>
          <a:prstGeom prst="rect">
            <a:avLst/>
          </a:prstGeom>
          <a:noFill/>
        </p:spPr>
        <p:txBody>
          <a:bodyPr wrap="square" rtlCol="0" anchor="t"/>
          <a:lstStyle/>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Use jargon without explanation</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Submit blurry or low-resolution photos</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Publish content that identifies survivors without consent</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Submit content older than 6 months without a note on context</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Copy and paste content from donor reports without adapting it</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Submit content unrelated to your organization's RWVL program work</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A1A1A"/>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CC0000"/>
          </a:solidFill>
        </p:spPr>
      </p:sp>
      <p:sp>
        <p:nvSpPr>
          <p:cNvPr id="3" name="Text 1"/>
          <p:cNvSpPr/>
          <p:nvPr/>
        </p:nvSpPr>
        <p:spPr>
          <a:xfrm>
            <a:off x="548640" y="91440"/>
            <a:ext cx="8046720" cy="320040"/>
          </a:xfrm>
          <a:prstGeom prst="rect">
            <a:avLst/>
          </a:prstGeom>
          <a:noFill/>
        </p:spPr>
        <p:txBody>
          <a:bodyPr wrap="square" rtlCol="0" anchor="ctr"/>
          <a:lstStyle/>
          <a:p>
            <a:pPr marL="0" indent="0">
              <a:buNone/>
            </a:pPr>
            <a:r>
              <a:rPr lang="en-US" sz="1100" b="1" kern="0" spc="400" dirty="0">
                <a:solidFill>
                  <a:srgbClr val="FFB3B3"/>
                </a:solidFill>
                <a:latin typeface="Arial" panose="020B0604020202020204" pitchFamily="34" charset="0"/>
                <a:ea typeface="Arial" panose="020B0604020202020204" pitchFamily="34" charset="-122"/>
                <a:cs typeface="Arial" panose="020B0604020202020204" pitchFamily="34" charset="-120"/>
              </a:rPr>
              <a:t>SECTION 04</a:t>
            </a:r>
            <a:endParaRPr lang="en-US" sz="1100" dirty="0"/>
          </a:p>
        </p:txBody>
      </p:sp>
      <p:sp>
        <p:nvSpPr>
          <p:cNvPr id="4" name="Text 2"/>
          <p:cNvSpPr/>
          <p:nvPr/>
        </p:nvSpPr>
        <p:spPr>
          <a:xfrm>
            <a:off x="548640" y="457200"/>
            <a:ext cx="8046720" cy="685800"/>
          </a:xfrm>
          <a:prstGeom prst="rect">
            <a:avLst/>
          </a:prstGeom>
          <a:noFill/>
        </p:spPr>
        <p:txBody>
          <a:bodyPr wrap="square" rtlCol="0" anchor="ctr"/>
          <a:lstStyle/>
          <a:p>
            <a:pPr marL="0" indent="0">
              <a:buNone/>
            </a:pPr>
            <a:r>
              <a:rPr lang="en-US" sz="3800" b="1" dirty="0">
                <a:solidFill>
                  <a:srgbClr val="FFFFFF"/>
                </a:solidFill>
                <a:latin typeface="Arial" panose="020B0604020202020204" pitchFamily="34" charset="0"/>
                <a:ea typeface="Arial" panose="020B0604020202020204" pitchFamily="34" charset="-122"/>
                <a:cs typeface="Arial" panose="020B0604020202020204" pitchFamily="34" charset="-120"/>
              </a:rPr>
              <a:t>How to Curate</a:t>
            </a:r>
            <a:endParaRPr lang="en-US" sz="3800" dirty="0"/>
          </a:p>
          <a:p>
            <a:pPr marL="0" indent="0">
              <a:buNone/>
            </a:pPr>
            <a:r>
              <a:rPr lang="en-US" sz="3800" b="1" dirty="0">
                <a:solidFill>
                  <a:srgbClr val="FFFFFF"/>
                </a:solidFill>
                <a:latin typeface="Arial" panose="020B0604020202020204" pitchFamily="34" charset="0"/>
                <a:ea typeface="Arial" panose="020B0604020202020204" pitchFamily="34" charset="-122"/>
                <a:cs typeface="Arial" panose="020B0604020202020204" pitchFamily="34" charset="-120"/>
              </a:rPr>
              <a:t>and Submit Content</a:t>
            </a:r>
            <a:endParaRPr lang="en-US" sz="3800" dirty="0"/>
          </a:p>
        </p:txBody>
      </p:sp>
      <p:sp>
        <p:nvSpPr>
          <p:cNvPr id="5" name="Text 3"/>
          <p:cNvSpPr/>
          <p:nvPr/>
        </p:nvSpPr>
        <p:spPr>
          <a:xfrm>
            <a:off x="548640" y="1417320"/>
            <a:ext cx="8046720" cy="365760"/>
          </a:xfrm>
          <a:prstGeom prst="rect">
            <a:avLst/>
          </a:prstGeom>
          <a:noFill/>
        </p:spPr>
        <p:txBody>
          <a:bodyPr wrap="square" rtlCol="0" anchor="ctr"/>
          <a:lstStyle/>
          <a:p>
            <a:pPr marL="0" indent="0">
              <a:buNone/>
            </a:pPr>
            <a:r>
              <a:rPr lang="en-US" sz="1400" i="1" dirty="0">
                <a:solidFill>
                  <a:srgbClr val="AAAAAA"/>
                </a:solidFill>
                <a:latin typeface="Arial" panose="020B0604020202020204" pitchFamily="34" charset="0"/>
                <a:ea typeface="Arial" panose="020B0604020202020204" pitchFamily="34" charset="-122"/>
                <a:cs typeface="Arial" panose="020B0604020202020204" pitchFamily="34" charset="-120"/>
              </a:rPr>
              <a:t>A step-by-step process for your communications focal person</a:t>
            </a:r>
            <a:endParaRPr lang="en-US" sz="1400" dirty="0"/>
          </a:p>
        </p:txBody>
      </p:sp>
      <p:sp>
        <p:nvSpPr>
          <p:cNvPr id="6" name="Shape 4"/>
          <p:cNvSpPr/>
          <p:nvPr/>
        </p:nvSpPr>
        <p:spPr>
          <a:xfrm>
            <a:off x="822960" y="2103120"/>
            <a:ext cx="685800" cy="685800"/>
          </a:xfrm>
          <a:prstGeom prst="ellipse">
            <a:avLst/>
          </a:prstGeom>
          <a:solidFill>
            <a:srgbClr val="333333"/>
          </a:solidFill>
        </p:spPr>
      </p:sp>
      <p:sp>
        <p:nvSpPr>
          <p:cNvPr id="7" name="Text 5"/>
          <p:cNvSpPr/>
          <p:nvPr/>
        </p:nvSpPr>
        <p:spPr>
          <a:xfrm>
            <a:off x="822960" y="2103120"/>
            <a:ext cx="685800" cy="685800"/>
          </a:xfrm>
          <a:prstGeom prst="rect">
            <a:avLst/>
          </a:prstGeom>
          <a:noFill/>
        </p:spPr>
        <p:txBody>
          <a:bodyPr wrap="square" rtlCol="0" anchor="ctr"/>
          <a:lstStyle/>
          <a:p>
            <a:pPr marL="0" indent="0" algn="ctr">
              <a:buNone/>
            </a:pPr>
            <a:r>
              <a:rPr lang="en-US" sz="1800" b="1" dirty="0">
                <a:solidFill>
                  <a:srgbClr val="FFFFFF"/>
                </a:solidFill>
                <a:latin typeface="Arial" panose="020B0604020202020204" pitchFamily="34" charset="0"/>
                <a:ea typeface="Arial" panose="020B0604020202020204" pitchFamily="34" charset="-122"/>
                <a:cs typeface="Arial" panose="020B0604020202020204" pitchFamily="34" charset="-120"/>
              </a:rPr>
              <a:t>1</a:t>
            </a:r>
            <a:endParaRPr lang="en-US" sz="1800" dirty="0"/>
          </a:p>
        </p:txBody>
      </p:sp>
      <p:sp>
        <p:nvSpPr>
          <p:cNvPr id="8" name="Shape 6"/>
          <p:cNvSpPr/>
          <p:nvPr/>
        </p:nvSpPr>
        <p:spPr>
          <a:xfrm>
            <a:off x="1508760" y="2441448"/>
            <a:ext cx="777240" cy="0"/>
          </a:xfrm>
          <a:prstGeom prst="line">
            <a:avLst/>
          </a:prstGeom>
          <a:noFill/>
          <a:ln w="25400">
            <a:solidFill>
              <a:srgbClr val="555555"/>
            </a:solidFill>
            <a:prstDash val="solid"/>
          </a:ln>
        </p:spPr>
      </p:sp>
      <p:sp>
        <p:nvSpPr>
          <p:cNvPr id="9" name="Text 7"/>
          <p:cNvSpPr/>
          <p:nvPr/>
        </p:nvSpPr>
        <p:spPr>
          <a:xfrm>
            <a:off x="502920" y="2926080"/>
            <a:ext cx="1325880" cy="365760"/>
          </a:xfrm>
          <a:prstGeom prst="rect">
            <a:avLst/>
          </a:prstGeom>
          <a:noFill/>
        </p:spPr>
        <p:txBody>
          <a:bodyPr wrap="square" rtlCol="0" anchor="ctr"/>
          <a:lstStyle/>
          <a:p>
            <a:pPr marL="0" indent="0" algn="ctr">
              <a:buNone/>
            </a:pPr>
            <a:r>
              <a:rPr lang="en-US" sz="1100" b="1" dirty="0">
                <a:solidFill>
                  <a:srgbClr val="CC0000"/>
                </a:solidFill>
                <a:latin typeface="Arial" panose="020B0604020202020204" pitchFamily="34" charset="0"/>
                <a:ea typeface="Arial" panose="020B0604020202020204" pitchFamily="34" charset="-122"/>
                <a:cs typeface="Arial" panose="020B0604020202020204" pitchFamily="34" charset="-120"/>
              </a:rPr>
              <a:t>IDENTIFY</a:t>
            </a:r>
            <a:endParaRPr lang="en-US" sz="1100" dirty="0"/>
          </a:p>
        </p:txBody>
      </p:sp>
      <p:sp>
        <p:nvSpPr>
          <p:cNvPr id="10" name="Text 8"/>
          <p:cNvSpPr/>
          <p:nvPr/>
        </p:nvSpPr>
        <p:spPr>
          <a:xfrm>
            <a:off x="411480" y="3337560"/>
            <a:ext cx="1508760" cy="1508760"/>
          </a:xfrm>
          <a:prstGeom prst="rect">
            <a:avLst/>
          </a:prstGeom>
          <a:noFill/>
        </p:spPr>
        <p:txBody>
          <a:bodyPr wrap="square" rtlCol="0" anchor="t"/>
          <a:lstStyle/>
          <a:p>
            <a:pPr marL="0" indent="0" algn="ctr">
              <a:buNone/>
            </a:pPr>
            <a:r>
              <a:rPr lang="en-US" sz="950" dirty="0">
                <a:solidFill>
                  <a:srgbClr val="D0D0D0"/>
                </a:solidFill>
                <a:latin typeface="Arial" panose="020B0604020202020204" pitchFamily="34" charset="0"/>
                <a:ea typeface="Arial" panose="020B0604020202020204" pitchFamily="34" charset="-122"/>
                <a:cs typeface="Arial" panose="020B0604020202020204" pitchFamily="34" charset="-120"/>
              </a:rPr>
              <a:t>Spot a story, event, report, or update worth sharing from your program work</a:t>
            </a:r>
            <a:endParaRPr lang="en-US" sz="950" dirty="0"/>
          </a:p>
        </p:txBody>
      </p:sp>
      <p:sp>
        <p:nvSpPr>
          <p:cNvPr id="11" name="Shape 9"/>
          <p:cNvSpPr/>
          <p:nvPr/>
        </p:nvSpPr>
        <p:spPr>
          <a:xfrm>
            <a:off x="2542032" y="2103120"/>
            <a:ext cx="685800" cy="685800"/>
          </a:xfrm>
          <a:prstGeom prst="ellipse">
            <a:avLst/>
          </a:prstGeom>
          <a:solidFill>
            <a:srgbClr val="333333"/>
          </a:solidFill>
        </p:spPr>
      </p:sp>
      <p:sp>
        <p:nvSpPr>
          <p:cNvPr id="12" name="Text 10"/>
          <p:cNvSpPr/>
          <p:nvPr/>
        </p:nvSpPr>
        <p:spPr>
          <a:xfrm>
            <a:off x="2542032" y="2103120"/>
            <a:ext cx="685800" cy="685800"/>
          </a:xfrm>
          <a:prstGeom prst="rect">
            <a:avLst/>
          </a:prstGeom>
          <a:noFill/>
        </p:spPr>
        <p:txBody>
          <a:bodyPr wrap="square" rtlCol="0" anchor="ctr"/>
          <a:lstStyle/>
          <a:p>
            <a:pPr marL="0" indent="0" algn="ctr">
              <a:buNone/>
            </a:pPr>
            <a:r>
              <a:rPr lang="en-US" sz="1800" b="1" dirty="0">
                <a:solidFill>
                  <a:srgbClr val="FFFFFF"/>
                </a:solidFill>
                <a:latin typeface="Arial" panose="020B0604020202020204" pitchFamily="34" charset="0"/>
                <a:ea typeface="Arial" panose="020B0604020202020204" pitchFamily="34" charset="-122"/>
                <a:cs typeface="Arial" panose="020B0604020202020204" pitchFamily="34" charset="-120"/>
              </a:rPr>
              <a:t>2</a:t>
            </a:r>
            <a:endParaRPr lang="en-US" sz="1800" dirty="0"/>
          </a:p>
        </p:txBody>
      </p:sp>
      <p:sp>
        <p:nvSpPr>
          <p:cNvPr id="13" name="Shape 11"/>
          <p:cNvSpPr/>
          <p:nvPr/>
        </p:nvSpPr>
        <p:spPr>
          <a:xfrm>
            <a:off x="3227832" y="2441448"/>
            <a:ext cx="777240" cy="0"/>
          </a:xfrm>
          <a:prstGeom prst="line">
            <a:avLst/>
          </a:prstGeom>
          <a:noFill/>
          <a:ln w="25400">
            <a:solidFill>
              <a:srgbClr val="555555"/>
            </a:solidFill>
            <a:prstDash val="solid"/>
          </a:ln>
        </p:spPr>
      </p:sp>
      <p:sp>
        <p:nvSpPr>
          <p:cNvPr id="14" name="Text 12"/>
          <p:cNvSpPr/>
          <p:nvPr/>
        </p:nvSpPr>
        <p:spPr>
          <a:xfrm>
            <a:off x="2221992" y="2926080"/>
            <a:ext cx="1325880" cy="365760"/>
          </a:xfrm>
          <a:prstGeom prst="rect">
            <a:avLst/>
          </a:prstGeom>
          <a:noFill/>
        </p:spPr>
        <p:txBody>
          <a:bodyPr wrap="square" rtlCol="0" anchor="ctr"/>
          <a:lstStyle/>
          <a:p>
            <a:pPr marL="0" indent="0" algn="ctr">
              <a:buNone/>
            </a:pPr>
            <a:r>
              <a:rPr lang="en-US" sz="1100" b="1" dirty="0">
                <a:solidFill>
                  <a:srgbClr val="CC0000"/>
                </a:solidFill>
                <a:latin typeface="Arial" panose="020B0604020202020204" pitchFamily="34" charset="0"/>
                <a:ea typeface="Arial" panose="020B0604020202020204" pitchFamily="34" charset="-122"/>
                <a:cs typeface="Arial" panose="020B0604020202020204" pitchFamily="34" charset="-120"/>
              </a:rPr>
              <a:t>DOCUMENT</a:t>
            </a:r>
            <a:endParaRPr lang="en-US" sz="1100" dirty="0"/>
          </a:p>
        </p:txBody>
      </p:sp>
      <p:sp>
        <p:nvSpPr>
          <p:cNvPr id="15" name="Text 13"/>
          <p:cNvSpPr/>
          <p:nvPr/>
        </p:nvSpPr>
        <p:spPr>
          <a:xfrm>
            <a:off x="2130552" y="3337560"/>
            <a:ext cx="1508760" cy="1508760"/>
          </a:xfrm>
          <a:prstGeom prst="rect">
            <a:avLst/>
          </a:prstGeom>
          <a:noFill/>
        </p:spPr>
        <p:txBody>
          <a:bodyPr wrap="square" rtlCol="0" anchor="t"/>
          <a:lstStyle/>
          <a:p>
            <a:pPr marL="0" indent="0" algn="ctr">
              <a:buNone/>
            </a:pPr>
            <a:r>
              <a:rPr lang="en-US" sz="950" dirty="0">
                <a:solidFill>
                  <a:srgbClr val="D0D0D0"/>
                </a:solidFill>
                <a:latin typeface="Arial" panose="020B0604020202020204" pitchFamily="34" charset="0"/>
                <a:ea typeface="Arial" panose="020B0604020202020204" pitchFamily="34" charset="-122"/>
                <a:cs typeface="Arial" panose="020B0604020202020204" pitchFamily="34" charset="-120"/>
              </a:rPr>
              <a:t>Gather photos, quotes, data, and any relevant supporting documents</a:t>
            </a:r>
            <a:endParaRPr lang="en-US" sz="950" dirty="0"/>
          </a:p>
        </p:txBody>
      </p:sp>
      <p:sp>
        <p:nvSpPr>
          <p:cNvPr id="16" name="Shape 14"/>
          <p:cNvSpPr/>
          <p:nvPr/>
        </p:nvSpPr>
        <p:spPr>
          <a:xfrm>
            <a:off x="4261104" y="2103120"/>
            <a:ext cx="685800" cy="685800"/>
          </a:xfrm>
          <a:prstGeom prst="ellipse">
            <a:avLst/>
          </a:prstGeom>
          <a:solidFill>
            <a:srgbClr val="333333"/>
          </a:solidFill>
        </p:spPr>
      </p:sp>
      <p:sp>
        <p:nvSpPr>
          <p:cNvPr id="17" name="Text 15"/>
          <p:cNvSpPr/>
          <p:nvPr/>
        </p:nvSpPr>
        <p:spPr>
          <a:xfrm>
            <a:off x="4261104" y="2103120"/>
            <a:ext cx="685800" cy="685800"/>
          </a:xfrm>
          <a:prstGeom prst="rect">
            <a:avLst/>
          </a:prstGeom>
          <a:noFill/>
        </p:spPr>
        <p:txBody>
          <a:bodyPr wrap="square" rtlCol="0" anchor="ctr"/>
          <a:lstStyle/>
          <a:p>
            <a:pPr marL="0" indent="0" algn="ctr">
              <a:buNone/>
            </a:pPr>
            <a:r>
              <a:rPr lang="en-US" sz="1800" b="1" dirty="0">
                <a:solidFill>
                  <a:srgbClr val="FFFFFF"/>
                </a:solidFill>
                <a:latin typeface="Arial" panose="020B0604020202020204" pitchFamily="34" charset="0"/>
                <a:ea typeface="Arial" panose="020B0604020202020204" pitchFamily="34" charset="-122"/>
                <a:cs typeface="Arial" panose="020B0604020202020204" pitchFamily="34" charset="-120"/>
              </a:rPr>
              <a:t>3</a:t>
            </a:r>
            <a:endParaRPr lang="en-US" sz="1800" dirty="0"/>
          </a:p>
        </p:txBody>
      </p:sp>
      <p:sp>
        <p:nvSpPr>
          <p:cNvPr id="18" name="Shape 16"/>
          <p:cNvSpPr/>
          <p:nvPr/>
        </p:nvSpPr>
        <p:spPr>
          <a:xfrm>
            <a:off x="4946904" y="2441448"/>
            <a:ext cx="777240" cy="0"/>
          </a:xfrm>
          <a:prstGeom prst="line">
            <a:avLst/>
          </a:prstGeom>
          <a:noFill/>
          <a:ln w="25400">
            <a:solidFill>
              <a:srgbClr val="555555"/>
            </a:solidFill>
            <a:prstDash val="solid"/>
          </a:ln>
        </p:spPr>
      </p:sp>
      <p:sp>
        <p:nvSpPr>
          <p:cNvPr id="19" name="Text 17"/>
          <p:cNvSpPr/>
          <p:nvPr/>
        </p:nvSpPr>
        <p:spPr>
          <a:xfrm>
            <a:off x="3941064" y="2926080"/>
            <a:ext cx="1325880" cy="365760"/>
          </a:xfrm>
          <a:prstGeom prst="rect">
            <a:avLst/>
          </a:prstGeom>
          <a:noFill/>
        </p:spPr>
        <p:txBody>
          <a:bodyPr wrap="square" rtlCol="0" anchor="ctr"/>
          <a:lstStyle/>
          <a:p>
            <a:pPr marL="0" indent="0" algn="ctr">
              <a:buNone/>
            </a:pPr>
            <a:r>
              <a:rPr lang="en-US" sz="1100" b="1" dirty="0">
                <a:solidFill>
                  <a:srgbClr val="CC0000"/>
                </a:solidFill>
                <a:latin typeface="Arial" panose="020B0604020202020204" pitchFamily="34" charset="0"/>
                <a:ea typeface="Arial" panose="020B0604020202020204" pitchFamily="34" charset="-122"/>
                <a:cs typeface="Arial" panose="020B0604020202020204" pitchFamily="34" charset="-120"/>
              </a:rPr>
              <a:t>DRAFT</a:t>
            </a:r>
            <a:endParaRPr lang="en-US" sz="1100" dirty="0"/>
          </a:p>
        </p:txBody>
      </p:sp>
      <p:sp>
        <p:nvSpPr>
          <p:cNvPr id="20" name="Text 18"/>
          <p:cNvSpPr/>
          <p:nvPr/>
        </p:nvSpPr>
        <p:spPr>
          <a:xfrm>
            <a:off x="3849624" y="3337560"/>
            <a:ext cx="1508760" cy="1508760"/>
          </a:xfrm>
          <a:prstGeom prst="rect">
            <a:avLst/>
          </a:prstGeom>
          <a:noFill/>
        </p:spPr>
        <p:txBody>
          <a:bodyPr wrap="square" rtlCol="0" anchor="t"/>
          <a:lstStyle/>
          <a:p>
            <a:pPr marL="0" indent="0" algn="ctr">
              <a:buNone/>
            </a:pPr>
            <a:r>
              <a:rPr lang="en-US" sz="950" dirty="0">
                <a:solidFill>
                  <a:srgbClr val="D0D0D0"/>
                </a:solidFill>
                <a:latin typeface="Arial" panose="020B0604020202020204" pitchFamily="34" charset="0"/>
                <a:ea typeface="Arial" panose="020B0604020202020204" pitchFamily="34" charset="-122"/>
                <a:cs typeface="Arial" panose="020B0604020202020204" pitchFamily="34" charset="-120"/>
              </a:rPr>
              <a:t>Write the content following the Hub's content standards (plain language, dignity-based)</a:t>
            </a:r>
            <a:endParaRPr lang="en-US" sz="950" dirty="0"/>
          </a:p>
        </p:txBody>
      </p:sp>
      <p:sp>
        <p:nvSpPr>
          <p:cNvPr id="21" name="Shape 19"/>
          <p:cNvSpPr/>
          <p:nvPr/>
        </p:nvSpPr>
        <p:spPr>
          <a:xfrm>
            <a:off x="5980176" y="2103120"/>
            <a:ext cx="685800" cy="685800"/>
          </a:xfrm>
          <a:prstGeom prst="ellipse">
            <a:avLst/>
          </a:prstGeom>
          <a:solidFill>
            <a:srgbClr val="CC0000"/>
          </a:solidFill>
        </p:spPr>
      </p:sp>
      <p:sp>
        <p:nvSpPr>
          <p:cNvPr id="22" name="Text 20"/>
          <p:cNvSpPr/>
          <p:nvPr/>
        </p:nvSpPr>
        <p:spPr>
          <a:xfrm>
            <a:off x="5980176" y="2103120"/>
            <a:ext cx="685800" cy="685800"/>
          </a:xfrm>
          <a:prstGeom prst="rect">
            <a:avLst/>
          </a:prstGeom>
          <a:noFill/>
        </p:spPr>
        <p:txBody>
          <a:bodyPr wrap="square" rtlCol="0" anchor="ctr"/>
          <a:lstStyle/>
          <a:p>
            <a:pPr marL="0" indent="0" algn="ctr">
              <a:buNone/>
            </a:pPr>
            <a:r>
              <a:rPr lang="en-US" sz="1800" b="1" dirty="0">
                <a:solidFill>
                  <a:srgbClr val="FFFFFF"/>
                </a:solidFill>
                <a:latin typeface="Arial" panose="020B0604020202020204" pitchFamily="34" charset="0"/>
                <a:ea typeface="Arial" panose="020B0604020202020204" pitchFamily="34" charset="-122"/>
                <a:cs typeface="Arial" panose="020B0604020202020204" pitchFamily="34" charset="-120"/>
              </a:rPr>
              <a:t>4</a:t>
            </a:r>
            <a:endParaRPr lang="en-US" sz="1800" dirty="0"/>
          </a:p>
        </p:txBody>
      </p:sp>
      <p:sp>
        <p:nvSpPr>
          <p:cNvPr id="23" name="Shape 21"/>
          <p:cNvSpPr/>
          <p:nvPr/>
        </p:nvSpPr>
        <p:spPr>
          <a:xfrm>
            <a:off x="6665976" y="2441448"/>
            <a:ext cx="777240" cy="0"/>
          </a:xfrm>
          <a:prstGeom prst="line">
            <a:avLst/>
          </a:prstGeom>
          <a:noFill/>
          <a:ln w="25400">
            <a:solidFill>
              <a:srgbClr val="555555"/>
            </a:solidFill>
            <a:prstDash val="solid"/>
          </a:ln>
        </p:spPr>
      </p:sp>
      <p:sp>
        <p:nvSpPr>
          <p:cNvPr id="24" name="Text 22"/>
          <p:cNvSpPr/>
          <p:nvPr/>
        </p:nvSpPr>
        <p:spPr>
          <a:xfrm>
            <a:off x="5660136" y="2926080"/>
            <a:ext cx="1325880" cy="365760"/>
          </a:xfrm>
          <a:prstGeom prst="rect">
            <a:avLst/>
          </a:prstGeom>
          <a:noFill/>
        </p:spPr>
        <p:txBody>
          <a:bodyPr wrap="square" rtlCol="0" anchor="ctr"/>
          <a:lstStyle/>
          <a:p>
            <a:pPr marL="0" indent="0" algn="ctr">
              <a:buNone/>
            </a:pPr>
            <a:r>
              <a:rPr lang="en-US" sz="1100" b="1" dirty="0">
                <a:solidFill>
                  <a:srgbClr val="CC0000"/>
                </a:solidFill>
                <a:latin typeface="Arial" panose="020B0604020202020204" pitchFamily="34" charset="0"/>
                <a:ea typeface="Arial" panose="020B0604020202020204" pitchFamily="34" charset="-122"/>
                <a:cs typeface="Arial" panose="020B0604020202020204" pitchFamily="34" charset="-120"/>
              </a:rPr>
              <a:t>SUBMIT</a:t>
            </a:r>
            <a:endParaRPr lang="en-US" sz="1100" dirty="0"/>
          </a:p>
        </p:txBody>
      </p:sp>
      <p:sp>
        <p:nvSpPr>
          <p:cNvPr id="25" name="Text 23"/>
          <p:cNvSpPr/>
          <p:nvPr/>
        </p:nvSpPr>
        <p:spPr>
          <a:xfrm>
            <a:off x="5568696" y="3337560"/>
            <a:ext cx="1508760" cy="1508760"/>
          </a:xfrm>
          <a:prstGeom prst="rect">
            <a:avLst/>
          </a:prstGeom>
          <a:noFill/>
        </p:spPr>
        <p:txBody>
          <a:bodyPr wrap="square" rtlCol="0" anchor="t"/>
          <a:lstStyle/>
          <a:p>
            <a:pPr marL="0" indent="0" algn="ctr">
              <a:buNone/>
            </a:pPr>
            <a:r>
              <a:rPr lang="en-US" sz="950" dirty="0">
                <a:solidFill>
                  <a:srgbClr val="D0D0D0"/>
                </a:solidFill>
                <a:latin typeface="Arial" panose="020B0604020202020204" pitchFamily="34" charset="0"/>
                <a:ea typeface="Arial" panose="020B0604020202020204" pitchFamily="34" charset="-122"/>
                <a:cs typeface="Arial" panose="020B0604020202020204" pitchFamily="34" charset="-120"/>
              </a:rPr>
              <a:t>Send to your designated ActionAid Nigeria contact or upload via the Hub portal</a:t>
            </a:r>
            <a:endParaRPr lang="en-US" sz="950" dirty="0"/>
          </a:p>
        </p:txBody>
      </p:sp>
      <p:sp>
        <p:nvSpPr>
          <p:cNvPr id="26" name="Shape 24"/>
          <p:cNvSpPr/>
          <p:nvPr/>
        </p:nvSpPr>
        <p:spPr>
          <a:xfrm>
            <a:off x="7699248" y="2103120"/>
            <a:ext cx="685800" cy="685800"/>
          </a:xfrm>
          <a:prstGeom prst="ellipse">
            <a:avLst/>
          </a:prstGeom>
          <a:solidFill>
            <a:srgbClr val="333333"/>
          </a:solidFill>
        </p:spPr>
      </p:sp>
      <p:sp>
        <p:nvSpPr>
          <p:cNvPr id="27" name="Text 25"/>
          <p:cNvSpPr/>
          <p:nvPr/>
        </p:nvSpPr>
        <p:spPr>
          <a:xfrm>
            <a:off x="7699248" y="2103120"/>
            <a:ext cx="685800" cy="685800"/>
          </a:xfrm>
          <a:prstGeom prst="rect">
            <a:avLst/>
          </a:prstGeom>
          <a:noFill/>
        </p:spPr>
        <p:txBody>
          <a:bodyPr wrap="square" rtlCol="0" anchor="ctr"/>
          <a:lstStyle/>
          <a:p>
            <a:pPr marL="0" indent="0" algn="ctr">
              <a:buNone/>
            </a:pPr>
            <a:r>
              <a:rPr lang="en-US" sz="1800" b="1" dirty="0">
                <a:solidFill>
                  <a:srgbClr val="FFFFFF"/>
                </a:solidFill>
                <a:latin typeface="Arial" panose="020B0604020202020204" pitchFamily="34" charset="0"/>
                <a:ea typeface="Arial" panose="020B0604020202020204" pitchFamily="34" charset="-122"/>
                <a:cs typeface="Arial" panose="020B0604020202020204" pitchFamily="34" charset="-120"/>
              </a:rPr>
              <a:t>5</a:t>
            </a:r>
            <a:endParaRPr lang="en-US" sz="1800" dirty="0"/>
          </a:p>
        </p:txBody>
      </p:sp>
      <p:sp>
        <p:nvSpPr>
          <p:cNvPr id="28" name="Text 26"/>
          <p:cNvSpPr/>
          <p:nvPr/>
        </p:nvSpPr>
        <p:spPr>
          <a:xfrm>
            <a:off x="7379208" y="2926080"/>
            <a:ext cx="1325880" cy="365760"/>
          </a:xfrm>
          <a:prstGeom prst="rect">
            <a:avLst/>
          </a:prstGeom>
          <a:noFill/>
        </p:spPr>
        <p:txBody>
          <a:bodyPr wrap="square" rtlCol="0" anchor="ctr"/>
          <a:lstStyle/>
          <a:p>
            <a:pPr marL="0" indent="0" algn="ctr">
              <a:buNone/>
            </a:pPr>
            <a:r>
              <a:rPr lang="en-US" sz="1100" b="1" dirty="0">
                <a:solidFill>
                  <a:srgbClr val="CC0000"/>
                </a:solidFill>
                <a:latin typeface="Arial" panose="020B0604020202020204" pitchFamily="34" charset="0"/>
                <a:ea typeface="Arial" panose="020B0604020202020204" pitchFamily="34" charset="-122"/>
                <a:cs typeface="Arial" panose="020B0604020202020204" pitchFamily="34" charset="-120"/>
              </a:rPr>
              <a:t>REVIEW</a:t>
            </a:r>
            <a:endParaRPr lang="en-US" sz="1100" dirty="0"/>
          </a:p>
        </p:txBody>
      </p:sp>
      <p:sp>
        <p:nvSpPr>
          <p:cNvPr id="29" name="Text 27"/>
          <p:cNvSpPr/>
          <p:nvPr/>
        </p:nvSpPr>
        <p:spPr>
          <a:xfrm>
            <a:off x="7287768" y="3337560"/>
            <a:ext cx="1508760" cy="1508760"/>
          </a:xfrm>
          <a:prstGeom prst="rect">
            <a:avLst/>
          </a:prstGeom>
          <a:noFill/>
        </p:spPr>
        <p:txBody>
          <a:bodyPr wrap="square" rtlCol="0" anchor="t"/>
          <a:lstStyle/>
          <a:p>
            <a:pPr marL="0" indent="0" algn="ctr">
              <a:buNone/>
            </a:pPr>
            <a:r>
              <a:rPr lang="en-US" sz="950" dirty="0">
                <a:solidFill>
                  <a:srgbClr val="D0D0D0"/>
                </a:solidFill>
                <a:latin typeface="Arial" panose="020B0604020202020204" pitchFamily="34" charset="0"/>
                <a:ea typeface="Arial" panose="020B0604020202020204" pitchFamily="34" charset="-122"/>
                <a:cs typeface="Arial" panose="020B0604020202020204" pitchFamily="34" charset="-120"/>
              </a:rPr>
              <a:t>ActionAid Nigeria reviews within 5 working days and publishes or provides feedback</a:t>
            </a:r>
            <a:endParaRPr lang="en-US" sz="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SECTION 04  |  HOW TO CURATE AND SUBMIT</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600" b="1" dirty="0">
                <a:solidFill>
                  <a:srgbClr val="1A1A1A"/>
                </a:solidFill>
                <a:latin typeface="Arial" panose="020B0604020202020204" pitchFamily="34" charset="0"/>
                <a:ea typeface="Arial" panose="020B0604020202020204" pitchFamily="34" charset="-122"/>
                <a:cs typeface="Arial" panose="020B0604020202020204" pitchFamily="34" charset="-120"/>
              </a:rPr>
              <a:t>Roles and Responsibilities</a:t>
            </a:r>
            <a:endParaRPr lang="en-US" sz="2600" dirty="0"/>
          </a:p>
        </p:txBody>
      </p:sp>
      <p:sp>
        <p:nvSpPr>
          <p:cNvPr id="5" name="Shape 3"/>
          <p:cNvSpPr/>
          <p:nvPr/>
        </p:nvSpPr>
        <p:spPr>
          <a:xfrm>
            <a:off x="365760" y="1463040"/>
            <a:ext cx="4023360" cy="3474720"/>
          </a:xfrm>
          <a:prstGeom prst="roundRect">
            <a:avLst>
              <a:gd name="adj" fmla="val 2632"/>
            </a:avLst>
          </a:prstGeom>
          <a:solidFill>
            <a:srgbClr val="F5F5F5"/>
          </a:solidFill>
          <a:effectLst>
            <a:outerShdw blurRad="63500" dist="25400" dir="2700000" algn="bl" rotWithShape="0">
              <a:srgbClr val="000000">
                <a:alpha val="8000"/>
              </a:srgbClr>
            </a:outerShdw>
          </a:effectLst>
        </p:spPr>
      </p:sp>
      <p:sp>
        <p:nvSpPr>
          <p:cNvPr id="6" name="Shape 4"/>
          <p:cNvSpPr/>
          <p:nvPr/>
        </p:nvSpPr>
        <p:spPr>
          <a:xfrm>
            <a:off x="365760" y="1463040"/>
            <a:ext cx="4023360" cy="685800"/>
          </a:xfrm>
          <a:prstGeom prst="roundRect">
            <a:avLst>
              <a:gd name="adj" fmla="val 13333"/>
            </a:avLst>
          </a:prstGeom>
          <a:solidFill>
            <a:srgbClr val="CC0000"/>
          </a:solidFill>
        </p:spPr>
      </p:sp>
      <p:sp>
        <p:nvSpPr>
          <p:cNvPr id="7" name="Text 5"/>
          <p:cNvSpPr/>
          <p:nvPr/>
        </p:nvSpPr>
        <p:spPr>
          <a:xfrm>
            <a:off x="502920" y="1508760"/>
            <a:ext cx="3749040" cy="594360"/>
          </a:xfrm>
          <a:prstGeom prst="rect">
            <a:avLst/>
          </a:prstGeom>
          <a:noFill/>
        </p:spPr>
        <p:txBody>
          <a:bodyPr wrap="square" rtlCol="0" anchor="ctr"/>
          <a:lstStyle/>
          <a:p>
            <a:pPr marL="0" indent="0">
              <a:buNone/>
            </a:pPr>
            <a:r>
              <a:rPr lang="en-US" sz="1200" b="1" dirty="0">
                <a:solidFill>
                  <a:srgbClr val="FFFFFF"/>
                </a:solidFill>
                <a:latin typeface="Arial" panose="020B0604020202020204" pitchFamily="34" charset="0"/>
                <a:ea typeface="Arial" panose="020B0604020202020204" pitchFamily="34" charset="-122"/>
                <a:cs typeface="Arial" panose="020B0604020202020204" pitchFamily="34" charset="-120"/>
              </a:rPr>
              <a:t>Your WRO</a:t>
            </a:r>
            <a:endParaRPr lang="en-US" sz="1200" dirty="0"/>
          </a:p>
          <a:p>
            <a:pPr marL="0" indent="0">
              <a:buNone/>
            </a:pPr>
            <a:r>
              <a:rPr lang="en-US" sz="1200" b="1" dirty="0">
                <a:solidFill>
                  <a:srgbClr val="FFFFFF"/>
                </a:solidFill>
                <a:latin typeface="Arial" panose="020B0604020202020204" pitchFamily="34" charset="0"/>
                <a:ea typeface="Arial" panose="020B0604020202020204" pitchFamily="34" charset="-122"/>
                <a:cs typeface="Arial" panose="020B0604020202020204" pitchFamily="34" charset="-120"/>
              </a:rPr>
              <a:t>(Communications Focal Person)</a:t>
            </a:r>
            <a:endParaRPr lang="en-US" sz="1200" dirty="0"/>
          </a:p>
        </p:txBody>
      </p:sp>
      <p:sp>
        <p:nvSpPr>
          <p:cNvPr id="8" name="Text 6"/>
          <p:cNvSpPr/>
          <p:nvPr/>
        </p:nvSpPr>
        <p:spPr>
          <a:xfrm>
            <a:off x="502920" y="2240280"/>
            <a:ext cx="3749040" cy="2606040"/>
          </a:xfrm>
          <a:prstGeom prst="rect">
            <a:avLst/>
          </a:prstGeom>
          <a:noFill/>
        </p:spPr>
        <p:txBody>
          <a:bodyPr wrap="square" rtlCol="0" anchor="t"/>
          <a:lstStyle/>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Identify and document stories and program updates</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Capture photos and gather quotes from participants</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Draft content submissions following Hub standards</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Submit content to ActionAid Nigeria on agreed schedule</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Respond to feedback and revision requests promptly</a:t>
            </a:r>
            <a:endParaRPr lang="en-US" sz="1100" dirty="0"/>
          </a:p>
        </p:txBody>
      </p:sp>
      <p:sp>
        <p:nvSpPr>
          <p:cNvPr id="9" name="Shape 7"/>
          <p:cNvSpPr/>
          <p:nvPr/>
        </p:nvSpPr>
        <p:spPr>
          <a:xfrm>
            <a:off x="4754880" y="1463040"/>
            <a:ext cx="4023360" cy="3474720"/>
          </a:xfrm>
          <a:prstGeom prst="roundRect">
            <a:avLst>
              <a:gd name="adj" fmla="val 2632"/>
            </a:avLst>
          </a:prstGeom>
          <a:solidFill>
            <a:srgbClr val="F5F5F5"/>
          </a:solidFill>
          <a:effectLst>
            <a:outerShdw blurRad="63500" dist="25400" dir="2700000" algn="bl" rotWithShape="0">
              <a:srgbClr val="000000">
                <a:alpha val="8000"/>
              </a:srgbClr>
            </a:outerShdw>
          </a:effectLst>
        </p:spPr>
      </p:sp>
      <p:sp>
        <p:nvSpPr>
          <p:cNvPr id="10" name="Shape 8"/>
          <p:cNvSpPr/>
          <p:nvPr/>
        </p:nvSpPr>
        <p:spPr>
          <a:xfrm>
            <a:off x="4754880" y="1463040"/>
            <a:ext cx="4023360" cy="685800"/>
          </a:xfrm>
          <a:prstGeom prst="roundRect">
            <a:avLst>
              <a:gd name="adj" fmla="val 13333"/>
            </a:avLst>
          </a:prstGeom>
          <a:solidFill>
            <a:srgbClr val="1A1A1A"/>
          </a:solidFill>
        </p:spPr>
      </p:sp>
      <p:sp>
        <p:nvSpPr>
          <p:cNvPr id="11" name="Text 9"/>
          <p:cNvSpPr/>
          <p:nvPr/>
        </p:nvSpPr>
        <p:spPr>
          <a:xfrm>
            <a:off x="4892040" y="1508760"/>
            <a:ext cx="3749040" cy="594360"/>
          </a:xfrm>
          <a:prstGeom prst="rect">
            <a:avLst/>
          </a:prstGeom>
          <a:noFill/>
        </p:spPr>
        <p:txBody>
          <a:bodyPr wrap="square" rtlCol="0" anchor="ctr"/>
          <a:lstStyle/>
          <a:p>
            <a:pPr marL="0" indent="0">
              <a:buNone/>
            </a:pPr>
            <a:r>
              <a:rPr lang="en-US" sz="1200" b="1" dirty="0">
                <a:solidFill>
                  <a:srgbClr val="FFFFFF"/>
                </a:solidFill>
                <a:latin typeface="Arial" panose="020B0604020202020204" pitchFamily="34" charset="0"/>
                <a:ea typeface="Arial" panose="020B0604020202020204" pitchFamily="34" charset="-122"/>
                <a:cs typeface="Arial" panose="020B0604020202020204" pitchFamily="34" charset="-120"/>
              </a:rPr>
              <a:t>ActionAid Nigeria</a:t>
            </a:r>
            <a:endParaRPr lang="en-US" sz="1200" dirty="0"/>
          </a:p>
          <a:p>
            <a:pPr marL="0" indent="0">
              <a:buNone/>
            </a:pPr>
            <a:r>
              <a:rPr lang="en-US" sz="1200" b="1" dirty="0">
                <a:solidFill>
                  <a:srgbClr val="FFFFFF"/>
                </a:solidFill>
                <a:latin typeface="Arial" panose="020B0604020202020204" pitchFamily="34" charset="0"/>
                <a:ea typeface="Arial" panose="020B0604020202020204" pitchFamily="34" charset="-122"/>
                <a:cs typeface="Arial" panose="020B0604020202020204" pitchFamily="34" charset="-120"/>
              </a:rPr>
              <a:t>(Digital &amp; Comms Team)</a:t>
            </a:r>
            <a:endParaRPr lang="en-US" sz="1200" dirty="0"/>
          </a:p>
        </p:txBody>
      </p:sp>
      <p:sp>
        <p:nvSpPr>
          <p:cNvPr id="12" name="Text 10"/>
          <p:cNvSpPr/>
          <p:nvPr/>
        </p:nvSpPr>
        <p:spPr>
          <a:xfrm>
            <a:off x="4892040" y="2240280"/>
            <a:ext cx="3749040" cy="2606040"/>
          </a:xfrm>
          <a:prstGeom prst="rect">
            <a:avLst/>
          </a:prstGeom>
          <a:noFill/>
        </p:spPr>
        <p:txBody>
          <a:bodyPr wrap="square" rtlCol="0" anchor="t"/>
          <a:lstStyle/>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Provide editorial guidance and content templates</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Review and edit all submissions before publishing</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Publish approved content to FeministHub.org</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Track content performance and share insights with WROs</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Maintain the platform's technical infrastructure</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SECTION 04  |  HOW TO CURATE AND SUBMIT</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400" b="1" dirty="0">
                <a:solidFill>
                  <a:srgbClr val="1A1A1A"/>
                </a:solidFill>
                <a:latin typeface="Arial" panose="020B0604020202020204" pitchFamily="34" charset="0"/>
                <a:ea typeface="Arial" panose="020B0604020202020204" pitchFamily="34" charset="-122"/>
                <a:cs typeface="Arial" panose="020B0604020202020204" pitchFamily="34" charset="-120"/>
              </a:rPr>
              <a:t>Minimum Content Commitment Per Quarter</a:t>
            </a:r>
            <a:endParaRPr lang="en-US" sz="2400" dirty="0"/>
          </a:p>
        </p:txBody>
      </p:sp>
      <p:sp>
        <p:nvSpPr>
          <p:cNvPr id="5" name="Text 3"/>
          <p:cNvSpPr/>
          <p:nvPr/>
        </p:nvSpPr>
        <p:spPr>
          <a:xfrm>
            <a:off x="457200" y="1371600"/>
            <a:ext cx="8229600" cy="365760"/>
          </a:xfrm>
          <a:prstGeom prst="rect">
            <a:avLst/>
          </a:prstGeom>
          <a:noFill/>
        </p:spPr>
        <p:txBody>
          <a:bodyPr wrap="square" rtlCol="0" anchor="ctr"/>
          <a:lstStyle/>
          <a:p>
            <a:pPr marL="0" indent="0">
              <a:buNone/>
            </a:pPr>
            <a:r>
              <a:rPr lang="en-US" sz="1400" dirty="0">
                <a:solidFill>
                  <a:srgbClr val="444444"/>
                </a:solidFill>
                <a:latin typeface="Arial" panose="020B0604020202020204" pitchFamily="34" charset="0"/>
                <a:ea typeface="Arial" panose="020B0604020202020204" pitchFamily="34" charset="-122"/>
                <a:cs typeface="Arial" panose="020B0604020202020204" pitchFamily="34" charset="-120"/>
              </a:rPr>
              <a:t>Each WRO is expected to submit at minimum:</a:t>
            </a:r>
            <a:endParaRPr lang="en-US" sz="1400" dirty="0"/>
          </a:p>
        </p:txBody>
      </p:sp>
      <p:sp>
        <p:nvSpPr>
          <p:cNvPr id="6" name="Shape 4"/>
          <p:cNvSpPr/>
          <p:nvPr/>
        </p:nvSpPr>
        <p:spPr>
          <a:xfrm>
            <a:off x="365760" y="1920240"/>
            <a:ext cx="1920240" cy="2286000"/>
          </a:xfrm>
          <a:prstGeom prst="roundRect">
            <a:avLst>
              <a:gd name="adj" fmla="val 4762"/>
            </a:avLst>
          </a:prstGeom>
          <a:solidFill>
            <a:srgbClr val="CC0000"/>
          </a:solidFill>
          <a:effectLst>
            <a:outerShdw blurRad="63500" dist="25400" dir="2700000" algn="bl" rotWithShape="0">
              <a:srgbClr val="000000">
                <a:alpha val="10000"/>
              </a:srgbClr>
            </a:outerShdw>
          </a:effectLst>
        </p:spPr>
      </p:sp>
      <p:sp>
        <p:nvSpPr>
          <p:cNvPr id="7" name="Text 5"/>
          <p:cNvSpPr/>
          <p:nvPr/>
        </p:nvSpPr>
        <p:spPr>
          <a:xfrm>
            <a:off x="365760" y="2011680"/>
            <a:ext cx="1920240" cy="685800"/>
          </a:xfrm>
          <a:prstGeom prst="rect">
            <a:avLst/>
          </a:prstGeom>
          <a:noFill/>
        </p:spPr>
        <p:txBody>
          <a:bodyPr wrap="square" rtlCol="0" anchor="ctr"/>
          <a:lstStyle/>
          <a:p>
            <a:pPr marL="0" indent="0" algn="ctr">
              <a:buNone/>
            </a:pPr>
            <a:r>
              <a:rPr lang="en-US" sz="4600" b="1" dirty="0">
                <a:solidFill>
                  <a:srgbClr val="FFFFFF"/>
                </a:solidFill>
                <a:latin typeface="Arial" panose="020B0604020202020204" pitchFamily="34" charset="0"/>
                <a:ea typeface="Arial" panose="020B0604020202020204" pitchFamily="34" charset="-122"/>
                <a:cs typeface="Arial" panose="020B0604020202020204" pitchFamily="34" charset="-120"/>
              </a:rPr>
              <a:t>2</a:t>
            </a:r>
            <a:endParaRPr lang="en-US" sz="4600" dirty="0"/>
          </a:p>
        </p:txBody>
      </p:sp>
      <p:pic>
        <p:nvPicPr>
          <p:cNvPr id="8" name="Image 0" descr="preencoded.png"/>
          <p:cNvPicPr>
            <a:picLocks noChangeAspect="1"/>
          </p:cNvPicPr>
          <p:nvPr/>
        </p:nvPicPr>
        <p:blipFill>
          <a:blip r:embed="rId1"/>
          <a:stretch>
            <a:fillRect/>
          </a:stretch>
        </p:blipFill>
        <p:spPr>
          <a:xfrm>
            <a:off x="1124712" y="2697480"/>
            <a:ext cx="384048" cy="384048"/>
          </a:xfrm>
          <a:prstGeom prst="rect">
            <a:avLst/>
          </a:prstGeom>
        </p:spPr>
      </p:pic>
      <p:sp>
        <p:nvSpPr>
          <p:cNvPr id="9" name="Text 6"/>
          <p:cNvSpPr/>
          <p:nvPr/>
        </p:nvSpPr>
        <p:spPr>
          <a:xfrm>
            <a:off x="457200" y="3154680"/>
            <a:ext cx="1737360" cy="914400"/>
          </a:xfrm>
          <a:prstGeom prst="rect">
            <a:avLst/>
          </a:prstGeom>
          <a:noFill/>
        </p:spPr>
        <p:txBody>
          <a:bodyPr wrap="square" rtlCol="0" anchor="t"/>
          <a:lstStyle/>
          <a:p>
            <a:pPr marL="0" indent="0" algn="ctr">
              <a:buNone/>
            </a:pPr>
            <a:r>
              <a:rPr lang="en-US" sz="1100" dirty="0">
                <a:solidFill>
                  <a:srgbClr val="FFD0D0"/>
                </a:solidFill>
                <a:latin typeface="Arial" panose="020B0604020202020204" pitchFamily="34" charset="0"/>
                <a:ea typeface="Arial" panose="020B0604020202020204" pitchFamily="34" charset="-122"/>
                <a:cs typeface="Arial" panose="020B0604020202020204" pitchFamily="34" charset="-120"/>
              </a:rPr>
              <a:t>Programme stories</a:t>
            </a:r>
            <a:endParaRPr lang="en-US" sz="1100" dirty="0"/>
          </a:p>
          <a:p>
            <a:pPr marL="0" indent="0" algn="ctr">
              <a:buNone/>
            </a:pPr>
            <a:r>
              <a:rPr lang="en-US" sz="1100" dirty="0">
                <a:solidFill>
                  <a:srgbClr val="FFD0D0"/>
                </a:solidFill>
                <a:latin typeface="Arial" panose="020B0604020202020204" pitchFamily="34" charset="0"/>
                <a:ea typeface="Arial" panose="020B0604020202020204" pitchFamily="34" charset="-122"/>
                <a:cs typeface="Arial" panose="020B0604020202020204" pitchFamily="34" charset="-120"/>
              </a:rPr>
              <a:t>per quarter</a:t>
            </a:r>
            <a:endParaRPr lang="en-US" sz="1100" dirty="0"/>
          </a:p>
        </p:txBody>
      </p:sp>
      <p:sp>
        <p:nvSpPr>
          <p:cNvPr id="10" name="Shape 7"/>
          <p:cNvSpPr/>
          <p:nvPr/>
        </p:nvSpPr>
        <p:spPr>
          <a:xfrm>
            <a:off x="2514600" y="1920240"/>
            <a:ext cx="1920240" cy="2286000"/>
          </a:xfrm>
          <a:prstGeom prst="roundRect">
            <a:avLst>
              <a:gd name="adj" fmla="val 4762"/>
            </a:avLst>
          </a:prstGeom>
          <a:solidFill>
            <a:srgbClr val="F5F5F5"/>
          </a:solidFill>
          <a:effectLst>
            <a:outerShdw blurRad="63500" dist="25400" dir="2700000" algn="bl" rotWithShape="0">
              <a:srgbClr val="000000">
                <a:alpha val="10000"/>
              </a:srgbClr>
            </a:outerShdw>
          </a:effectLst>
        </p:spPr>
      </p:sp>
      <p:sp>
        <p:nvSpPr>
          <p:cNvPr id="11" name="Text 8"/>
          <p:cNvSpPr/>
          <p:nvPr/>
        </p:nvSpPr>
        <p:spPr>
          <a:xfrm>
            <a:off x="2514600" y="2011680"/>
            <a:ext cx="1920240" cy="685800"/>
          </a:xfrm>
          <a:prstGeom prst="rect">
            <a:avLst/>
          </a:prstGeom>
          <a:noFill/>
        </p:spPr>
        <p:txBody>
          <a:bodyPr wrap="square" rtlCol="0" anchor="ctr"/>
          <a:lstStyle/>
          <a:p>
            <a:pPr marL="0" indent="0" algn="ctr">
              <a:buNone/>
            </a:pPr>
            <a:r>
              <a:rPr lang="en-US" sz="4600" b="1" dirty="0">
                <a:solidFill>
                  <a:srgbClr val="CC0000"/>
                </a:solidFill>
                <a:latin typeface="Arial" panose="020B0604020202020204" pitchFamily="34" charset="0"/>
                <a:ea typeface="Arial" panose="020B0604020202020204" pitchFamily="34" charset="-122"/>
                <a:cs typeface="Arial" panose="020B0604020202020204" pitchFamily="34" charset="-120"/>
              </a:rPr>
              <a:t>1</a:t>
            </a:r>
            <a:endParaRPr lang="en-US" sz="4600" dirty="0"/>
          </a:p>
        </p:txBody>
      </p:sp>
      <p:pic>
        <p:nvPicPr>
          <p:cNvPr id="12" name="Image 1" descr="preencoded.png"/>
          <p:cNvPicPr>
            <a:picLocks noChangeAspect="1"/>
          </p:cNvPicPr>
          <p:nvPr/>
        </p:nvPicPr>
        <p:blipFill>
          <a:blip r:embed="rId2"/>
          <a:stretch>
            <a:fillRect/>
          </a:stretch>
        </p:blipFill>
        <p:spPr>
          <a:xfrm>
            <a:off x="3273552" y="2697480"/>
            <a:ext cx="384048" cy="384048"/>
          </a:xfrm>
          <a:prstGeom prst="rect">
            <a:avLst/>
          </a:prstGeom>
        </p:spPr>
      </p:pic>
      <p:sp>
        <p:nvSpPr>
          <p:cNvPr id="13" name="Text 9"/>
          <p:cNvSpPr/>
          <p:nvPr/>
        </p:nvSpPr>
        <p:spPr>
          <a:xfrm>
            <a:off x="2606040" y="3154680"/>
            <a:ext cx="1737360" cy="914400"/>
          </a:xfrm>
          <a:prstGeom prst="rect">
            <a:avLst/>
          </a:prstGeom>
          <a:noFill/>
        </p:spPr>
        <p:txBody>
          <a:bodyPr wrap="square" rtlCol="0" anchor="t"/>
          <a:lstStyle/>
          <a:p>
            <a:pPr marL="0" indent="0" algn="ctr">
              <a:buNone/>
            </a:pPr>
            <a:r>
              <a:rPr lang="en-US" sz="1100" dirty="0">
                <a:solidFill>
                  <a:srgbClr val="555555"/>
                </a:solidFill>
                <a:latin typeface="Arial" panose="020B0604020202020204" pitchFamily="34" charset="0"/>
                <a:ea typeface="Arial" panose="020B0604020202020204" pitchFamily="34" charset="-122"/>
                <a:cs typeface="Arial" panose="020B0604020202020204" pitchFamily="34" charset="-120"/>
              </a:rPr>
              <a:t>Event or activity</a:t>
            </a:r>
            <a:endParaRPr lang="en-US" sz="1100" dirty="0"/>
          </a:p>
          <a:p>
            <a:pPr marL="0" indent="0" algn="ctr">
              <a:buNone/>
            </a:pPr>
            <a:r>
              <a:rPr lang="en-US" sz="1100" dirty="0">
                <a:solidFill>
                  <a:srgbClr val="555555"/>
                </a:solidFill>
                <a:latin typeface="Arial" panose="020B0604020202020204" pitchFamily="34" charset="0"/>
                <a:ea typeface="Arial" panose="020B0604020202020204" pitchFamily="34" charset="-122"/>
                <a:cs typeface="Arial" panose="020B0604020202020204" pitchFamily="34" charset="-120"/>
              </a:rPr>
              <a:t>report per quarter</a:t>
            </a:r>
            <a:endParaRPr lang="en-US" sz="1100" dirty="0"/>
          </a:p>
        </p:txBody>
      </p:sp>
      <p:sp>
        <p:nvSpPr>
          <p:cNvPr id="14" name="Shape 10"/>
          <p:cNvSpPr/>
          <p:nvPr/>
        </p:nvSpPr>
        <p:spPr>
          <a:xfrm>
            <a:off x="4663440" y="1920240"/>
            <a:ext cx="1920240" cy="2286000"/>
          </a:xfrm>
          <a:prstGeom prst="roundRect">
            <a:avLst>
              <a:gd name="adj" fmla="val 4762"/>
            </a:avLst>
          </a:prstGeom>
          <a:solidFill>
            <a:srgbClr val="F5F5F5"/>
          </a:solidFill>
          <a:effectLst>
            <a:outerShdw blurRad="63500" dist="25400" dir="2700000" algn="bl" rotWithShape="0">
              <a:srgbClr val="000000">
                <a:alpha val="10000"/>
              </a:srgbClr>
            </a:outerShdw>
          </a:effectLst>
        </p:spPr>
      </p:sp>
      <p:sp>
        <p:nvSpPr>
          <p:cNvPr id="15" name="Text 11"/>
          <p:cNvSpPr/>
          <p:nvPr/>
        </p:nvSpPr>
        <p:spPr>
          <a:xfrm>
            <a:off x="4663440" y="2011680"/>
            <a:ext cx="1920240" cy="685800"/>
          </a:xfrm>
          <a:prstGeom prst="rect">
            <a:avLst/>
          </a:prstGeom>
          <a:noFill/>
        </p:spPr>
        <p:txBody>
          <a:bodyPr wrap="square" rtlCol="0" anchor="ctr"/>
          <a:lstStyle/>
          <a:p>
            <a:pPr marL="0" indent="0" algn="ctr">
              <a:buNone/>
            </a:pPr>
            <a:r>
              <a:rPr lang="en-US" sz="4600" b="1" dirty="0">
                <a:solidFill>
                  <a:srgbClr val="CC0000"/>
                </a:solidFill>
                <a:latin typeface="Arial" panose="020B0604020202020204" pitchFamily="34" charset="0"/>
                <a:ea typeface="Arial" panose="020B0604020202020204" pitchFamily="34" charset="-122"/>
                <a:cs typeface="Arial" panose="020B0604020202020204" pitchFamily="34" charset="-120"/>
              </a:rPr>
              <a:t>1</a:t>
            </a:r>
            <a:endParaRPr lang="en-US" sz="4600" dirty="0"/>
          </a:p>
        </p:txBody>
      </p:sp>
      <p:pic>
        <p:nvPicPr>
          <p:cNvPr id="16" name="Image 2" descr="preencoded.png"/>
          <p:cNvPicPr>
            <a:picLocks noChangeAspect="1"/>
          </p:cNvPicPr>
          <p:nvPr/>
        </p:nvPicPr>
        <p:blipFill>
          <a:blip r:embed="rId3"/>
          <a:stretch>
            <a:fillRect/>
          </a:stretch>
        </p:blipFill>
        <p:spPr>
          <a:xfrm>
            <a:off x="5422392" y="2697480"/>
            <a:ext cx="384048" cy="384048"/>
          </a:xfrm>
          <a:prstGeom prst="rect">
            <a:avLst/>
          </a:prstGeom>
        </p:spPr>
      </p:pic>
      <p:sp>
        <p:nvSpPr>
          <p:cNvPr id="17" name="Text 12"/>
          <p:cNvSpPr/>
          <p:nvPr/>
        </p:nvSpPr>
        <p:spPr>
          <a:xfrm>
            <a:off x="4754880" y="3154680"/>
            <a:ext cx="1737360" cy="914400"/>
          </a:xfrm>
          <a:prstGeom prst="rect">
            <a:avLst/>
          </a:prstGeom>
          <a:noFill/>
        </p:spPr>
        <p:txBody>
          <a:bodyPr wrap="square" rtlCol="0" anchor="t"/>
          <a:lstStyle/>
          <a:p>
            <a:pPr marL="0" indent="0" algn="ctr">
              <a:buNone/>
            </a:pPr>
            <a:r>
              <a:rPr lang="en-US" sz="1100" dirty="0">
                <a:solidFill>
                  <a:srgbClr val="555555"/>
                </a:solidFill>
                <a:latin typeface="Arial" panose="020B0604020202020204" pitchFamily="34" charset="0"/>
                <a:ea typeface="Arial" panose="020B0604020202020204" pitchFamily="34" charset="-122"/>
                <a:cs typeface="Arial" panose="020B0604020202020204" pitchFamily="34" charset="-120"/>
              </a:rPr>
              <a:t>Photo essay or</a:t>
            </a:r>
            <a:endParaRPr lang="en-US" sz="1100" dirty="0"/>
          </a:p>
          <a:p>
            <a:pPr marL="0" indent="0" algn="ctr">
              <a:buNone/>
            </a:pPr>
            <a:r>
              <a:rPr lang="en-US" sz="1100" dirty="0">
                <a:solidFill>
                  <a:srgbClr val="555555"/>
                </a:solidFill>
                <a:latin typeface="Arial" panose="020B0604020202020204" pitchFamily="34" charset="0"/>
                <a:ea typeface="Arial" panose="020B0604020202020204" pitchFamily="34" charset="-122"/>
                <a:cs typeface="Arial" panose="020B0604020202020204" pitchFamily="34" charset="-120"/>
              </a:rPr>
              <a:t>multimedia post per quarter</a:t>
            </a:r>
            <a:endParaRPr lang="en-US" sz="1100" dirty="0"/>
          </a:p>
        </p:txBody>
      </p:sp>
      <p:sp>
        <p:nvSpPr>
          <p:cNvPr id="18" name="Shape 13"/>
          <p:cNvSpPr/>
          <p:nvPr/>
        </p:nvSpPr>
        <p:spPr>
          <a:xfrm>
            <a:off x="6812280" y="1920240"/>
            <a:ext cx="1920240" cy="2286000"/>
          </a:xfrm>
          <a:prstGeom prst="roundRect">
            <a:avLst>
              <a:gd name="adj" fmla="val 4762"/>
            </a:avLst>
          </a:prstGeom>
          <a:solidFill>
            <a:srgbClr val="F5F5F5"/>
          </a:solidFill>
          <a:effectLst>
            <a:outerShdw blurRad="63500" dist="25400" dir="2700000" algn="bl" rotWithShape="0">
              <a:srgbClr val="000000">
                <a:alpha val="10000"/>
              </a:srgbClr>
            </a:outerShdw>
          </a:effectLst>
        </p:spPr>
      </p:sp>
      <p:sp>
        <p:nvSpPr>
          <p:cNvPr id="19" name="Text 14"/>
          <p:cNvSpPr/>
          <p:nvPr/>
        </p:nvSpPr>
        <p:spPr>
          <a:xfrm>
            <a:off x="6812280" y="2011680"/>
            <a:ext cx="1920240" cy="685800"/>
          </a:xfrm>
          <a:prstGeom prst="rect">
            <a:avLst/>
          </a:prstGeom>
          <a:noFill/>
        </p:spPr>
        <p:txBody>
          <a:bodyPr wrap="square" rtlCol="0" anchor="ctr"/>
          <a:lstStyle/>
          <a:p>
            <a:pPr marL="0" indent="0" algn="ctr">
              <a:buNone/>
            </a:pPr>
            <a:r>
              <a:rPr lang="en-US" sz="4600" b="1" dirty="0">
                <a:solidFill>
                  <a:srgbClr val="CC0000"/>
                </a:solidFill>
                <a:latin typeface="Arial" panose="020B0604020202020204" pitchFamily="34" charset="0"/>
                <a:ea typeface="Arial" panose="020B0604020202020204" pitchFamily="34" charset="-122"/>
                <a:cs typeface="Arial" panose="020B0604020202020204" pitchFamily="34" charset="-120"/>
              </a:rPr>
              <a:t>4</a:t>
            </a:r>
            <a:endParaRPr lang="en-US" sz="4600" dirty="0"/>
          </a:p>
        </p:txBody>
      </p:sp>
      <p:pic>
        <p:nvPicPr>
          <p:cNvPr id="20" name="Image 3" descr="preencoded.png"/>
          <p:cNvPicPr>
            <a:picLocks noChangeAspect="1"/>
          </p:cNvPicPr>
          <p:nvPr/>
        </p:nvPicPr>
        <p:blipFill>
          <a:blip r:embed="rId4"/>
          <a:stretch>
            <a:fillRect/>
          </a:stretch>
        </p:blipFill>
        <p:spPr>
          <a:xfrm>
            <a:off x="7571232" y="2697480"/>
            <a:ext cx="384048" cy="384048"/>
          </a:xfrm>
          <a:prstGeom prst="rect">
            <a:avLst/>
          </a:prstGeom>
        </p:spPr>
      </p:pic>
      <p:sp>
        <p:nvSpPr>
          <p:cNvPr id="21" name="Text 15"/>
          <p:cNvSpPr/>
          <p:nvPr/>
        </p:nvSpPr>
        <p:spPr>
          <a:xfrm>
            <a:off x="6903720" y="3154680"/>
            <a:ext cx="1737360" cy="914400"/>
          </a:xfrm>
          <a:prstGeom prst="rect">
            <a:avLst/>
          </a:prstGeom>
          <a:noFill/>
        </p:spPr>
        <p:txBody>
          <a:bodyPr wrap="square" rtlCol="0" anchor="t"/>
          <a:lstStyle/>
          <a:p>
            <a:pPr marL="0" indent="0" algn="ctr">
              <a:buNone/>
            </a:pPr>
            <a:r>
              <a:rPr lang="en-US" sz="1100" dirty="0">
                <a:solidFill>
                  <a:srgbClr val="555555"/>
                </a:solidFill>
                <a:latin typeface="Arial" panose="020B0604020202020204" pitchFamily="34" charset="0"/>
                <a:ea typeface="Arial" panose="020B0604020202020204" pitchFamily="34" charset="-122"/>
                <a:cs typeface="Arial" panose="020B0604020202020204" pitchFamily="34" charset="-120"/>
              </a:rPr>
              <a:t>Social media posts</a:t>
            </a:r>
            <a:endParaRPr lang="en-US" sz="1100" dirty="0"/>
          </a:p>
          <a:p>
            <a:pPr marL="0" indent="0" algn="ctr">
              <a:buNone/>
            </a:pPr>
            <a:r>
              <a:rPr lang="en-US" sz="1100" dirty="0">
                <a:solidFill>
                  <a:srgbClr val="555555"/>
                </a:solidFill>
                <a:latin typeface="Arial" panose="020B0604020202020204" pitchFamily="34" charset="0"/>
                <a:ea typeface="Arial" panose="020B0604020202020204" pitchFamily="34" charset="-122"/>
                <a:cs typeface="Arial" panose="020B0604020202020204" pitchFamily="34" charset="-120"/>
              </a:rPr>
              <a:t>that link to Hub content per quarter</a:t>
            </a:r>
            <a:endParaRPr lang="en-US" sz="1100" dirty="0"/>
          </a:p>
        </p:txBody>
      </p:sp>
      <p:sp>
        <p:nvSpPr>
          <p:cNvPr id="22" name="Shape 16"/>
          <p:cNvSpPr/>
          <p:nvPr/>
        </p:nvSpPr>
        <p:spPr>
          <a:xfrm>
            <a:off x="365760" y="4389120"/>
            <a:ext cx="8412480" cy="548640"/>
          </a:xfrm>
          <a:prstGeom prst="roundRect">
            <a:avLst>
              <a:gd name="adj" fmla="val 13333"/>
            </a:avLst>
          </a:prstGeom>
          <a:solidFill>
            <a:srgbClr val="FFF0F0"/>
          </a:solidFill>
        </p:spPr>
      </p:sp>
      <p:sp>
        <p:nvSpPr>
          <p:cNvPr id="23" name="Text 17"/>
          <p:cNvSpPr/>
          <p:nvPr/>
        </p:nvSpPr>
        <p:spPr>
          <a:xfrm>
            <a:off x="548640" y="4434840"/>
            <a:ext cx="8046720" cy="457200"/>
          </a:xfrm>
          <a:prstGeom prst="rect">
            <a:avLst/>
          </a:prstGeom>
          <a:noFill/>
        </p:spPr>
        <p:txBody>
          <a:bodyPr wrap="square" rtlCol="0" anchor="ctr"/>
          <a:lstStyle/>
          <a:p>
            <a:pPr marL="0" indent="0">
              <a:buNone/>
            </a:pPr>
            <a:r>
              <a:rPr lang="en-US" sz="1100" i="1" dirty="0">
                <a:solidFill>
                  <a:srgbClr val="CC0000"/>
                </a:solidFill>
                <a:latin typeface="Arial" panose="020B0604020202020204" pitchFamily="34" charset="0"/>
                <a:ea typeface="Arial" panose="020B0604020202020204" pitchFamily="34" charset="-122"/>
                <a:cs typeface="Arial" panose="020B0604020202020204" pitchFamily="34" charset="-120"/>
              </a:rPr>
              <a:t>These minimums are included in your organization's RWVL reporting obligations. Content submitted to FeministHub counts as documented program communication.</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2" name="Shape 0"/>
          <p:cNvSpPr/>
          <p:nvPr/>
        </p:nvSpPr>
        <p:spPr>
          <a:xfrm>
            <a:off x="0" y="4114800"/>
            <a:ext cx="9144000" cy="1028700"/>
          </a:xfrm>
          <a:prstGeom prst="rect">
            <a:avLst/>
          </a:prstGeom>
          <a:solidFill>
            <a:srgbClr val="1A1A1A"/>
          </a:solidFill>
        </p:spPr>
      </p:sp>
      <p:sp>
        <p:nvSpPr>
          <p:cNvPr id="3" name="Text 1"/>
          <p:cNvSpPr/>
          <p:nvPr/>
        </p:nvSpPr>
        <p:spPr>
          <a:xfrm>
            <a:off x="548640" y="822960"/>
            <a:ext cx="8046720" cy="365760"/>
          </a:xfrm>
          <a:prstGeom prst="rect">
            <a:avLst/>
          </a:prstGeom>
          <a:noFill/>
        </p:spPr>
        <p:txBody>
          <a:bodyPr wrap="square" rtlCol="0" anchor="ctr"/>
          <a:lstStyle/>
          <a:p>
            <a:pPr marL="0" indent="0">
              <a:buNone/>
            </a:pPr>
            <a:r>
              <a:rPr lang="en-US" sz="1100" b="1" kern="0" spc="400" dirty="0">
                <a:solidFill>
                  <a:srgbClr val="FFB3B3"/>
                </a:solidFill>
                <a:latin typeface="Arial" panose="020B0604020202020204" pitchFamily="34" charset="0"/>
                <a:ea typeface="Arial" panose="020B0604020202020204" pitchFamily="34" charset="-122"/>
                <a:cs typeface="Arial" panose="020B0604020202020204" pitchFamily="34" charset="-120"/>
              </a:rPr>
              <a:t>SECTION 05</a:t>
            </a:r>
            <a:endParaRPr lang="en-US" sz="1100" dirty="0"/>
          </a:p>
        </p:txBody>
      </p:sp>
      <p:sp>
        <p:nvSpPr>
          <p:cNvPr id="4" name="Text 2"/>
          <p:cNvSpPr/>
          <p:nvPr/>
        </p:nvSpPr>
        <p:spPr>
          <a:xfrm>
            <a:off x="548640" y="1280160"/>
            <a:ext cx="8046720" cy="2560320"/>
          </a:xfrm>
          <a:prstGeom prst="rect">
            <a:avLst/>
          </a:prstGeom>
          <a:noFill/>
        </p:spPr>
        <p:txBody>
          <a:bodyPr wrap="square" rtlCol="0" anchor="ctr"/>
          <a:lstStyle/>
          <a:p>
            <a:pPr marL="0" indent="0">
              <a:buNone/>
            </a:pPr>
            <a:r>
              <a:rPr lang="en-US" sz="4800" b="1" dirty="0">
                <a:solidFill>
                  <a:srgbClr val="FFFFFF"/>
                </a:solidFill>
                <a:latin typeface="Arial" panose="020B0604020202020204" pitchFamily="34" charset="0"/>
                <a:ea typeface="Arial" panose="020B0604020202020204" pitchFamily="34" charset="-122"/>
                <a:cs typeface="Arial" panose="020B0604020202020204" pitchFamily="34" charset="-120"/>
              </a:rPr>
              <a:t>Reporting:</a:t>
            </a:r>
            <a:endParaRPr lang="en-US" sz="4800" dirty="0"/>
          </a:p>
          <a:p>
            <a:pPr marL="0" indent="0">
              <a:buNone/>
            </a:pPr>
            <a:r>
              <a:rPr lang="en-US" sz="4800" b="1" dirty="0">
                <a:solidFill>
                  <a:srgbClr val="FFFFFF"/>
                </a:solidFill>
                <a:latin typeface="Arial" panose="020B0604020202020204" pitchFamily="34" charset="0"/>
                <a:ea typeface="Arial" panose="020B0604020202020204" pitchFamily="34" charset="-122"/>
                <a:cs typeface="Arial" panose="020B0604020202020204" pitchFamily="34" charset="-120"/>
              </a:rPr>
              <a:t>The Hub and Your M&amp;E</a:t>
            </a:r>
            <a:endParaRPr lang="en-US" sz="4800" dirty="0"/>
          </a:p>
        </p:txBody>
      </p:sp>
      <p:sp>
        <p:nvSpPr>
          <p:cNvPr id="5" name="Text 3"/>
          <p:cNvSpPr/>
          <p:nvPr/>
        </p:nvSpPr>
        <p:spPr>
          <a:xfrm>
            <a:off x="548640" y="4206240"/>
            <a:ext cx="8046720" cy="365760"/>
          </a:xfrm>
          <a:prstGeom prst="rect">
            <a:avLst/>
          </a:prstGeom>
          <a:noFill/>
        </p:spPr>
        <p:txBody>
          <a:bodyPr wrap="square" rtlCol="0" anchor="ctr"/>
          <a:lstStyle/>
          <a:p>
            <a:pPr marL="0" indent="0">
              <a:buNone/>
            </a:pPr>
            <a:r>
              <a:rPr lang="en-US" sz="1400" i="1" dirty="0">
                <a:solidFill>
                  <a:srgbClr val="D0D0D0"/>
                </a:solidFill>
                <a:latin typeface="Arial" panose="020B0604020202020204" pitchFamily="34" charset="0"/>
                <a:ea typeface="Arial" panose="020B0604020202020204" pitchFamily="34" charset="-122"/>
                <a:cs typeface="Arial" panose="020B0604020202020204" pitchFamily="34" charset="-120"/>
              </a:rPr>
              <a:t>How FeministHub activity feeds into project reporting</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SECTION 05  |  REPORTING AND M&amp;E</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400" b="1" dirty="0">
                <a:solidFill>
                  <a:srgbClr val="1A1A1A"/>
                </a:solidFill>
                <a:latin typeface="Arial" panose="020B0604020202020204" pitchFamily="34" charset="0"/>
                <a:ea typeface="Arial" panose="020B0604020202020204" pitchFamily="34" charset="-122"/>
                <a:cs typeface="Arial" panose="020B0604020202020204" pitchFamily="34" charset="-120"/>
              </a:rPr>
              <a:t>FeministHub and Your Quarterly Reports</a:t>
            </a:r>
            <a:endParaRPr lang="en-US" sz="2400" dirty="0"/>
          </a:p>
        </p:txBody>
      </p:sp>
      <p:sp>
        <p:nvSpPr>
          <p:cNvPr id="5" name="Shape 3"/>
          <p:cNvSpPr/>
          <p:nvPr/>
        </p:nvSpPr>
        <p:spPr>
          <a:xfrm>
            <a:off x="365760" y="1417320"/>
            <a:ext cx="4023360" cy="3474720"/>
          </a:xfrm>
          <a:prstGeom prst="roundRect">
            <a:avLst>
              <a:gd name="adj" fmla="val 2632"/>
            </a:avLst>
          </a:prstGeom>
          <a:solidFill>
            <a:srgbClr val="F5F5F5"/>
          </a:solidFill>
        </p:spPr>
      </p:sp>
      <p:sp>
        <p:nvSpPr>
          <p:cNvPr id="6" name="Text 4"/>
          <p:cNvSpPr/>
          <p:nvPr/>
        </p:nvSpPr>
        <p:spPr>
          <a:xfrm>
            <a:off x="502920" y="1508760"/>
            <a:ext cx="3749040" cy="457200"/>
          </a:xfrm>
          <a:prstGeom prst="rect">
            <a:avLst/>
          </a:prstGeom>
          <a:noFill/>
        </p:spPr>
        <p:txBody>
          <a:bodyPr wrap="square" rtlCol="0" anchor="ctr"/>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What to Include in Your Quarterly Report</a:t>
            </a:r>
            <a:endParaRPr lang="en-US" sz="1300" dirty="0"/>
          </a:p>
        </p:txBody>
      </p:sp>
      <p:sp>
        <p:nvSpPr>
          <p:cNvPr id="7" name="Text 5"/>
          <p:cNvSpPr/>
          <p:nvPr/>
        </p:nvSpPr>
        <p:spPr>
          <a:xfrm>
            <a:off x="502920" y="2057400"/>
            <a:ext cx="3749040" cy="2743200"/>
          </a:xfrm>
          <a:prstGeom prst="rect">
            <a:avLst/>
          </a:prstGeom>
          <a:noFill/>
        </p:spPr>
        <p:txBody>
          <a:bodyPr wrap="square" rtlCol="0" anchor="t"/>
          <a:lstStyle/>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Number of content pieces submitted to FeministHub</a:t>
            </a:r>
            <a:endPar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endParaRPr>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Number of Downloaded publications</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Links to all published content on the Hub</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Total reach or engagement (provided by ActionAid Nigeria)</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Stories or content that received significant attention</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Any challenges faced in content production</a:t>
            </a:r>
            <a:endParaRPr lang="en-US" sz="1100" dirty="0"/>
          </a:p>
          <a:p>
            <a:pPr marL="342900" indent="-342900">
              <a:buSzPct val="100000"/>
              <a:buChar char="•"/>
            </a:pP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Plans for next quarter's content</a:t>
            </a:r>
            <a:endParaRPr lang="en-US" sz="1100" dirty="0"/>
          </a:p>
        </p:txBody>
      </p:sp>
      <p:sp>
        <p:nvSpPr>
          <p:cNvPr id="8" name="Shape 6"/>
          <p:cNvSpPr/>
          <p:nvPr/>
        </p:nvSpPr>
        <p:spPr>
          <a:xfrm>
            <a:off x="4754880" y="1417320"/>
            <a:ext cx="4023360" cy="3474720"/>
          </a:xfrm>
          <a:prstGeom prst="roundRect">
            <a:avLst>
              <a:gd name="adj" fmla="val 2632"/>
            </a:avLst>
          </a:prstGeom>
          <a:solidFill>
            <a:srgbClr val="FFF0F0"/>
          </a:solidFill>
        </p:spPr>
      </p:sp>
      <p:sp>
        <p:nvSpPr>
          <p:cNvPr id="9" name="Text 7"/>
          <p:cNvSpPr/>
          <p:nvPr/>
        </p:nvSpPr>
        <p:spPr>
          <a:xfrm>
            <a:off x="4892040" y="1508760"/>
            <a:ext cx="3749040" cy="457200"/>
          </a:xfrm>
          <a:prstGeom prst="rect">
            <a:avLst/>
          </a:prstGeom>
          <a:noFill/>
        </p:spPr>
        <p:txBody>
          <a:bodyPr wrap="square" rtlCol="0" anchor="ctr"/>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How It Connects to RWVL Outcomes</a:t>
            </a:r>
            <a:endParaRPr lang="en-US" sz="1300" dirty="0"/>
          </a:p>
        </p:txBody>
      </p:sp>
      <p:sp>
        <p:nvSpPr>
          <p:cNvPr id="10" name="Text 8"/>
          <p:cNvSpPr/>
          <p:nvPr/>
        </p:nvSpPr>
        <p:spPr>
          <a:xfrm>
            <a:off x="4892040" y="2057400"/>
            <a:ext cx="3749040" cy="658368"/>
          </a:xfrm>
          <a:prstGeom prst="rect">
            <a:avLst/>
          </a:prstGeom>
          <a:noFill/>
        </p:spPr>
        <p:txBody>
          <a:bodyPr wrap="square" rtlCol="0" anchor="t"/>
          <a:lstStyle/>
          <a:p>
            <a:pPr marL="0" indent="0">
              <a:buNone/>
            </a:pPr>
            <a:r>
              <a:rPr lang="en-US" sz="1100" b="1" dirty="0">
                <a:solidFill>
                  <a:srgbClr val="CC0000"/>
                </a:solidFill>
                <a:latin typeface="Arial" panose="020B0604020202020204" pitchFamily="34" charset="0"/>
                <a:ea typeface="Arial" panose="020B0604020202020204" pitchFamily="34" charset="-122"/>
                <a:cs typeface="Arial" panose="020B0604020202020204" pitchFamily="34" charset="-120"/>
              </a:rPr>
              <a:t>Output 1221: </a:t>
            </a: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FeministHub maintained. Your content directly fulfills this output</a:t>
            </a:r>
            <a:endParaRPr lang="en-US" sz="1100" dirty="0"/>
          </a:p>
        </p:txBody>
      </p:sp>
      <p:sp>
        <p:nvSpPr>
          <p:cNvPr id="11" name="Shape 9"/>
          <p:cNvSpPr/>
          <p:nvPr/>
        </p:nvSpPr>
        <p:spPr>
          <a:xfrm>
            <a:off x="4892040" y="2715768"/>
            <a:ext cx="3657600" cy="0"/>
          </a:xfrm>
          <a:prstGeom prst="line">
            <a:avLst/>
          </a:prstGeom>
          <a:noFill/>
          <a:ln w="12700">
            <a:solidFill>
              <a:srgbClr val="FFCCCC"/>
            </a:solidFill>
            <a:prstDash val="solid"/>
          </a:ln>
        </p:spPr>
      </p:sp>
      <p:sp>
        <p:nvSpPr>
          <p:cNvPr id="12" name="Text 10"/>
          <p:cNvSpPr/>
          <p:nvPr/>
        </p:nvSpPr>
        <p:spPr>
          <a:xfrm>
            <a:off x="4892040" y="2807208"/>
            <a:ext cx="3749040" cy="658368"/>
          </a:xfrm>
          <a:prstGeom prst="rect">
            <a:avLst/>
          </a:prstGeom>
          <a:noFill/>
        </p:spPr>
        <p:txBody>
          <a:bodyPr wrap="square" rtlCol="0" anchor="t"/>
          <a:lstStyle/>
          <a:p>
            <a:pPr marL="0" indent="0">
              <a:buNone/>
            </a:pPr>
            <a:r>
              <a:rPr lang="en-US" sz="1100" b="1" dirty="0">
                <a:solidFill>
                  <a:srgbClr val="CC0000"/>
                </a:solidFill>
                <a:latin typeface="Arial" panose="020B0604020202020204" pitchFamily="34" charset="0"/>
                <a:ea typeface="Arial" panose="020B0604020202020204" pitchFamily="34" charset="-122"/>
                <a:cs typeface="Arial" panose="020B0604020202020204" pitchFamily="34" charset="-120"/>
              </a:rPr>
              <a:t>Output 1222: </a:t>
            </a: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Media campaign on norms. Hub content feeds into social transformation messaging</a:t>
            </a:r>
            <a:endParaRPr lang="en-US" sz="1100" dirty="0"/>
          </a:p>
        </p:txBody>
      </p:sp>
      <p:sp>
        <p:nvSpPr>
          <p:cNvPr id="13" name="Shape 11"/>
          <p:cNvSpPr/>
          <p:nvPr/>
        </p:nvSpPr>
        <p:spPr>
          <a:xfrm>
            <a:off x="4892040" y="3465576"/>
            <a:ext cx="3657600" cy="0"/>
          </a:xfrm>
          <a:prstGeom prst="line">
            <a:avLst/>
          </a:prstGeom>
          <a:noFill/>
          <a:ln w="12700">
            <a:solidFill>
              <a:srgbClr val="FFCCCC"/>
            </a:solidFill>
            <a:prstDash val="solid"/>
          </a:ln>
        </p:spPr>
      </p:sp>
      <p:sp>
        <p:nvSpPr>
          <p:cNvPr id="14" name="Text 12"/>
          <p:cNvSpPr/>
          <p:nvPr/>
        </p:nvSpPr>
        <p:spPr>
          <a:xfrm>
            <a:off x="4892040" y="3557016"/>
            <a:ext cx="3749040" cy="658368"/>
          </a:xfrm>
          <a:prstGeom prst="rect">
            <a:avLst/>
          </a:prstGeom>
          <a:noFill/>
        </p:spPr>
        <p:txBody>
          <a:bodyPr wrap="square" rtlCol="0" anchor="t"/>
          <a:lstStyle/>
          <a:p>
            <a:pPr marL="0" indent="0">
              <a:buNone/>
            </a:pPr>
            <a:r>
              <a:rPr lang="en-US" sz="1100" b="1" dirty="0">
                <a:solidFill>
                  <a:srgbClr val="CC0000"/>
                </a:solidFill>
                <a:latin typeface="Arial" panose="020B0604020202020204" pitchFamily="34" charset="0"/>
                <a:ea typeface="Arial" panose="020B0604020202020204" pitchFamily="34" charset="-122"/>
                <a:cs typeface="Arial" panose="020B0604020202020204" pitchFamily="34" charset="-120"/>
              </a:rPr>
              <a:t>Output 1312: </a:t>
            </a: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Research for policy influencing. Published reports and data count here</a:t>
            </a:r>
            <a:endParaRPr lang="en-US" sz="1100" dirty="0"/>
          </a:p>
        </p:txBody>
      </p:sp>
      <p:sp>
        <p:nvSpPr>
          <p:cNvPr id="15" name="Shape 13"/>
          <p:cNvSpPr/>
          <p:nvPr/>
        </p:nvSpPr>
        <p:spPr>
          <a:xfrm>
            <a:off x="4892040" y="4215384"/>
            <a:ext cx="3657600" cy="0"/>
          </a:xfrm>
          <a:prstGeom prst="line">
            <a:avLst/>
          </a:prstGeom>
          <a:noFill/>
          <a:ln w="12700">
            <a:solidFill>
              <a:srgbClr val="FFCCCC"/>
            </a:solidFill>
            <a:prstDash val="solid"/>
          </a:ln>
        </p:spPr>
      </p:sp>
      <p:sp>
        <p:nvSpPr>
          <p:cNvPr id="16" name="Text 14"/>
          <p:cNvSpPr/>
          <p:nvPr/>
        </p:nvSpPr>
        <p:spPr>
          <a:xfrm>
            <a:off x="4892040" y="4306824"/>
            <a:ext cx="3749040" cy="658368"/>
          </a:xfrm>
          <a:prstGeom prst="rect">
            <a:avLst/>
          </a:prstGeom>
          <a:noFill/>
        </p:spPr>
        <p:txBody>
          <a:bodyPr wrap="square" rtlCol="0" anchor="t"/>
          <a:lstStyle/>
          <a:p>
            <a:pPr marL="0" indent="0">
              <a:buNone/>
            </a:pPr>
            <a:r>
              <a:rPr lang="en-US" sz="1100" b="1" dirty="0">
                <a:solidFill>
                  <a:srgbClr val="CC0000"/>
                </a:solidFill>
                <a:latin typeface="Arial" panose="020B0604020202020204" pitchFamily="34" charset="0"/>
                <a:ea typeface="Arial" panose="020B0604020202020204" pitchFamily="34" charset="-122"/>
                <a:cs typeface="Arial" panose="020B0604020202020204" pitchFamily="34" charset="-120"/>
              </a:rPr>
              <a:t>Output 1322: </a:t>
            </a:r>
            <a:r>
              <a:rPr lang="en-US" sz="1100" dirty="0">
                <a:solidFill>
                  <a:srgbClr val="1A1A1A"/>
                </a:solidFill>
                <a:latin typeface="Arial" panose="020B0604020202020204" pitchFamily="34" charset="0"/>
                <a:ea typeface="Arial" panose="020B0604020202020204" pitchFamily="34" charset="-122"/>
                <a:cs typeface="Arial" panose="020B0604020202020204" pitchFamily="34" charset="-120"/>
              </a:rPr>
              <a:t>Participation in national spaces. Documenting your engagement here builds the record</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A1A1A"/>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SUMMARY  |  KEY TAKEAWAYS</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200" b="1" dirty="0">
                <a:solidFill>
                  <a:srgbClr val="FFFFFF"/>
                </a:solidFill>
                <a:latin typeface="Arial" panose="020B0604020202020204" pitchFamily="34" charset="0"/>
                <a:ea typeface="Arial" panose="020B0604020202020204" pitchFamily="34" charset="-122"/>
                <a:cs typeface="Arial" panose="020B0604020202020204" pitchFamily="34" charset="-120"/>
              </a:rPr>
              <a:t>What We Need You to Walk Away Knowing</a:t>
            </a:r>
            <a:endParaRPr lang="en-US" sz="2200" dirty="0"/>
          </a:p>
        </p:txBody>
      </p:sp>
      <p:sp>
        <p:nvSpPr>
          <p:cNvPr id="5" name="Shape 3"/>
          <p:cNvSpPr/>
          <p:nvPr/>
        </p:nvSpPr>
        <p:spPr>
          <a:xfrm>
            <a:off x="365760" y="1463040"/>
            <a:ext cx="8412480" cy="594360"/>
          </a:xfrm>
          <a:prstGeom prst="roundRect">
            <a:avLst>
              <a:gd name="adj" fmla="val 12308"/>
            </a:avLst>
          </a:prstGeom>
          <a:solidFill>
            <a:srgbClr val="2A2A2A"/>
          </a:solidFill>
        </p:spPr>
      </p:sp>
      <p:sp>
        <p:nvSpPr>
          <p:cNvPr id="6" name="Text 4"/>
          <p:cNvSpPr/>
          <p:nvPr/>
        </p:nvSpPr>
        <p:spPr>
          <a:xfrm>
            <a:off x="548640" y="1508760"/>
            <a:ext cx="8046720" cy="502920"/>
          </a:xfrm>
          <a:prstGeom prst="rect">
            <a:avLst/>
          </a:prstGeom>
          <a:noFill/>
        </p:spPr>
        <p:txBody>
          <a:bodyPr wrap="square" rtlCol="0" anchor="ctr"/>
          <a:lstStyle/>
          <a:p>
            <a:pPr marL="0" indent="0">
              <a:buNone/>
            </a:pPr>
            <a:r>
              <a:rPr lang="en-US" sz="1500" b="1" dirty="0">
                <a:solidFill>
                  <a:srgbClr val="CC0000"/>
                </a:solidFill>
                <a:latin typeface="Arial" panose="020B0604020202020204" pitchFamily="34" charset="0"/>
                <a:ea typeface="Arial" panose="020B0604020202020204" pitchFamily="34" charset="-122"/>
                <a:cs typeface="Arial" panose="020B0604020202020204" pitchFamily="34" charset="-120"/>
              </a:rPr>
              <a:t>1.  </a:t>
            </a: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FeministHub.org is not ActionAid's website. It is the WR movement's platform, built by RWVL-Nigeria for all partner WROs.</a:t>
            </a:r>
            <a:endParaRPr lang="en-US" sz="1500" dirty="0"/>
          </a:p>
        </p:txBody>
      </p:sp>
      <p:sp>
        <p:nvSpPr>
          <p:cNvPr id="7" name="Shape 5"/>
          <p:cNvSpPr/>
          <p:nvPr/>
        </p:nvSpPr>
        <p:spPr>
          <a:xfrm>
            <a:off x="365760" y="2148840"/>
            <a:ext cx="8412480" cy="594360"/>
          </a:xfrm>
          <a:prstGeom prst="roundRect">
            <a:avLst>
              <a:gd name="adj" fmla="val 12308"/>
            </a:avLst>
          </a:prstGeom>
          <a:solidFill>
            <a:srgbClr val="2A2A2A"/>
          </a:solidFill>
        </p:spPr>
      </p:sp>
      <p:sp>
        <p:nvSpPr>
          <p:cNvPr id="8" name="Text 6"/>
          <p:cNvSpPr/>
          <p:nvPr/>
        </p:nvSpPr>
        <p:spPr>
          <a:xfrm>
            <a:off x="548640" y="2194560"/>
            <a:ext cx="8046720" cy="502920"/>
          </a:xfrm>
          <a:prstGeom prst="rect">
            <a:avLst/>
          </a:prstGeom>
          <a:noFill/>
        </p:spPr>
        <p:txBody>
          <a:bodyPr wrap="square" rtlCol="0" anchor="ctr"/>
          <a:lstStyle/>
          <a:p>
            <a:pPr marL="0" indent="0">
              <a:buNone/>
            </a:pPr>
            <a:r>
              <a:rPr lang="en-US" sz="1500" b="1" dirty="0">
                <a:solidFill>
                  <a:srgbClr val="CC0000"/>
                </a:solidFill>
                <a:latin typeface="Arial" panose="020B0604020202020204" pitchFamily="34" charset="0"/>
                <a:ea typeface="Arial" panose="020B0604020202020204" pitchFamily="34" charset="-122"/>
                <a:cs typeface="Arial" panose="020B0604020202020204" pitchFamily="34" charset="-120"/>
              </a:rPr>
              <a:t>2.  </a:t>
            </a: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Your organization's presence on the Hub is required, not optional. It is part of your RWVL deliverables.</a:t>
            </a:r>
            <a:endParaRPr lang="en-US" sz="1500" dirty="0"/>
          </a:p>
        </p:txBody>
      </p:sp>
      <p:sp>
        <p:nvSpPr>
          <p:cNvPr id="9" name="Shape 7"/>
          <p:cNvSpPr/>
          <p:nvPr/>
        </p:nvSpPr>
        <p:spPr>
          <a:xfrm>
            <a:off x="365760" y="2834640"/>
            <a:ext cx="8412480" cy="594360"/>
          </a:xfrm>
          <a:prstGeom prst="roundRect">
            <a:avLst>
              <a:gd name="adj" fmla="val 12308"/>
            </a:avLst>
          </a:prstGeom>
          <a:solidFill>
            <a:srgbClr val="CC0000"/>
          </a:solidFill>
        </p:spPr>
        <p:txBody>
          <a:bodyPr/>
          <a:p>
            <a:endParaRPr lang="en-US"/>
          </a:p>
        </p:txBody>
      </p:sp>
      <p:sp>
        <p:nvSpPr>
          <p:cNvPr id="10" name="Text 8"/>
          <p:cNvSpPr/>
          <p:nvPr/>
        </p:nvSpPr>
        <p:spPr>
          <a:xfrm>
            <a:off x="548640" y="2880360"/>
            <a:ext cx="8046720" cy="502920"/>
          </a:xfrm>
          <a:prstGeom prst="rect">
            <a:avLst/>
          </a:prstGeom>
          <a:noFill/>
        </p:spPr>
        <p:txBody>
          <a:bodyPr wrap="square" rtlCol="0" anchor="ctr"/>
          <a:lstStyle/>
          <a:p>
            <a:pPr marL="0" indent="0">
              <a:buNone/>
            </a:pPr>
            <a:r>
              <a:rPr lang="en-US" sz="1500" b="1" dirty="0">
                <a:solidFill>
                  <a:schemeClr val="bg1"/>
                </a:solidFill>
                <a:latin typeface="Arial" panose="020B0604020202020204" pitchFamily="34" charset="0"/>
                <a:ea typeface="Arial" panose="020B0604020202020204" pitchFamily="34" charset="-122"/>
                <a:cs typeface="Arial" panose="020B0604020202020204" pitchFamily="34" charset="-120"/>
              </a:rPr>
              <a:t>3.</a:t>
            </a:r>
            <a:r>
              <a:rPr lang="en-US" sz="1500" b="1" dirty="0">
                <a:solidFill>
                  <a:srgbClr val="CC0000"/>
                </a:solidFill>
                <a:latin typeface="Arial" panose="020B0604020202020204" pitchFamily="34" charset="0"/>
                <a:ea typeface="Arial" panose="020B0604020202020204" pitchFamily="34" charset="-122"/>
                <a:cs typeface="Arial" panose="020B0604020202020204" pitchFamily="34" charset="-120"/>
              </a:rPr>
              <a:t>  </a:t>
            </a: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Designate ONE communications focal person in your organization before the end of this month.</a:t>
            </a:r>
            <a:endParaRPr lang="en-US" sz="1500" dirty="0"/>
          </a:p>
        </p:txBody>
      </p:sp>
      <p:sp>
        <p:nvSpPr>
          <p:cNvPr id="11" name="Shape 9"/>
          <p:cNvSpPr/>
          <p:nvPr/>
        </p:nvSpPr>
        <p:spPr>
          <a:xfrm>
            <a:off x="365760" y="3520440"/>
            <a:ext cx="8412480" cy="594360"/>
          </a:xfrm>
          <a:prstGeom prst="roundRect">
            <a:avLst>
              <a:gd name="adj" fmla="val 12308"/>
            </a:avLst>
          </a:prstGeom>
          <a:solidFill>
            <a:srgbClr val="2A2A2A"/>
          </a:solidFill>
        </p:spPr>
      </p:sp>
      <p:sp>
        <p:nvSpPr>
          <p:cNvPr id="12" name="Text 10"/>
          <p:cNvSpPr/>
          <p:nvPr/>
        </p:nvSpPr>
        <p:spPr>
          <a:xfrm>
            <a:off x="548640" y="3566160"/>
            <a:ext cx="8046720" cy="502920"/>
          </a:xfrm>
          <a:prstGeom prst="rect">
            <a:avLst/>
          </a:prstGeom>
          <a:noFill/>
        </p:spPr>
        <p:txBody>
          <a:bodyPr wrap="square" rtlCol="0" anchor="ctr"/>
          <a:lstStyle/>
          <a:p>
            <a:pPr marL="0" indent="0">
              <a:buNone/>
            </a:pPr>
            <a:r>
              <a:rPr lang="en-US" sz="1500" b="1" dirty="0">
                <a:solidFill>
                  <a:srgbClr val="CC0000"/>
                </a:solidFill>
                <a:latin typeface="Arial" panose="020B0604020202020204" pitchFamily="34" charset="0"/>
                <a:ea typeface="Arial" panose="020B0604020202020204" pitchFamily="34" charset="-122"/>
                <a:cs typeface="Arial" panose="020B0604020202020204" pitchFamily="34" charset="-120"/>
              </a:rPr>
              <a:t>4.  </a:t>
            </a: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Commit to the minimum: 2 stories, 1 event report, 1 multimedia post, and 4 social media links per quarter.</a:t>
            </a:r>
            <a:endParaRPr lang="en-US" sz="1500" dirty="0"/>
          </a:p>
        </p:txBody>
      </p:sp>
      <p:sp>
        <p:nvSpPr>
          <p:cNvPr id="13" name="Shape 11"/>
          <p:cNvSpPr/>
          <p:nvPr/>
        </p:nvSpPr>
        <p:spPr>
          <a:xfrm>
            <a:off x="365760" y="4206240"/>
            <a:ext cx="8412480" cy="594360"/>
          </a:xfrm>
          <a:prstGeom prst="roundRect">
            <a:avLst>
              <a:gd name="adj" fmla="val 12308"/>
            </a:avLst>
          </a:prstGeom>
          <a:solidFill>
            <a:srgbClr val="2A2A2A"/>
          </a:solidFill>
        </p:spPr>
      </p:sp>
      <p:sp>
        <p:nvSpPr>
          <p:cNvPr id="14" name="Text 12"/>
          <p:cNvSpPr/>
          <p:nvPr/>
        </p:nvSpPr>
        <p:spPr>
          <a:xfrm>
            <a:off x="548640" y="4251960"/>
            <a:ext cx="8046720" cy="502920"/>
          </a:xfrm>
          <a:prstGeom prst="rect">
            <a:avLst/>
          </a:prstGeom>
          <a:noFill/>
        </p:spPr>
        <p:txBody>
          <a:bodyPr wrap="square" rtlCol="0" anchor="ctr"/>
          <a:lstStyle/>
          <a:p>
            <a:pPr marL="0" indent="0">
              <a:buNone/>
            </a:pPr>
            <a:r>
              <a:rPr lang="en-US" sz="1500" b="1" dirty="0">
                <a:solidFill>
                  <a:srgbClr val="CC0000"/>
                </a:solidFill>
                <a:latin typeface="Arial" panose="020B0604020202020204" pitchFamily="34" charset="0"/>
                <a:ea typeface="Arial" panose="020B0604020202020204" pitchFamily="34" charset="-122"/>
                <a:cs typeface="Arial" panose="020B0604020202020204" pitchFamily="34" charset="-120"/>
              </a:rPr>
              <a:t>5.  </a:t>
            </a: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Every piece of content submitted to the Hub is documented program communication. It counts in your quarterly report.</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NEXT STEPS  |  ACTION ITEMS</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800" b="1" dirty="0">
                <a:solidFill>
                  <a:srgbClr val="1A1A1A"/>
                </a:solidFill>
                <a:latin typeface="Arial" panose="020B0604020202020204" pitchFamily="34" charset="0"/>
                <a:ea typeface="Arial" panose="020B0604020202020204" pitchFamily="34" charset="-122"/>
                <a:cs typeface="Arial" panose="020B0604020202020204" pitchFamily="34" charset="-120"/>
              </a:rPr>
              <a:t>What Happens Next</a:t>
            </a:r>
            <a:endParaRPr lang="en-US" sz="2800" dirty="0"/>
          </a:p>
        </p:txBody>
      </p:sp>
      <p:sp>
        <p:nvSpPr>
          <p:cNvPr id="5" name="Shape 3"/>
          <p:cNvSpPr/>
          <p:nvPr/>
        </p:nvSpPr>
        <p:spPr>
          <a:xfrm>
            <a:off x="365760" y="1463040"/>
            <a:ext cx="8412480" cy="621792"/>
          </a:xfrm>
          <a:prstGeom prst="roundRect">
            <a:avLst>
              <a:gd name="adj" fmla="val 10294"/>
            </a:avLst>
          </a:prstGeom>
          <a:solidFill>
            <a:srgbClr val="F5F5F5"/>
          </a:solidFill>
        </p:spPr>
      </p:sp>
      <p:sp>
        <p:nvSpPr>
          <p:cNvPr id="6" name="Text 4"/>
          <p:cNvSpPr/>
          <p:nvPr/>
        </p:nvSpPr>
        <p:spPr>
          <a:xfrm>
            <a:off x="502920" y="1508760"/>
            <a:ext cx="1645920" cy="256032"/>
          </a:xfrm>
          <a:prstGeom prst="rect">
            <a:avLst/>
          </a:prstGeom>
          <a:noFill/>
        </p:spPr>
        <p:txBody>
          <a:bodyPr wrap="square" rtlCol="0" anchor="ctr"/>
          <a:lstStyle/>
          <a:p>
            <a:pPr marL="0" indent="0">
              <a:buNone/>
            </a:pPr>
            <a:r>
              <a:rPr lang="en-US" sz="850" b="1" kern="0" spc="100" dirty="0">
                <a:solidFill>
                  <a:srgbClr val="666666"/>
                </a:solidFill>
                <a:latin typeface="Arial" panose="020B0604020202020204" pitchFamily="34" charset="0"/>
                <a:ea typeface="Arial" panose="020B0604020202020204" pitchFamily="34" charset="-122"/>
                <a:cs typeface="Arial" panose="020B0604020202020204" pitchFamily="34" charset="-120"/>
              </a:rPr>
              <a:t>YOUR WRO</a:t>
            </a:r>
            <a:endParaRPr lang="en-US" sz="850" dirty="0"/>
          </a:p>
        </p:txBody>
      </p:sp>
      <p:sp>
        <p:nvSpPr>
          <p:cNvPr id="7" name="Text 5"/>
          <p:cNvSpPr/>
          <p:nvPr/>
        </p:nvSpPr>
        <p:spPr>
          <a:xfrm>
            <a:off x="502920" y="1783080"/>
            <a:ext cx="1645920" cy="228600"/>
          </a:xfrm>
          <a:prstGeom prst="rect">
            <a:avLst/>
          </a:prstGeom>
          <a:noFill/>
        </p:spPr>
        <p:txBody>
          <a:bodyPr wrap="square" rtlCol="0" anchor="ctr"/>
          <a:lstStyle/>
          <a:p>
            <a:pPr marL="0" indent="0">
              <a:buNone/>
            </a:pPr>
            <a:r>
              <a:rPr lang="en-US" sz="900" i="1" dirty="0">
                <a:solidFill>
                  <a:srgbClr val="999999"/>
                </a:solidFill>
                <a:latin typeface="Arial" panose="020B0604020202020204" pitchFamily="34" charset="0"/>
                <a:ea typeface="Arial" panose="020B0604020202020204" pitchFamily="34" charset="-122"/>
                <a:cs typeface="Arial" panose="020B0604020202020204" pitchFamily="34" charset="-120"/>
              </a:rPr>
              <a:t>By end of June 2026</a:t>
            </a:r>
            <a:endParaRPr lang="en-US" sz="900" dirty="0"/>
          </a:p>
        </p:txBody>
      </p:sp>
      <p:sp>
        <p:nvSpPr>
          <p:cNvPr id="8" name="Shape 6"/>
          <p:cNvSpPr/>
          <p:nvPr/>
        </p:nvSpPr>
        <p:spPr>
          <a:xfrm>
            <a:off x="2240280" y="1554480"/>
            <a:ext cx="0" cy="457200"/>
          </a:xfrm>
          <a:prstGeom prst="line">
            <a:avLst/>
          </a:prstGeom>
          <a:noFill/>
          <a:ln w="12700">
            <a:solidFill>
              <a:srgbClr val="D0D0D0"/>
            </a:solidFill>
            <a:prstDash val="solid"/>
          </a:ln>
        </p:spPr>
      </p:sp>
      <p:sp>
        <p:nvSpPr>
          <p:cNvPr id="9" name="Text 7"/>
          <p:cNvSpPr/>
          <p:nvPr/>
        </p:nvSpPr>
        <p:spPr>
          <a:xfrm>
            <a:off x="2423160" y="1536192"/>
            <a:ext cx="6217920" cy="475488"/>
          </a:xfrm>
          <a:prstGeom prst="rect">
            <a:avLst/>
          </a:prstGeom>
          <a:noFill/>
        </p:spPr>
        <p:txBody>
          <a:bodyPr wrap="square" rtlCol="0" anchor="ctr"/>
          <a:lstStyle/>
          <a:p>
            <a:pPr marL="0" indent="0">
              <a:buNone/>
            </a:pPr>
            <a:r>
              <a:rPr lang="en-US" sz="1150" dirty="0">
                <a:solidFill>
                  <a:srgbClr val="1A1A1A"/>
                </a:solidFill>
                <a:latin typeface="Arial" panose="020B0604020202020204" pitchFamily="34" charset="0"/>
                <a:ea typeface="Arial" panose="020B0604020202020204" pitchFamily="34" charset="-122"/>
                <a:cs typeface="Arial" panose="020B0604020202020204" pitchFamily="34" charset="-120"/>
              </a:rPr>
              <a:t>Designate a communications focal person and share their name and contact with ActionAid Nigeria</a:t>
            </a:r>
            <a:endParaRPr lang="en-US" sz="1150" dirty="0"/>
          </a:p>
        </p:txBody>
      </p:sp>
      <p:sp>
        <p:nvSpPr>
          <p:cNvPr id="10" name="Shape 8"/>
          <p:cNvSpPr/>
          <p:nvPr/>
        </p:nvSpPr>
        <p:spPr>
          <a:xfrm>
            <a:off x="365760" y="2167128"/>
            <a:ext cx="8412480" cy="621792"/>
          </a:xfrm>
          <a:prstGeom prst="roundRect">
            <a:avLst>
              <a:gd name="adj" fmla="val 10294"/>
            </a:avLst>
          </a:prstGeom>
          <a:solidFill>
            <a:srgbClr val="F5F5F5"/>
          </a:solidFill>
        </p:spPr>
      </p:sp>
      <p:sp>
        <p:nvSpPr>
          <p:cNvPr id="11" name="Text 9"/>
          <p:cNvSpPr/>
          <p:nvPr/>
        </p:nvSpPr>
        <p:spPr>
          <a:xfrm>
            <a:off x="502920" y="2212848"/>
            <a:ext cx="1645920" cy="256032"/>
          </a:xfrm>
          <a:prstGeom prst="rect">
            <a:avLst/>
          </a:prstGeom>
          <a:noFill/>
        </p:spPr>
        <p:txBody>
          <a:bodyPr wrap="square" rtlCol="0" anchor="ctr"/>
          <a:lstStyle/>
          <a:p>
            <a:pPr marL="0" indent="0">
              <a:buNone/>
            </a:pPr>
            <a:r>
              <a:rPr lang="en-US" sz="850" b="1" kern="0" spc="100" dirty="0">
                <a:solidFill>
                  <a:srgbClr val="666666"/>
                </a:solidFill>
                <a:latin typeface="Arial" panose="020B0604020202020204" pitchFamily="34" charset="0"/>
                <a:ea typeface="Arial" panose="020B0604020202020204" pitchFamily="34" charset="-122"/>
                <a:cs typeface="Arial" panose="020B0604020202020204" pitchFamily="34" charset="-120"/>
              </a:rPr>
              <a:t>YOUR WRO</a:t>
            </a:r>
            <a:endParaRPr lang="en-US" sz="850" dirty="0"/>
          </a:p>
        </p:txBody>
      </p:sp>
      <p:sp>
        <p:nvSpPr>
          <p:cNvPr id="12" name="Text 10"/>
          <p:cNvSpPr/>
          <p:nvPr/>
        </p:nvSpPr>
        <p:spPr>
          <a:xfrm>
            <a:off x="502920" y="2487168"/>
            <a:ext cx="1645920" cy="228600"/>
          </a:xfrm>
          <a:prstGeom prst="rect">
            <a:avLst/>
          </a:prstGeom>
          <a:noFill/>
        </p:spPr>
        <p:txBody>
          <a:bodyPr wrap="square" rtlCol="0" anchor="ctr"/>
          <a:lstStyle/>
          <a:p>
            <a:pPr marL="0" indent="0">
              <a:buNone/>
            </a:pPr>
            <a:r>
              <a:rPr lang="en-US" sz="900" i="1" dirty="0">
                <a:solidFill>
                  <a:srgbClr val="999999"/>
                </a:solidFill>
                <a:latin typeface="Arial" panose="020B0604020202020204" pitchFamily="34" charset="0"/>
                <a:ea typeface="Arial" panose="020B0604020202020204" pitchFamily="34" charset="-122"/>
                <a:cs typeface="Arial" panose="020B0604020202020204" pitchFamily="34" charset="-120"/>
              </a:rPr>
              <a:t>Within 2 weeks</a:t>
            </a:r>
            <a:endParaRPr lang="en-US" sz="900" dirty="0"/>
          </a:p>
        </p:txBody>
      </p:sp>
      <p:sp>
        <p:nvSpPr>
          <p:cNvPr id="13" name="Shape 11"/>
          <p:cNvSpPr/>
          <p:nvPr/>
        </p:nvSpPr>
        <p:spPr>
          <a:xfrm>
            <a:off x="2240280" y="2258568"/>
            <a:ext cx="0" cy="457200"/>
          </a:xfrm>
          <a:prstGeom prst="line">
            <a:avLst/>
          </a:prstGeom>
          <a:noFill/>
          <a:ln w="12700">
            <a:solidFill>
              <a:srgbClr val="D0D0D0"/>
            </a:solidFill>
            <a:prstDash val="solid"/>
          </a:ln>
        </p:spPr>
      </p:sp>
      <p:sp>
        <p:nvSpPr>
          <p:cNvPr id="14" name="Text 12"/>
          <p:cNvSpPr/>
          <p:nvPr/>
        </p:nvSpPr>
        <p:spPr>
          <a:xfrm>
            <a:off x="2423160" y="2240280"/>
            <a:ext cx="6217920" cy="475488"/>
          </a:xfrm>
          <a:prstGeom prst="rect">
            <a:avLst/>
          </a:prstGeom>
          <a:noFill/>
        </p:spPr>
        <p:txBody>
          <a:bodyPr wrap="square" rtlCol="0" anchor="ctr"/>
          <a:lstStyle/>
          <a:p>
            <a:pPr marL="0" indent="0">
              <a:buNone/>
            </a:pPr>
            <a:r>
              <a:rPr lang="en-US" sz="1150" dirty="0">
                <a:solidFill>
                  <a:srgbClr val="1A1A1A"/>
                </a:solidFill>
                <a:latin typeface="Arial" panose="020B0604020202020204" pitchFamily="34" charset="0"/>
                <a:ea typeface="Arial" panose="020B0604020202020204" pitchFamily="34" charset="-122"/>
                <a:cs typeface="Arial" panose="020B0604020202020204" pitchFamily="34" charset="-120"/>
              </a:rPr>
              <a:t>Review the FeministHub content guidelines document (will be shared today via WhatsApp and email)</a:t>
            </a:r>
            <a:endParaRPr lang="en-US" sz="1150" dirty="0"/>
          </a:p>
        </p:txBody>
      </p:sp>
      <p:sp>
        <p:nvSpPr>
          <p:cNvPr id="15" name="Shape 13"/>
          <p:cNvSpPr/>
          <p:nvPr/>
        </p:nvSpPr>
        <p:spPr>
          <a:xfrm>
            <a:off x="365760" y="2871216"/>
            <a:ext cx="8412480" cy="621792"/>
          </a:xfrm>
          <a:prstGeom prst="roundRect">
            <a:avLst>
              <a:gd name="adj" fmla="val 10294"/>
            </a:avLst>
          </a:prstGeom>
          <a:solidFill>
            <a:srgbClr val="F5F5F5"/>
          </a:solidFill>
        </p:spPr>
      </p:sp>
      <p:sp>
        <p:nvSpPr>
          <p:cNvPr id="16" name="Text 14"/>
          <p:cNvSpPr/>
          <p:nvPr/>
        </p:nvSpPr>
        <p:spPr>
          <a:xfrm>
            <a:off x="502920" y="2916936"/>
            <a:ext cx="1645920" cy="256032"/>
          </a:xfrm>
          <a:prstGeom prst="rect">
            <a:avLst/>
          </a:prstGeom>
          <a:noFill/>
        </p:spPr>
        <p:txBody>
          <a:bodyPr wrap="square" rtlCol="0" anchor="ctr"/>
          <a:lstStyle/>
          <a:p>
            <a:pPr marL="0" indent="0">
              <a:buNone/>
            </a:pPr>
            <a:r>
              <a:rPr lang="en-US" sz="850" b="1" kern="0" spc="100" dirty="0">
                <a:solidFill>
                  <a:srgbClr val="666666"/>
                </a:solidFill>
                <a:latin typeface="Arial" panose="020B0604020202020204" pitchFamily="34" charset="0"/>
                <a:ea typeface="Arial" panose="020B0604020202020204" pitchFamily="34" charset="-122"/>
                <a:cs typeface="Arial" panose="020B0604020202020204" pitchFamily="34" charset="-120"/>
              </a:rPr>
              <a:t>YOUR WRO</a:t>
            </a:r>
            <a:endParaRPr lang="en-US" sz="850" dirty="0"/>
          </a:p>
        </p:txBody>
      </p:sp>
      <p:sp>
        <p:nvSpPr>
          <p:cNvPr id="17" name="Text 15"/>
          <p:cNvSpPr/>
          <p:nvPr/>
        </p:nvSpPr>
        <p:spPr>
          <a:xfrm>
            <a:off x="502920" y="3191256"/>
            <a:ext cx="1645920" cy="228600"/>
          </a:xfrm>
          <a:prstGeom prst="rect">
            <a:avLst/>
          </a:prstGeom>
          <a:noFill/>
        </p:spPr>
        <p:txBody>
          <a:bodyPr wrap="square" rtlCol="0" anchor="ctr"/>
          <a:lstStyle/>
          <a:p>
            <a:pPr marL="0" indent="0">
              <a:buNone/>
            </a:pPr>
            <a:r>
              <a:rPr lang="en-US" sz="900" i="1" dirty="0">
                <a:solidFill>
                  <a:srgbClr val="999999"/>
                </a:solidFill>
                <a:latin typeface="Arial" panose="020B0604020202020204" pitchFamily="34" charset="0"/>
                <a:ea typeface="Arial" panose="020B0604020202020204" pitchFamily="34" charset="-122"/>
                <a:cs typeface="Arial" panose="020B0604020202020204" pitchFamily="34" charset="-120"/>
              </a:rPr>
              <a:t>Q3 2026</a:t>
            </a:r>
            <a:endParaRPr lang="en-US" sz="900" dirty="0"/>
          </a:p>
        </p:txBody>
      </p:sp>
      <p:sp>
        <p:nvSpPr>
          <p:cNvPr id="18" name="Shape 16"/>
          <p:cNvSpPr/>
          <p:nvPr/>
        </p:nvSpPr>
        <p:spPr>
          <a:xfrm>
            <a:off x="2240280" y="2962656"/>
            <a:ext cx="0" cy="457200"/>
          </a:xfrm>
          <a:prstGeom prst="line">
            <a:avLst/>
          </a:prstGeom>
          <a:noFill/>
          <a:ln w="12700">
            <a:solidFill>
              <a:srgbClr val="D0D0D0"/>
            </a:solidFill>
            <a:prstDash val="solid"/>
          </a:ln>
        </p:spPr>
      </p:sp>
      <p:sp>
        <p:nvSpPr>
          <p:cNvPr id="19" name="Text 17"/>
          <p:cNvSpPr/>
          <p:nvPr/>
        </p:nvSpPr>
        <p:spPr>
          <a:xfrm>
            <a:off x="2423160" y="2944368"/>
            <a:ext cx="6217920" cy="475488"/>
          </a:xfrm>
          <a:prstGeom prst="rect">
            <a:avLst/>
          </a:prstGeom>
          <a:noFill/>
        </p:spPr>
        <p:txBody>
          <a:bodyPr wrap="square" rtlCol="0" anchor="ctr"/>
          <a:lstStyle/>
          <a:p>
            <a:pPr marL="0" indent="0">
              <a:buNone/>
            </a:pPr>
            <a:r>
              <a:rPr lang="en-US" sz="1150" dirty="0">
                <a:solidFill>
                  <a:srgbClr val="1A1A1A"/>
                </a:solidFill>
                <a:latin typeface="Arial" panose="020B0604020202020204" pitchFamily="34" charset="0"/>
                <a:ea typeface="Arial" panose="020B0604020202020204" pitchFamily="34" charset="-122"/>
                <a:cs typeface="Arial" panose="020B0604020202020204" pitchFamily="34" charset="-120"/>
              </a:rPr>
              <a:t>Submit your first batch of content. Minimum: 2 stories and 1 event report</a:t>
            </a:r>
            <a:endParaRPr lang="en-US" sz="1150" dirty="0"/>
          </a:p>
        </p:txBody>
      </p:sp>
      <p:sp>
        <p:nvSpPr>
          <p:cNvPr id="20" name="Shape 18"/>
          <p:cNvSpPr/>
          <p:nvPr/>
        </p:nvSpPr>
        <p:spPr>
          <a:xfrm>
            <a:off x="365760" y="3575304"/>
            <a:ext cx="8412480" cy="621792"/>
          </a:xfrm>
          <a:prstGeom prst="roundRect">
            <a:avLst>
              <a:gd name="adj" fmla="val 10294"/>
            </a:avLst>
          </a:prstGeom>
          <a:solidFill>
            <a:srgbClr val="FFF0F0"/>
          </a:solidFill>
        </p:spPr>
      </p:sp>
      <p:sp>
        <p:nvSpPr>
          <p:cNvPr id="21" name="Text 19"/>
          <p:cNvSpPr/>
          <p:nvPr/>
        </p:nvSpPr>
        <p:spPr>
          <a:xfrm>
            <a:off x="502920" y="3621024"/>
            <a:ext cx="1645920" cy="256032"/>
          </a:xfrm>
          <a:prstGeom prst="rect">
            <a:avLst/>
          </a:prstGeom>
          <a:noFill/>
        </p:spPr>
        <p:txBody>
          <a:bodyPr wrap="square" rtlCol="0" anchor="ctr"/>
          <a:lstStyle/>
          <a:p>
            <a:pPr marL="0" indent="0">
              <a:buNone/>
            </a:pPr>
            <a:r>
              <a:rPr lang="en-US" sz="850" b="1" kern="0" spc="100" dirty="0">
                <a:solidFill>
                  <a:srgbClr val="CC0000"/>
                </a:solidFill>
                <a:latin typeface="Arial" panose="020B0604020202020204" pitchFamily="34" charset="0"/>
                <a:ea typeface="Arial" panose="020B0604020202020204" pitchFamily="34" charset="-122"/>
                <a:cs typeface="Arial" panose="020B0604020202020204" pitchFamily="34" charset="-120"/>
              </a:rPr>
              <a:t>ACTIONAID NIGERIA</a:t>
            </a:r>
            <a:endParaRPr lang="en-US" sz="850" dirty="0"/>
          </a:p>
        </p:txBody>
      </p:sp>
      <p:sp>
        <p:nvSpPr>
          <p:cNvPr id="22" name="Text 20"/>
          <p:cNvSpPr/>
          <p:nvPr/>
        </p:nvSpPr>
        <p:spPr>
          <a:xfrm>
            <a:off x="502920" y="3895344"/>
            <a:ext cx="1645920" cy="228600"/>
          </a:xfrm>
          <a:prstGeom prst="rect">
            <a:avLst/>
          </a:prstGeom>
          <a:noFill/>
        </p:spPr>
        <p:txBody>
          <a:bodyPr wrap="square" rtlCol="0" anchor="ctr"/>
          <a:lstStyle/>
          <a:p>
            <a:pPr marL="0" indent="0">
              <a:buNone/>
            </a:pPr>
            <a:r>
              <a:rPr lang="en-US" sz="900" i="1" dirty="0">
                <a:solidFill>
                  <a:srgbClr val="CC0000"/>
                </a:solidFill>
                <a:latin typeface="Arial" panose="020B0604020202020204" pitchFamily="34" charset="0"/>
                <a:ea typeface="Arial" panose="020B0604020202020204" pitchFamily="34" charset="-122"/>
                <a:cs typeface="Arial" panose="020B0604020202020204" pitchFamily="34" charset="-120"/>
              </a:rPr>
              <a:t>Within 1 week</a:t>
            </a:r>
            <a:endParaRPr lang="en-US" sz="900" dirty="0"/>
          </a:p>
        </p:txBody>
      </p:sp>
      <p:sp>
        <p:nvSpPr>
          <p:cNvPr id="23" name="Shape 21"/>
          <p:cNvSpPr/>
          <p:nvPr/>
        </p:nvSpPr>
        <p:spPr>
          <a:xfrm>
            <a:off x="2240280" y="3666744"/>
            <a:ext cx="0" cy="457200"/>
          </a:xfrm>
          <a:prstGeom prst="line">
            <a:avLst/>
          </a:prstGeom>
          <a:noFill/>
          <a:ln w="12700">
            <a:solidFill>
              <a:srgbClr val="D0D0D0"/>
            </a:solidFill>
            <a:prstDash val="solid"/>
          </a:ln>
        </p:spPr>
      </p:sp>
      <p:sp>
        <p:nvSpPr>
          <p:cNvPr id="24" name="Text 22"/>
          <p:cNvSpPr/>
          <p:nvPr/>
        </p:nvSpPr>
        <p:spPr>
          <a:xfrm>
            <a:off x="2423160" y="3648456"/>
            <a:ext cx="6217920" cy="475488"/>
          </a:xfrm>
          <a:prstGeom prst="rect">
            <a:avLst/>
          </a:prstGeom>
          <a:noFill/>
        </p:spPr>
        <p:txBody>
          <a:bodyPr wrap="square" rtlCol="0" anchor="ctr"/>
          <a:lstStyle/>
          <a:p>
            <a:pPr marL="0" indent="0">
              <a:buNone/>
            </a:pPr>
            <a:r>
              <a:rPr lang="en-US" sz="1150" dirty="0">
                <a:solidFill>
                  <a:srgbClr val="1A1A1A"/>
                </a:solidFill>
                <a:latin typeface="Arial" panose="020B0604020202020204" pitchFamily="34" charset="0"/>
                <a:ea typeface="Arial" panose="020B0604020202020204" pitchFamily="34" charset="-122"/>
                <a:cs typeface="Arial" panose="020B0604020202020204" pitchFamily="34" charset="-120"/>
              </a:rPr>
              <a:t>Share content submission templates, focal person registration form, and Hub login credentials</a:t>
            </a:r>
            <a:endParaRPr lang="en-US" sz="1150" dirty="0"/>
          </a:p>
        </p:txBody>
      </p:sp>
      <p:sp>
        <p:nvSpPr>
          <p:cNvPr id="25" name="Shape 23"/>
          <p:cNvSpPr/>
          <p:nvPr/>
        </p:nvSpPr>
        <p:spPr>
          <a:xfrm>
            <a:off x="365760" y="4279392"/>
            <a:ext cx="8412480" cy="621792"/>
          </a:xfrm>
          <a:prstGeom prst="roundRect">
            <a:avLst>
              <a:gd name="adj" fmla="val 10294"/>
            </a:avLst>
          </a:prstGeom>
          <a:solidFill>
            <a:srgbClr val="FFF0F0"/>
          </a:solidFill>
        </p:spPr>
      </p:sp>
      <p:sp>
        <p:nvSpPr>
          <p:cNvPr id="26" name="Text 24"/>
          <p:cNvSpPr/>
          <p:nvPr/>
        </p:nvSpPr>
        <p:spPr>
          <a:xfrm>
            <a:off x="502920" y="4325112"/>
            <a:ext cx="1645920" cy="256032"/>
          </a:xfrm>
          <a:prstGeom prst="rect">
            <a:avLst/>
          </a:prstGeom>
          <a:noFill/>
        </p:spPr>
        <p:txBody>
          <a:bodyPr wrap="square" rtlCol="0" anchor="ctr"/>
          <a:lstStyle/>
          <a:p>
            <a:pPr marL="0" indent="0">
              <a:buNone/>
            </a:pPr>
            <a:r>
              <a:rPr lang="en-US" sz="850" b="1" kern="0" spc="100" dirty="0">
                <a:solidFill>
                  <a:srgbClr val="CC0000"/>
                </a:solidFill>
                <a:latin typeface="Arial" panose="020B0604020202020204" pitchFamily="34" charset="0"/>
                <a:ea typeface="Arial" panose="020B0604020202020204" pitchFamily="34" charset="-122"/>
                <a:cs typeface="Arial" panose="020B0604020202020204" pitchFamily="34" charset="-120"/>
              </a:rPr>
              <a:t>ACTIONAID NIGERIA</a:t>
            </a:r>
            <a:endParaRPr lang="en-US" sz="850" dirty="0"/>
          </a:p>
        </p:txBody>
      </p:sp>
      <p:sp>
        <p:nvSpPr>
          <p:cNvPr id="27" name="Text 25"/>
          <p:cNvSpPr/>
          <p:nvPr/>
        </p:nvSpPr>
        <p:spPr>
          <a:xfrm>
            <a:off x="502920" y="4599432"/>
            <a:ext cx="1645920" cy="228600"/>
          </a:xfrm>
          <a:prstGeom prst="rect">
            <a:avLst/>
          </a:prstGeom>
          <a:noFill/>
        </p:spPr>
        <p:txBody>
          <a:bodyPr wrap="square" rtlCol="0" anchor="ctr"/>
          <a:lstStyle/>
          <a:p>
            <a:pPr marL="0" indent="0">
              <a:buNone/>
            </a:pPr>
            <a:r>
              <a:rPr lang="en-US" sz="900" i="1" dirty="0">
                <a:solidFill>
                  <a:srgbClr val="CC0000"/>
                </a:solidFill>
                <a:latin typeface="Arial" panose="020B0604020202020204" pitchFamily="34" charset="0"/>
                <a:ea typeface="Arial" panose="020B0604020202020204" pitchFamily="34" charset="-122"/>
                <a:cs typeface="Arial" panose="020B0604020202020204" pitchFamily="34" charset="-120"/>
              </a:rPr>
              <a:t>Monthly</a:t>
            </a:r>
            <a:endParaRPr lang="en-US" sz="900" dirty="0"/>
          </a:p>
        </p:txBody>
      </p:sp>
      <p:sp>
        <p:nvSpPr>
          <p:cNvPr id="28" name="Shape 26"/>
          <p:cNvSpPr/>
          <p:nvPr/>
        </p:nvSpPr>
        <p:spPr>
          <a:xfrm>
            <a:off x="2240280" y="4370832"/>
            <a:ext cx="0" cy="457200"/>
          </a:xfrm>
          <a:prstGeom prst="line">
            <a:avLst/>
          </a:prstGeom>
          <a:noFill/>
          <a:ln w="12700">
            <a:solidFill>
              <a:srgbClr val="D0D0D0"/>
            </a:solidFill>
            <a:prstDash val="solid"/>
          </a:ln>
        </p:spPr>
      </p:sp>
      <p:sp>
        <p:nvSpPr>
          <p:cNvPr id="29" name="Text 27"/>
          <p:cNvSpPr/>
          <p:nvPr/>
        </p:nvSpPr>
        <p:spPr>
          <a:xfrm>
            <a:off x="2423160" y="4352544"/>
            <a:ext cx="6217920" cy="475488"/>
          </a:xfrm>
          <a:prstGeom prst="rect">
            <a:avLst/>
          </a:prstGeom>
          <a:noFill/>
        </p:spPr>
        <p:txBody>
          <a:bodyPr wrap="square" rtlCol="0" anchor="ctr"/>
          <a:lstStyle/>
          <a:p>
            <a:pPr marL="0" indent="0">
              <a:buNone/>
            </a:pPr>
            <a:r>
              <a:rPr lang="en-US" sz="1150" dirty="0">
                <a:solidFill>
                  <a:srgbClr val="1A1A1A"/>
                </a:solidFill>
                <a:latin typeface="Arial" panose="020B0604020202020204" pitchFamily="34" charset="0"/>
                <a:ea typeface="Arial" panose="020B0604020202020204" pitchFamily="34" charset="-122"/>
                <a:cs typeface="Arial" panose="020B0604020202020204" pitchFamily="34" charset="-120"/>
              </a:rPr>
              <a:t>Send a content performance digest to all WRO focal persons showing Hub reach and top-performing content</a:t>
            </a:r>
            <a:endParaRPr lang="en-US" sz="11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2" name="Shape 0"/>
          <p:cNvSpPr/>
          <p:nvPr/>
        </p:nvSpPr>
        <p:spPr>
          <a:xfrm>
            <a:off x="0" y="3840480"/>
            <a:ext cx="9144000" cy="1303020"/>
          </a:xfrm>
          <a:prstGeom prst="rect">
            <a:avLst/>
          </a:prstGeom>
          <a:solidFill>
            <a:srgbClr val="1A1A1A"/>
          </a:solidFill>
        </p:spPr>
      </p:sp>
      <p:sp>
        <p:nvSpPr>
          <p:cNvPr id="3" name="Text 1"/>
          <p:cNvSpPr/>
          <p:nvPr/>
        </p:nvSpPr>
        <p:spPr>
          <a:xfrm>
            <a:off x="548640" y="640080"/>
            <a:ext cx="8046720" cy="457200"/>
          </a:xfrm>
          <a:prstGeom prst="rect">
            <a:avLst/>
          </a:prstGeom>
          <a:noFill/>
        </p:spPr>
        <p:txBody>
          <a:bodyPr wrap="square" rtlCol="0" anchor="ctr"/>
          <a:lstStyle/>
          <a:p>
            <a:pPr marL="0" indent="0">
              <a:buNone/>
            </a:pPr>
            <a:r>
              <a:rPr lang="en-US" sz="1200" b="1" kern="0" spc="400" dirty="0">
                <a:solidFill>
                  <a:srgbClr val="FFB3B3"/>
                </a:solidFill>
                <a:latin typeface="Arial" panose="020B0604020202020204" pitchFamily="34" charset="0"/>
                <a:ea typeface="Arial" panose="020B0604020202020204" pitchFamily="34" charset="-122"/>
                <a:cs typeface="Arial" panose="020B0604020202020204" pitchFamily="34" charset="-120"/>
              </a:rPr>
              <a:t>QUESTIONS &amp; DISCUSSION</a:t>
            </a:r>
            <a:endParaRPr lang="en-US" sz="1200" dirty="0"/>
          </a:p>
        </p:txBody>
      </p:sp>
      <p:sp>
        <p:nvSpPr>
          <p:cNvPr id="4" name="Text 2"/>
          <p:cNvSpPr/>
          <p:nvPr/>
        </p:nvSpPr>
        <p:spPr>
          <a:xfrm>
            <a:off x="548640" y="1188720"/>
            <a:ext cx="8046720" cy="2286000"/>
          </a:xfrm>
          <a:prstGeom prst="rect">
            <a:avLst/>
          </a:prstGeom>
          <a:noFill/>
        </p:spPr>
        <p:txBody>
          <a:bodyPr wrap="square" rtlCol="0" anchor="ctr"/>
          <a:lstStyle/>
          <a:p>
            <a:pPr marL="0" indent="0">
              <a:buNone/>
            </a:pPr>
            <a:r>
              <a:rPr lang="en-US" sz="5000" b="1" dirty="0">
                <a:solidFill>
                  <a:srgbClr val="FFFFFF"/>
                </a:solidFill>
                <a:latin typeface="Arial" panose="020B0604020202020204" pitchFamily="34" charset="0"/>
                <a:ea typeface="Arial" panose="020B0604020202020204" pitchFamily="34" charset="-122"/>
                <a:cs typeface="Arial" panose="020B0604020202020204" pitchFamily="34" charset="-120"/>
              </a:rPr>
              <a:t>What questions</a:t>
            </a:r>
            <a:endParaRPr lang="en-US" sz="5000" dirty="0"/>
          </a:p>
          <a:p>
            <a:pPr marL="0" indent="0">
              <a:buNone/>
            </a:pPr>
            <a:r>
              <a:rPr lang="en-US" sz="5000" b="1" dirty="0">
                <a:solidFill>
                  <a:srgbClr val="FFFFFF"/>
                </a:solidFill>
                <a:latin typeface="Arial" panose="020B0604020202020204" pitchFamily="34" charset="0"/>
                <a:ea typeface="Arial" panose="020B0604020202020204" pitchFamily="34" charset="-122"/>
                <a:cs typeface="Arial" panose="020B0604020202020204" pitchFamily="34" charset="-120"/>
              </a:rPr>
              <a:t>do you have?</a:t>
            </a:r>
            <a:endParaRPr lang="en-US" sz="5000" dirty="0"/>
          </a:p>
        </p:txBody>
      </p:sp>
      <p:sp>
        <p:nvSpPr>
          <p:cNvPr id="5" name="Text 3"/>
          <p:cNvSpPr/>
          <p:nvPr/>
        </p:nvSpPr>
        <p:spPr>
          <a:xfrm>
            <a:off x="548640" y="3931920"/>
            <a:ext cx="4114800" cy="411480"/>
          </a:xfrm>
          <a:prstGeom prst="rect">
            <a:avLst/>
          </a:prstGeom>
          <a:noFill/>
        </p:spPr>
        <p:txBody>
          <a:bodyPr wrap="square" rtlCol="0" anchor="ctr"/>
          <a:lstStyle/>
          <a:p>
            <a:pPr marL="0" indent="0">
              <a:buNone/>
            </a:pPr>
            <a:r>
              <a:rPr lang="en-US" sz="1400" b="1" dirty="0">
                <a:solidFill>
                  <a:srgbClr val="FFFFFF"/>
                </a:solidFill>
                <a:latin typeface="Arial" panose="020B0604020202020204" pitchFamily="34" charset="0"/>
                <a:ea typeface="Arial" panose="020B0604020202020204" pitchFamily="34" charset="-122"/>
                <a:cs typeface="Arial" panose="020B0604020202020204" pitchFamily="34" charset="-120"/>
              </a:rPr>
              <a:t>feministhub.org</a:t>
            </a:r>
            <a:endParaRPr lang="en-US" sz="1400" dirty="0"/>
          </a:p>
        </p:txBody>
      </p:sp>
      <p:sp>
        <p:nvSpPr>
          <p:cNvPr id="6" name="Text 4"/>
          <p:cNvSpPr/>
          <p:nvPr/>
        </p:nvSpPr>
        <p:spPr>
          <a:xfrm>
            <a:off x="4663440" y="3931920"/>
            <a:ext cx="4114800" cy="411480"/>
          </a:xfrm>
          <a:prstGeom prst="rect">
            <a:avLst/>
          </a:prstGeom>
          <a:noFill/>
        </p:spPr>
        <p:txBody>
          <a:bodyPr wrap="square" rtlCol="0" anchor="ctr"/>
          <a:lstStyle/>
          <a:p>
            <a:pPr marL="0" indent="0" algn="r">
              <a:buNone/>
            </a:pPr>
            <a:r>
              <a:rPr lang="en-US" sz="1100" dirty="0">
                <a:solidFill>
                  <a:srgbClr val="D0D0D0"/>
                </a:solidFill>
                <a:latin typeface="Arial" panose="020B0604020202020204" pitchFamily="34" charset="0"/>
                <a:ea typeface="Arial" panose="020B0604020202020204" pitchFamily="34" charset="-122"/>
                <a:cs typeface="Arial" panose="020B0604020202020204" pitchFamily="34" charset="-120"/>
              </a:rPr>
              <a:t>ActionAid Nigeria Digital &amp; Communications Team</a:t>
            </a:r>
            <a:endParaRPr lang="en-US" sz="1100" dirty="0"/>
          </a:p>
        </p:txBody>
      </p:sp>
      <p:sp>
        <p:nvSpPr>
          <p:cNvPr id="7" name="Text 5"/>
          <p:cNvSpPr/>
          <p:nvPr/>
        </p:nvSpPr>
        <p:spPr>
          <a:xfrm>
            <a:off x="548640" y="4370832"/>
            <a:ext cx="8229600" cy="274320"/>
          </a:xfrm>
          <a:prstGeom prst="rect">
            <a:avLst/>
          </a:prstGeom>
          <a:noFill/>
        </p:spPr>
        <p:txBody>
          <a:bodyPr wrap="square" rtlCol="0" anchor="ctr"/>
          <a:lstStyle/>
          <a:p>
            <a:pPr marL="0" indent="0">
              <a:buNone/>
            </a:pPr>
            <a:r>
              <a:rPr lang="en-US" sz="900" dirty="0">
                <a:solidFill>
                  <a:srgbClr val="888888"/>
                </a:solidFill>
                <a:latin typeface="Arial" panose="020B0604020202020204" pitchFamily="34" charset="0"/>
                <a:ea typeface="Arial" panose="020B0604020202020204" pitchFamily="34" charset="-122"/>
                <a:cs typeface="Arial" panose="020B0604020202020204" pitchFamily="34" charset="-120"/>
              </a:rPr>
              <a:t>RWVL-Nigeria Project  |  Funded by Global Affairs Canada</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FEMINISTHUB.ORG  |  WRO COMMS ORIENTATION</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800" b="1" dirty="0">
                <a:solidFill>
                  <a:srgbClr val="1A1A1A"/>
                </a:solidFill>
                <a:latin typeface="Arial" panose="020B0604020202020204" pitchFamily="34" charset="0"/>
                <a:ea typeface="Arial" panose="020B0604020202020204" pitchFamily="34" charset="-122"/>
                <a:cs typeface="Arial" panose="020B0604020202020204" pitchFamily="34" charset="-120"/>
              </a:rPr>
              <a:t>What We Will Cover Today</a:t>
            </a:r>
            <a:endParaRPr lang="en-US" sz="2800" dirty="0"/>
          </a:p>
        </p:txBody>
      </p:sp>
      <p:sp>
        <p:nvSpPr>
          <p:cNvPr id="5" name="Shape 3"/>
          <p:cNvSpPr/>
          <p:nvPr/>
        </p:nvSpPr>
        <p:spPr>
          <a:xfrm>
            <a:off x="365760" y="1463040"/>
            <a:ext cx="4114800" cy="914400"/>
          </a:xfrm>
          <a:prstGeom prst="roundRect">
            <a:avLst>
              <a:gd name="adj" fmla="val 8000"/>
            </a:avLst>
          </a:prstGeom>
          <a:solidFill>
            <a:srgbClr val="CC0000"/>
          </a:solidFill>
        </p:spPr>
      </p:sp>
      <p:sp>
        <p:nvSpPr>
          <p:cNvPr id="6" name="Text 4"/>
          <p:cNvSpPr/>
          <p:nvPr/>
        </p:nvSpPr>
        <p:spPr>
          <a:xfrm>
            <a:off x="502920" y="1536192"/>
            <a:ext cx="3840480" cy="777240"/>
          </a:xfrm>
          <a:prstGeom prst="rect">
            <a:avLst/>
          </a:prstGeom>
          <a:noFill/>
        </p:spPr>
        <p:txBody>
          <a:bodyPr wrap="square" rtlCol="0" anchor="t"/>
          <a:lstStyle/>
          <a:p>
            <a:pPr marL="0" indent="0">
              <a:buNone/>
            </a:pPr>
            <a:r>
              <a:rPr lang="en-US" sz="1300" b="1" dirty="0">
                <a:solidFill>
                  <a:srgbClr val="FFFFFF"/>
                </a:solidFill>
                <a:latin typeface="Arial" panose="020B0604020202020204" pitchFamily="34" charset="0"/>
                <a:ea typeface="Arial" panose="020B0604020202020204" pitchFamily="34" charset="-122"/>
                <a:cs typeface="Arial" panose="020B0604020202020204" pitchFamily="34" charset="-120"/>
              </a:rPr>
              <a:t>01  </a:t>
            </a:r>
            <a:r>
              <a:rPr lang="en-US" sz="1300" b="1" dirty="0">
                <a:solidFill>
                  <a:srgbClr val="FFFFFF"/>
                </a:solidFill>
                <a:latin typeface="Arial" panose="020B0604020202020204" pitchFamily="34" charset="0"/>
                <a:ea typeface="Arial" panose="020B0604020202020204" pitchFamily="34" charset="-122"/>
                <a:cs typeface="Arial" panose="020B0604020202020204" pitchFamily="34" charset="-120"/>
              </a:rPr>
              <a:t>What is FeministHub?</a:t>
            </a:r>
            <a:endParaRPr lang="en-US" sz="1300" dirty="0"/>
          </a:p>
          <a:p>
            <a:pPr marL="0" indent="0">
              <a:buNone/>
            </a:pPr>
            <a:r>
              <a:rPr lang="en-US" sz="1000" dirty="0">
                <a:solidFill>
                  <a:srgbClr val="FFD0D0"/>
                </a:solidFill>
                <a:latin typeface="Arial" panose="020B0604020202020204" pitchFamily="34" charset="0"/>
                <a:ea typeface="Arial" panose="020B0604020202020204" pitchFamily="34" charset="-122"/>
                <a:cs typeface="Arial" panose="020B0604020202020204" pitchFamily="34" charset="-120"/>
              </a:rPr>
              <a:t>Purpose, audience, and its role within RWVL-Nigeria</a:t>
            </a:r>
            <a:endParaRPr lang="en-US" sz="1300" dirty="0"/>
          </a:p>
        </p:txBody>
      </p:sp>
      <p:sp>
        <p:nvSpPr>
          <p:cNvPr id="7" name="Shape 5"/>
          <p:cNvSpPr/>
          <p:nvPr/>
        </p:nvSpPr>
        <p:spPr>
          <a:xfrm>
            <a:off x="365760" y="2560320"/>
            <a:ext cx="4114800" cy="914400"/>
          </a:xfrm>
          <a:prstGeom prst="roundRect">
            <a:avLst>
              <a:gd name="adj" fmla="val 8000"/>
            </a:avLst>
          </a:prstGeom>
          <a:solidFill>
            <a:srgbClr val="F5F5F5"/>
          </a:solidFill>
        </p:spPr>
      </p:sp>
      <p:sp>
        <p:nvSpPr>
          <p:cNvPr id="8" name="Text 6"/>
          <p:cNvSpPr/>
          <p:nvPr/>
        </p:nvSpPr>
        <p:spPr>
          <a:xfrm>
            <a:off x="502920" y="2633472"/>
            <a:ext cx="3840480" cy="777240"/>
          </a:xfrm>
          <a:prstGeom prst="rect">
            <a:avLst/>
          </a:prstGeom>
          <a:noFill/>
        </p:spPr>
        <p:txBody>
          <a:bodyPr wrap="square" rtlCol="0" anchor="t"/>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02  </a:t>
            </a: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Why Your WRO's Presence Matters</a:t>
            </a:r>
            <a:endParaRPr lang="en-US" sz="1300" dirty="0"/>
          </a:p>
          <a:p>
            <a:pPr marL="0" indent="0">
              <a:buNone/>
            </a:pPr>
            <a:r>
              <a:rPr lang="en-US" sz="1000" dirty="0">
                <a:solidFill>
                  <a:srgbClr val="666666"/>
                </a:solidFill>
                <a:latin typeface="Arial" panose="020B0604020202020204" pitchFamily="34" charset="0"/>
                <a:ea typeface="Arial" panose="020B0604020202020204" pitchFamily="34" charset="-122"/>
                <a:cs typeface="Arial" panose="020B0604020202020204" pitchFamily="34" charset="-120"/>
              </a:rPr>
              <a:t>The case for visibility and collective voice</a:t>
            </a:r>
            <a:endParaRPr lang="en-US" sz="1300" dirty="0"/>
          </a:p>
        </p:txBody>
      </p:sp>
      <p:sp>
        <p:nvSpPr>
          <p:cNvPr id="9" name="Shape 7"/>
          <p:cNvSpPr/>
          <p:nvPr/>
        </p:nvSpPr>
        <p:spPr>
          <a:xfrm>
            <a:off x="365760" y="3657600"/>
            <a:ext cx="4114800" cy="914400"/>
          </a:xfrm>
          <a:prstGeom prst="roundRect">
            <a:avLst>
              <a:gd name="adj" fmla="val 8000"/>
            </a:avLst>
          </a:prstGeom>
          <a:solidFill>
            <a:srgbClr val="F5F5F5"/>
          </a:solidFill>
        </p:spPr>
      </p:sp>
      <p:sp>
        <p:nvSpPr>
          <p:cNvPr id="10" name="Text 8"/>
          <p:cNvSpPr/>
          <p:nvPr/>
        </p:nvSpPr>
        <p:spPr>
          <a:xfrm>
            <a:off x="502920" y="3730752"/>
            <a:ext cx="3840480" cy="777240"/>
          </a:xfrm>
          <a:prstGeom prst="rect">
            <a:avLst/>
          </a:prstGeom>
          <a:noFill/>
        </p:spPr>
        <p:txBody>
          <a:bodyPr wrap="square" rtlCol="0" anchor="t"/>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03  </a:t>
            </a: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Types of Content That Go on the Hub</a:t>
            </a:r>
            <a:endParaRPr lang="en-US" sz="1300" dirty="0"/>
          </a:p>
          <a:p>
            <a:pPr marL="0" indent="0">
              <a:buNone/>
            </a:pPr>
            <a:r>
              <a:rPr lang="en-US" sz="1000" dirty="0">
                <a:solidFill>
                  <a:srgbClr val="666666"/>
                </a:solidFill>
                <a:latin typeface="Arial" panose="020B0604020202020204" pitchFamily="34" charset="0"/>
                <a:ea typeface="Arial" panose="020B0604020202020204" pitchFamily="34" charset="-122"/>
                <a:cs typeface="Arial" panose="020B0604020202020204" pitchFamily="34" charset="-120"/>
              </a:rPr>
              <a:t>Stories, campaigns, reports, events, and more</a:t>
            </a:r>
            <a:endParaRPr lang="en-US" sz="1300" dirty="0"/>
          </a:p>
        </p:txBody>
      </p:sp>
      <p:sp>
        <p:nvSpPr>
          <p:cNvPr id="11" name="Shape 9"/>
          <p:cNvSpPr/>
          <p:nvPr/>
        </p:nvSpPr>
        <p:spPr>
          <a:xfrm>
            <a:off x="4754880" y="1463040"/>
            <a:ext cx="4114800" cy="914400"/>
          </a:xfrm>
          <a:prstGeom prst="roundRect">
            <a:avLst>
              <a:gd name="adj" fmla="val 8000"/>
            </a:avLst>
          </a:prstGeom>
          <a:solidFill>
            <a:srgbClr val="F5F5F5"/>
          </a:solidFill>
        </p:spPr>
      </p:sp>
      <p:sp>
        <p:nvSpPr>
          <p:cNvPr id="12" name="Text 10"/>
          <p:cNvSpPr/>
          <p:nvPr/>
        </p:nvSpPr>
        <p:spPr>
          <a:xfrm>
            <a:off x="4892040" y="1536192"/>
            <a:ext cx="3840480" cy="777240"/>
          </a:xfrm>
          <a:prstGeom prst="rect">
            <a:avLst/>
          </a:prstGeom>
          <a:noFill/>
        </p:spPr>
        <p:txBody>
          <a:bodyPr wrap="square" rtlCol="0" anchor="t"/>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04  </a:t>
            </a: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How to Curate and Submit Content</a:t>
            </a:r>
            <a:endParaRPr lang="en-US" sz="1300" dirty="0"/>
          </a:p>
          <a:p>
            <a:pPr marL="0" indent="0">
              <a:buNone/>
            </a:pPr>
            <a:r>
              <a:rPr lang="en-US" sz="1000" dirty="0">
                <a:solidFill>
                  <a:srgbClr val="666666"/>
                </a:solidFill>
                <a:latin typeface="Arial" panose="020B0604020202020204" pitchFamily="34" charset="0"/>
                <a:ea typeface="Arial" panose="020B0604020202020204" pitchFamily="34" charset="-122"/>
                <a:cs typeface="Arial" panose="020B0604020202020204" pitchFamily="34" charset="-120"/>
              </a:rPr>
              <a:t>Step-by-step process from your organization</a:t>
            </a:r>
            <a:endParaRPr lang="en-US" sz="1300" dirty="0"/>
          </a:p>
        </p:txBody>
      </p:sp>
      <p:sp>
        <p:nvSpPr>
          <p:cNvPr id="13" name="Shape 11"/>
          <p:cNvSpPr/>
          <p:nvPr/>
        </p:nvSpPr>
        <p:spPr>
          <a:xfrm>
            <a:off x="4754880" y="2560320"/>
            <a:ext cx="4114800" cy="914400"/>
          </a:xfrm>
          <a:prstGeom prst="roundRect">
            <a:avLst>
              <a:gd name="adj" fmla="val 8000"/>
            </a:avLst>
          </a:prstGeom>
          <a:solidFill>
            <a:srgbClr val="F5F5F5"/>
          </a:solidFill>
        </p:spPr>
      </p:sp>
      <p:sp>
        <p:nvSpPr>
          <p:cNvPr id="14" name="Text 12"/>
          <p:cNvSpPr/>
          <p:nvPr/>
        </p:nvSpPr>
        <p:spPr>
          <a:xfrm>
            <a:off x="4892040" y="2633472"/>
            <a:ext cx="3840480" cy="777240"/>
          </a:xfrm>
          <a:prstGeom prst="rect">
            <a:avLst/>
          </a:prstGeom>
          <a:noFill/>
        </p:spPr>
        <p:txBody>
          <a:bodyPr wrap="square" rtlCol="0" anchor="t"/>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05  </a:t>
            </a: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Reporting: The Hub and Your M&amp;E</a:t>
            </a:r>
            <a:endParaRPr lang="en-US" sz="1300" dirty="0"/>
          </a:p>
          <a:p>
            <a:pPr marL="0" indent="0">
              <a:buNone/>
            </a:pPr>
            <a:r>
              <a:rPr lang="en-US" sz="1000" dirty="0">
                <a:solidFill>
                  <a:srgbClr val="666666"/>
                </a:solidFill>
                <a:latin typeface="Arial" panose="020B0604020202020204" pitchFamily="34" charset="0"/>
                <a:ea typeface="Arial" panose="020B0604020202020204" pitchFamily="34" charset="-122"/>
                <a:cs typeface="Arial" panose="020B0604020202020204" pitchFamily="34" charset="-120"/>
              </a:rPr>
              <a:t>How FeministHub activity feeds into project reporting</a:t>
            </a:r>
            <a:endParaRPr lang="en-US" sz="1300" dirty="0"/>
          </a:p>
        </p:txBody>
      </p:sp>
      <p:sp>
        <p:nvSpPr>
          <p:cNvPr id="15" name="Shape 13"/>
          <p:cNvSpPr/>
          <p:nvPr/>
        </p:nvSpPr>
        <p:spPr>
          <a:xfrm>
            <a:off x="4754880" y="3657600"/>
            <a:ext cx="4114800" cy="914400"/>
          </a:xfrm>
          <a:prstGeom prst="roundRect">
            <a:avLst>
              <a:gd name="adj" fmla="val 8000"/>
            </a:avLst>
          </a:prstGeom>
          <a:solidFill>
            <a:srgbClr val="F5F5F5"/>
          </a:solidFill>
        </p:spPr>
      </p:sp>
      <p:sp>
        <p:nvSpPr>
          <p:cNvPr id="16" name="Text 14"/>
          <p:cNvSpPr/>
          <p:nvPr/>
        </p:nvSpPr>
        <p:spPr>
          <a:xfrm>
            <a:off x="4892040" y="3730752"/>
            <a:ext cx="3840480" cy="777240"/>
          </a:xfrm>
          <a:prstGeom prst="rect">
            <a:avLst/>
          </a:prstGeom>
          <a:noFill/>
        </p:spPr>
        <p:txBody>
          <a:bodyPr wrap="square" rtlCol="0" anchor="t"/>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06  </a:t>
            </a: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Q&amp;A and Next Steps</a:t>
            </a:r>
            <a:endParaRPr lang="en-US" sz="1300" dirty="0"/>
          </a:p>
          <a:p>
            <a:pPr marL="0" indent="0">
              <a:buNone/>
            </a:pPr>
            <a:r>
              <a:rPr lang="en-US" sz="1000" dirty="0">
                <a:solidFill>
                  <a:srgbClr val="666666"/>
                </a:solidFill>
                <a:latin typeface="Arial" panose="020B0604020202020204" pitchFamily="34" charset="0"/>
                <a:ea typeface="Arial" panose="020B0604020202020204" pitchFamily="34" charset="-122"/>
                <a:cs typeface="Arial" panose="020B0604020202020204" pitchFamily="34" charset="-120"/>
              </a:rPr>
              <a:t>Your questions, action items, and timeline</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2" name="Shape 0"/>
          <p:cNvSpPr/>
          <p:nvPr/>
        </p:nvSpPr>
        <p:spPr>
          <a:xfrm>
            <a:off x="0" y="3474720"/>
            <a:ext cx="9144000" cy="1668780"/>
          </a:xfrm>
          <a:prstGeom prst="rect">
            <a:avLst/>
          </a:prstGeom>
          <a:solidFill>
            <a:srgbClr val="1A1A1A"/>
          </a:solidFill>
        </p:spPr>
      </p:sp>
      <p:sp>
        <p:nvSpPr>
          <p:cNvPr id="3" name="Text 1"/>
          <p:cNvSpPr/>
          <p:nvPr/>
        </p:nvSpPr>
        <p:spPr>
          <a:xfrm>
            <a:off x="548640" y="914400"/>
            <a:ext cx="8046720" cy="365760"/>
          </a:xfrm>
          <a:prstGeom prst="rect">
            <a:avLst/>
          </a:prstGeom>
          <a:noFill/>
        </p:spPr>
        <p:txBody>
          <a:bodyPr wrap="square" rtlCol="0" anchor="ctr"/>
          <a:lstStyle/>
          <a:p>
            <a:pPr marL="0" indent="0">
              <a:buNone/>
            </a:pPr>
            <a:r>
              <a:rPr lang="en-US" sz="1100" b="1" kern="0" spc="400" dirty="0">
                <a:solidFill>
                  <a:srgbClr val="FFB3B3"/>
                </a:solidFill>
                <a:latin typeface="Arial" panose="020B0604020202020204" pitchFamily="34" charset="0"/>
                <a:ea typeface="Arial" panose="020B0604020202020204" pitchFamily="34" charset="-122"/>
                <a:cs typeface="Arial" panose="020B0604020202020204" pitchFamily="34" charset="-120"/>
              </a:rPr>
              <a:t>SECTION 01</a:t>
            </a:r>
            <a:endParaRPr lang="en-US" sz="1100" dirty="0"/>
          </a:p>
        </p:txBody>
      </p:sp>
      <p:sp>
        <p:nvSpPr>
          <p:cNvPr id="4" name="Text 2"/>
          <p:cNvSpPr/>
          <p:nvPr/>
        </p:nvSpPr>
        <p:spPr>
          <a:xfrm>
            <a:off x="548640" y="1371600"/>
            <a:ext cx="8046720" cy="1920240"/>
          </a:xfrm>
          <a:prstGeom prst="rect">
            <a:avLst/>
          </a:prstGeom>
          <a:noFill/>
        </p:spPr>
        <p:txBody>
          <a:bodyPr wrap="square" rtlCol="0" anchor="ctr"/>
          <a:lstStyle/>
          <a:p>
            <a:pPr marL="0" indent="0">
              <a:buNone/>
            </a:pPr>
            <a:r>
              <a:rPr lang="en-US" sz="5200" b="1" dirty="0">
                <a:solidFill>
                  <a:srgbClr val="FFFFFF"/>
                </a:solidFill>
                <a:latin typeface="Arial" panose="020B0604020202020204" pitchFamily="34" charset="0"/>
                <a:ea typeface="Arial" panose="020B0604020202020204" pitchFamily="34" charset="-122"/>
                <a:cs typeface="Arial" panose="020B0604020202020204" pitchFamily="34" charset="-120"/>
              </a:rPr>
              <a:t>What is</a:t>
            </a:r>
            <a:endParaRPr lang="en-US" sz="5200" dirty="0"/>
          </a:p>
          <a:p>
            <a:pPr marL="0" indent="0">
              <a:buNone/>
            </a:pPr>
            <a:r>
              <a:rPr lang="en-US" sz="5200" b="1" dirty="0">
                <a:solidFill>
                  <a:srgbClr val="FFFFFF"/>
                </a:solidFill>
                <a:latin typeface="Arial" panose="020B0604020202020204" pitchFamily="34" charset="0"/>
                <a:ea typeface="Arial" panose="020B0604020202020204" pitchFamily="34" charset="-122"/>
                <a:cs typeface="Arial" panose="020B0604020202020204" pitchFamily="34" charset="-120"/>
              </a:rPr>
              <a:t>FeministHub?</a:t>
            </a:r>
            <a:endParaRPr lang="en-US" sz="5200" dirty="0"/>
          </a:p>
        </p:txBody>
      </p:sp>
      <p:sp>
        <p:nvSpPr>
          <p:cNvPr id="5" name="Text 3"/>
          <p:cNvSpPr/>
          <p:nvPr/>
        </p:nvSpPr>
        <p:spPr>
          <a:xfrm>
            <a:off x="548640" y="3657600"/>
            <a:ext cx="8046720" cy="457200"/>
          </a:xfrm>
          <a:prstGeom prst="rect">
            <a:avLst/>
          </a:prstGeom>
          <a:noFill/>
        </p:spPr>
        <p:txBody>
          <a:bodyPr wrap="square" rtlCol="0" anchor="ctr"/>
          <a:lstStyle/>
          <a:p>
            <a:pPr marL="0" indent="0">
              <a:buNone/>
            </a:pPr>
            <a:r>
              <a:rPr lang="en-US" sz="1400" i="1" dirty="0">
                <a:solidFill>
                  <a:srgbClr val="D0D0D0"/>
                </a:solidFill>
                <a:latin typeface="Arial" panose="020B0604020202020204" pitchFamily="34" charset="0"/>
                <a:ea typeface="Arial" panose="020B0604020202020204" pitchFamily="34" charset="-122"/>
                <a:cs typeface="Arial" panose="020B0604020202020204" pitchFamily="34" charset="-120"/>
              </a:rPr>
              <a:t>Understanding the platform and why it exists within RWVL-Nigeria</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SECTION 01  |  WHAT IS FEMINISTHUB?</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600" b="1" dirty="0">
                <a:solidFill>
                  <a:srgbClr val="1A1A1A"/>
                </a:solidFill>
                <a:latin typeface="Arial" panose="020B0604020202020204" pitchFamily="34" charset="0"/>
                <a:ea typeface="Arial" panose="020B0604020202020204" pitchFamily="34" charset="-122"/>
                <a:cs typeface="Arial" panose="020B0604020202020204" pitchFamily="34" charset="-120"/>
              </a:rPr>
              <a:t>FeministHub.org: The Platform Explained</a:t>
            </a:r>
            <a:endParaRPr lang="en-US" sz="2600" dirty="0"/>
          </a:p>
        </p:txBody>
      </p:sp>
      <p:sp>
        <p:nvSpPr>
          <p:cNvPr id="5" name="Text 3"/>
          <p:cNvSpPr/>
          <p:nvPr/>
        </p:nvSpPr>
        <p:spPr>
          <a:xfrm>
            <a:off x="457200" y="1417320"/>
            <a:ext cx="4663440" cy="3200400"/>
          </a:xfrm>
          <a:prstGeom prst="rect">
            <a:avLst/>
          </a:prstGeom>
          <a:noFill/>
        </p:spPr>
        <p:txBody>
          <a:bodyPr wrap="square" rtlCol="0" anchor="t"/>
          <a:lstStyle/>
          <a:p>
            <a:pPr marL="0" indent="0">
              <a:buNone/>
            </a:pPr>
            <a:r>
              <a:rPr lang="en-US" sz="1300" dirty="0">
                <a:solidFill>
                  <a:srgbClr val="1A1A1A"/>
                </a:solidFill>
                <a:latin typeface="Arial" panose="020B0604020202020204" pitchFamily="34" charset="0"/>
                <a:ea typeface="Arial" panose="020B0604020202020204" pitchFamily="34" charset="-122"/>
                <a:cs typeface="Arial" panose="020B0604020202020204" pitchFamily="34" charset="-120"/>
              </a:rPr>
              <a:t>FeministHub.org is ActionAid Nigeria's dedicated digital knowledge and advocacy platform for women's rights in Nigeria.</a:t>
            </a:r>
            <a:endParaRPr lang="en-US" sz="1300" dirty="0"/>
          </a:p>
          <a:p>
            <a:pPr marL="0" indent="0">
              <a:buNone/>
            </a:pPr>
            <a:r>
              <a:rPr lang="en-US" sz="600" dirty="0">
                <a:solidFill>
                  <a:srgbClr val="1A1A1A"/>
                </a:solidFill>
                <a:latin typeface="Arial" panose="020B0604020202020204" pitchFamily="34" charset="0"/>
                <a:ea typeface="Arial" panose="020B0604020202020204" pitchFamily="34" charset="-122"/>
                <a:cs typeface="Arial" panose="020B0604020202020204" pitchFamily="34" charset="-120"/>
              </a:rPr>
              <a:t>
</a:t>
            </a:r>
            <a:endParaRPr lang="en-US" sz="1300" dirty="0"/>
          </a:p>
          <a:p>
            <a:pPr marL="0" indent="0">
              <a:buNone/>
            </a:pPr>
            <a:r>
              <a:rPr lang="en-US" sz="1300" dirty="0">
                <a:solidFill>
                  <a:srgbClr val="1A1A1A"/>
                </a:solidFill>
                <a:latin typeface="Arial" panose="020B0604020202020204" pitchFamily="34" charset="0"/>
                <a:ea typeface="Arial" panose="020B0604020202020204" pitchFamily="34" charset="-122"/>
                <a:cs typeface="Arial" panose="020B0604020202020204" pitchFamily="34" charset="-120"/>
              </a:rPr>
              <a:t>Built as part of the RWVL-Nigeria project, it is the central space where WROs, WHRDs, and feminist networks across the country publish their work, share their stories, amplify campaigns, and access resources.</a:t>
            </a:r>
            <a:endParaRPr lang="en-US" sz="1300" dirty="0"/>
          </a:p>
          <a:p>
            <a:pPr marL="0" indent="0">
              <a:buNone/>
            </a:pPr>
            <a:r>
              <a:rPr lang="en-US" sz="600" dirty="0">
                <a:solidFill>
                  <a:srgbClr val="1A1A1A"/>
                </a:solidFill>
                <a:latin typeface="Arial" panose="020B0604020202020204" pitchFamily="34" charset="0"/>
                <a:ea typeface="Arial" panose="020B0604020202020204" pitchFamily="34" charset="-122"/>
                <a:cs typeface="Arial" panose="020B0604020202020204" pitchFamily="34" charset="-120"/>
              </a:rPr>
              <a:t>
</a:t>
            </a:r>
            <a:endParaRPr lang="en-US" sz="1300" dirty="0"/>
          </a:p>
          <a:p>
            <a:pPr marL="0" indent="0">
              <a:buNone/>
            </a:pP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It is not ActionAid's website. It belongs to the movement.</a:t>
            </a:r>
            <a:endParaRPr lang="en-US" sz="1300" dirty="0"/>
          </a:p>
        </p:txBody>
      </p:sp>
      <p:sp>
        <p:nvSpPr>
          <p:cNvPr id="6" name="Shape 4"/>
          <p:cNvSpPr/>
          <p:nvPr/>
        </p:nvSpPr>
        <p:spPr>
          <a:xfrm>
            <a:off x="5486400" y="1417320"/>
            <a:ext cx="3200400" cy="1005840"/>
          </a:xfrm>
          <a:prstGeom prst="roundRect">
            <a:avLst>
              <a:gd name="adj" fmla="val 7273"/>
            </a:avLst>
          </a:prstGeom>
          <a:solidFill>
            <a:srgbClr val="F5F5F5"/>
          </a:solidFill>
          <a:effectLst>
            <a:outerShdw blurRad="63500" dist="25400" dir="2700000" algn="bl" rotWithShape="0">
              <a:srgbClr val="000000">
                <a:alpha val="10000"/>
              </a:srgbClr>
            </a:outerShdw>
          </a:effectLst>
        </p:spPr>
      </p:sp>
      <p:sp>
        <p:nvSpPr>
          <p:cNvPr id="7" name="Text 5"/>
          <p:cNvSpPr/>
          <p:nvPr/>
        </p:nvSpPr>
        <p:spPr>
          <a:xfrm>
            <a:off x="5623560" y="1463040"/>
            <a:ext cx="2926080" cy="457200"/>
          </a:xfrm>
          <a:prstGeom prst="rect">
            <a:avLst/>
          </a:prstGeom>
          <a:noFill/>
        </p:spPr>
        <p:txBody>
          <a:bodyPr wrap="square" rtlCol="0" anchor="ctr"/>
          <a:lstStyle/>
          <a:p>
            <a:pPr marL="0" indent="0" algn="ctr">
              <a:buNone/>
            </a:pPr>
            <a:r>
              <a:rPr lang="en-US" sz="3000" b="1" dirty="0">
                <a:solidFill>
                  <a:srgbClr val="CC0000"/>
                </a:solidFill>
                <a:latin typeface="Arial" panose="020B0604020202020204" pitchFamily="34" charset="0"/>
                <a:ea typeface="Arial" panose="020B0604020202020204" pitchFamily="34" charset="-122"/>
                <a:cs typeface="Arial" panose="020B0604020202020204" pitchFamily="34" charset="-120"/>
              </a:rPr>
              <a:t>188+</a:t>
            </a:r>
            <a:endParaRPr lang="en-US" sz="3000" dirty="0"/>
          </a:p>
        </p:txBody>
      </p:sp>
      <p:sp>
        <p:nvSpPr>
          <p:cNvPr id="8" name="Text 6"/>
          <p:cNvSpPr/>
          <p:nvPr/>
        </p:nvSpPr>
        <p:spPr>
          <a:xfrm>
            <a:off x="5623560" y="1920240"/>
            <a:ext cx="2926080" cy="365760"/>
          </a:xfrm>
          <a:prstGeom prst="rect">
            <a:avLst/>
          </a:prstGeom>
          <a:noFill/>
        </p:spPr>
        <p:txBody>
          <a:bodyPr wrap="square" rtlCol="0" anchor="ctr"/>
          <a:lstStyle/>
          <a:p>
            <a:pPr marL="0" indent="0" algn="ctr">
              <a:buNone/>
            </a:pPr>
            <a:r>
              <a:rPr lang="en-US" sz="1200" dirty="0">
                <a:solidFill>
                  <a:srgbClr val="555555"/>
                </a:solidFill>
                <a:latin typeface="Arial" panose="020B0604020202020204" pitchFamily="34" charset="0"/>
                <a:ea typeface="Arial" panose="020B0604020202020204" pitchFamily="34" charset="-122"/>
                <a:cs typeface="Arial" panose="020B0604020202020204" pitchFamily="34" charset="-120"/>
              </a:rPr>
              <a:t>WROs on the platform</a:t>
            </a:r>
            <a:endParaRPr lang="en-US" sz="1200" dirty="0"/>
          </a:p>
        </p:txBody>
      </p:sp>
      <p:sp>
        <p:nvSpPr>
          <p:cNvPr id="9" name="Shape 7"/>
          <p:cNvSpPr/>
          <p:nvPr/>
        </p:nvSpPr>
        <p:spPr>
          <a:xfrm>
            <a:off x="5486400" y="2606040"/>
            <a:ext cx="3200400" cy="1005840"/>
          </a:xfrm>
          <a:prstGeom prst="roundRect">
            <a:avLst>
              <a:gd name="adj" fmla="val 7273"/>
            </a:avLst>
          </a:prstGeom>
          <a:solidFill>
            <a:srgbClr val="CC0000"/>
          </a:solidFill>
          <a:effectLst>
            <a:outerShdw blurRad="63500" dist="25400" dir="2700000" algn="bl" rotWithShape="0">
              <a:srgbClr val="000000">
                <a:alpha val="10000"/>
              </a:srgbClr>
            </a:outerShdw>
          </a:effectLst>
        </p:spPr>
      </p:sp>
      <p:sp>
        <p:nvSpPr>
          <p:cNvPr id="10" name="Text 8"/>
          <p:cNvSpPr/>
          <p:nvPr/>
        </p:nvSpPr>
        <p:spPr>
          <a:xfrm>
            <a:off x="5623560" y="2651760"/>
            <a:ext cx="2926080" cy="457200"/>
          </a:xfrm>
          <a:prstGeom prst="rect">
            <a:avLst/>
          </a:prstGeom>
          <a:noFill/>
        </p:spPr>
        <p:txBody>
          <a:bodyPr wrap="square" rtlCol="0" anchor="ctr"/>
          <a:lstStyle/>
          <a:p>
            <a:pPr marL="0" indent="0" algn="ctr">
              <a:buNone/>
            </a:pPr>
            <a:r>
              <a:rPr lang="en-US" sz="3000" b="1" dirty="0">
                <a:solidFill>
                  <a:srgbClr val="FFFFFF"/>
                </a:solidFill>
                <a:latin typeface="Arial" panose="020B0604020202020204" pitchFamily="34" charset="0"/>
                <a:ea typeface="Arial" panose="020B0604020202020204" pitchFamily="34" charset="-122"/>
                <a:cs typeface="Arial" panose="020B0604020202020204" pitchFamily="34" charset="-120"/>
              </a:rPr>
              <a:t>8</a:t>
            </a:r>
            <a:endParaRPr lang="en-US" sz="3000" dirty="0"/>
          </a:p>
        </p:txBody>
      </p:sp>
      <p:sp>
        <p:nvSpPr>
          <p:cNvPr id="11" name="Text 9"/>
          <p:cNvSpPr/>
          <p:nvPr/>
        </p:nvSpPr>
        <p:spPr>
          <a:xfrm>
            <a:off x="5623560" y="3108960"/>
            <a:ext cx="2926080" cy="365760"/>
          </a:xfrm>
          <a:prstGeom prst="rect">
            <a:avLst/>
          </a:prstGeom>
          <a:noFill/>
        </p:spPr>
        <p:txBody>
          <a:bodyPr wrap="square" rtlCol="0" anchor="ctr"/>
          <a:lstStyle/>
          <a:p>
            <a:pPr marL="0" indent="0" algn="ctr">
              <a:buNone/>
            </a:pPr>
            <a:r>
              <a:rPr lang="en-US" sz="1200" dirty="0">
                <a:solidFill>
                  <a:srgbClr val="FFD0D0"/>
                </a:solidFill>
                <a:latin typeface="Arial" panose="020B0604020202020204" pitchFamily="34" charset="0"/>
                <a:ea typeface="Arial" panose="020B0604020202020204" pitchFamily="34" charset="-122"/>
                <a:cs typeface="Arial" panose="020B0604020202020204" pitchFamily="34" charset="-120"/>
              </a:rPr>
              <a:t>States represented</a:t>
            </a:r>
            <a:endParaRPr lang="en-US" sz="1200" dirty="0"/>
          </a:p>
        </p:txBody>
      </p:sp>
      <p:sp>
        <p:nvSpPr>
          <p:cNvPr id="12" name="Shape 10"/>
          <p:cNvSpPr/>
          <p:nvPr/>
        </p:nvSpPr>
        <p:spPr>
          <a:xfrm>
            <a:off x="5486400" y="3794760"/>
            <a:ext cx="3200400" cy="1005840"/>
          </a:xfrm>
          <a:prstGeom prst="roundRect">
            <a:avLst>
              <a:gd name="adj" fmla="val 7273"/>
            </a:avLst>
          </a:prstGeom>
          <a:solidFill>
            <a:srgbClr val="F5F5F5"/>
          </a:solidFill>
          <a:effectLst>
            <a:outerShdw blurRad="63500" dist="25400" dir="2700000" algn="bl" rotWithShape="0">
              <a:srgbClr val="000000">
                <a:alpha val="10000"/>
              </a:srgbClr>
            </a:outerShdw>
          </a:effectLst>
        </p:spPr>
      </p:sp>
      <p:sp>
        <p:nvSpPr>
          <p:cNvPr id="13" name="Text 11"/>
          <p:cNvSpPr/>
          <p:nvPr/>
        </p:nvSpPr>
        <p:spPr>
          <a:xfrm>
            <a:off x="5623560" y="3840480"/>
            <a:ext cx="2926080" cy="457200"/>
          </a:xfrm>
          <a:prstGeom prst="rect">
            <a:avLst/>
          </a:prstGeom>
          <a:noFill/>
        </p:spPr>
        <p:txBody>
          <a:bodyPr wrap="square" rtlCol="0" anchor="ctr"/>
          <a:lstStyle/>
          <a:p>
            <a:pPr marL="0" indent="0" algn="ctr">
              <a:buNone/>
            </a:pPr>
            <a:r>
              <a:rPr lang="en-US" sz="3000" b="1" dirty="0">
                <a:solidFill>
                  <a:srgbClr val="CC0000"/>
                </a:solidFill>
                <a:latin typeface="Arial" panose="020B0604020202020204" pitchFamily="34" charset="0"/>
                <a:ea typeface="Arial" panose="020B0604020202020204" pitchFamily="34" charset="-122"/>
                <a:cs typeface="Arial" panose="020B0604020202020204" pitchFamily="34" charset="-120"/>
              </a:rPr>
              <a:t>1</a:t>
            </a:r>
            <a:endParaRPr lang="en-US" sz="3000" dirty="0"/>
          </a:p>
        </p:txBody>
      </p:sp>
      <p:sp>
        <p:nvSpPr>
          <p:cNvPr id="14" name="Text 12"/>
          <p:cNvSpPr/>
          <p:nvPr/>
        </p:nvSpPr>
        <p:spPr>
          <a:xfrm>
            <a:off x="5623560" y="4297680"/>
            <a:ext cx="2926080" cy="365760"/>
          </a:xfrm>
          <a:prstGeom prst="rect">
            <a:avLst/>
          </a:prstGeom>
          <a:noFill/>
        </p:spPr>
        <p:txBody>
          <a:bodyPr wrap="square" rtlCol="0" anchor="ctr"/>
          <a:lstStyle/>
          <a:p>
            <a:pPr marL="0" indent="0" algn="ctr">
              <a:buNone/>
            </a:pPr>
            <a:r>
              <a:rPr lang="en-US" sz="1200" dirty="0">
                <a:solidFill>
                  <a:srgbClr val="555555"/>
                </a:solidFill>
                <a:latin typeface="Arial" panose="020B0604020202020204" pitchFamily="34" charset="0"/>
                <a:ea typeface="Arial" panose="020B0604020202020204" pitchFamily="34" charset="-122"/>
                <a:cs typeface="Arial" panose="020B0604020202020204" pitchFamily="34" charset="-120"/>
              </a:rPr>
              <a:t>Shared Voice</a:t>
            </a:r>
            <a:endParaRPr lang="en-US" sz="1200" dirty="0"/>
          </a:p>
        </p:txBody>
      </p:sp>
      <p:sp>
        <p:nvSpPr>
          <p:cNvPr id="15" name="Shape 13"/>
          <p:cNvSpPr/>
          <p:nvPr/>
        </p:nvSpPr>
        <p:spPr>
          <a:xfrm>
            <a:off x="457200" y="4663440"/>
            <a:ext cx="8229600" cy="320040"/>
          </a:xfrm>
          <a:prstGeom prst="rect">
            <a:avLst/>
          </a:prstGeom>
          <a:solidFill>
            <a:srgbClr val="FFF0F0"/>
          </a:solidFill>
        </p:spPr>
      </p:sp>
      <p:sp>
        <p:nvSpPr>
          <p:cNvPr id="16" name="Text 14"/>
          <p:cNvSpPr/>
          <p:nvPr/>
        </p:nvSpPr>
        <p:spPr>
          <a:xfrm>
            <a:off x="457200" y="4681728"/>
            <a:ext cx="8229600" cy="274320"/>
          </a:xfrm>
          <a:prstGeom prst="rect">
            <a:avLst/>
          </a:prstGeom>
          <a:noFill/>
        </p:spPr>
        <p:txBody>
          <a:bodyPr wrap="square" rtlCol="0" anchor="ctr"/>
          <a:lstStyle/>
          <a:p>
            <a:pPr marL="0" indent="0" algn="ctr">
              <a:buNone/>
            </a:pP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SECTION 01  |  WHAT IS FEMINISTHUB?</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600" b="1" dirty="0">
                <a:solidFill>
                  <a:srgbClr val="1A1A1A"/>
                </a:solidFill>
                <a:latin typeface="Arial" panose="020B0604020202020204" pitchFamily="34" charset="0"/>
                <a:ea typeface="Arial" panose="020B0604020202020204" pitchFamily="34" charset="-122"/>
                <a:cs typeface="Arial" panose="020B0604020202020204" pitchFamily="34" charset="-120"/>
              </a:rPr>
              <a:t>Who is the Hub For?</a:t>
            </a:r>
            <a:endParaRPr lang="en-US" sz="2600" dirty="0"/>
          </a:p>
        </p:txBody>
      </p:sp>
      <p:sp>
        <p:nvSpPr>
          <p:cNvPr id="5" name="Shape 3"/>
          <p:cNvSpPr/>
          <p:nvPr/>
        </p:nvSpPr>
        <p:spPr>
          <a:xfrm>
            <a:off x="365760" y="1463040"/>
            <a:ext cx="4114800" cy="1417320"/>
          </a:xfrm>
          <a:prstGeom prst="roundRect">
            <a:avLst>
              <a:gd name="adj" fmla="val 5161"/>
            </a:avLst>
          </a:prstGeom>
          <a:solidFill>
            <a:srgbClr val="F5F5F5"/>
          </a:solidFill>
          <a:effectLst>
            <a:outerShdw blurRad="63500" dist="25400" dir="2700000" algn="bl" rotWithShape="0">
              <a:srgbClr val="000000">
                <a:alpha val="8000"/>
              </a:srgbClr>
            </a:outerShdw>
          </a:effectLst>
        </p:spPr>
      </p:sp>
      <p:pic>
        <p:nvPicPr>
          <p:cNvPr id="6" name="Image 0" descr="preencoded.png"/>
          <p:cNvPicPr>
            <a:picLocks noChangeAspect="1"/>
          </p:cNvPicPr>
          <p:nvPr/>
        </p:nvPicPr>
        <p:blipFill>
          <a:blip r:embed="rId1"/>
          <a:stretch>
            <a:fillRect/>
          </a:stretch>
        </p:blipFill>
        <p:spPr>
          <a:xfrm>
            <a:off x="502920" y="1600200"/>
            <a:ext cx="365760" cy="365760"/>
          </a:xfrm>
          <a:prstGeom prst="rect">
            <a:avLst/>
          </a:prstGeom>
        </p:spPr>
      </p:pic>
      <p:sp>
        <p:nvSpPr>
          <p:cNvPr id="7" name="Text 4"/>
          <p:cNvSpPr/>
          <p:nvPr/>
        </p:nvSpPr>
        <p:spPr>
          <a:xfrm>
            <a:off x="960120" y="1554480"/>
            <a:ext cx="3383280" cy="365760"/>
          </a:xfrm>
          <a:prstGeom prst="rect">
            <a:avLst/>
          </a:prstGeom>
          <a:noFill/>
        </p:spPr>
        <p:txBody>
          <a:bodyPr wrap="square" rtlCol="0" anchor="ctr"/>
          <a:lstStyle/>
          <a:p>
            <a:pPr marL="0" indent="0">
              <a:buNone/>
            </a:pP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WROs and Partner Organizations</a:t>
            </a:r>
            <a:endParaRPr lang="en-US" sz="1300" dirty="0"/>
          </a:p>
        </p:txBody>
      </p:sp>
      <p:sp>
        <p:nvSpPr>
          <p:cNvPr id="8" name="Text 5"/>
          <p:cNvSpPr/>
          <p:nvPr/>
        </p:nvSpPr>
        <p:spPr>
          <a:xfrm>
            <a:off x="502920" y="2011680"/>
            <a:ext cx="3840480" cy="777240"/>
          </a:xfrm>
          <a:prstGeom prst="rect">
            <a:avLst/>
          </a:prstGeom>
          <a:noFill/>
        </p:spPr>
        <p:txBody>
          <a:bodyPr wrap="square" rtlCol="0" anchor="t"/>
          <a:lstStyle/>
          <a:p>
            <a:pPr marL="0" indent="0">
              <a:buNone/>
            </a:pPr>
            <a:r>
              <a:rPr lang="en-US" sz="1100" dirty="0">
                <a:solidFill>
                  <a:srgbClr val="444444"/>
                </a:solidFill>
                <a:latin typeface="Arial" panose="020B0604020202020204" pitchFamily="34" charset="0"/>
                <a:ea typeface="Arial" panose="020B0604020202020204" pitchFamily="34" charset="-122"/>
                <a:cs typeface="Arial" panose="020B0604020202020204" pitchFamily="34" charset="-120"/>
              </a:rPr>
              <a:t>All 188 WROs under RWVL-Nigeria, including networks, CBOs, and state-level organizations. Your work lives here.</a:t>
            </a:r>
            <a:endParaRPr lang="en-US" sz="1100" dirty="0"/>
          </a:p>
        </p:txBody>
      </p:sp>
      <p:sp>
        <p:nvSpPr>
          <p:cNvPr id="9" name="Shape 6"/>
          <p:cNvSpPr/>
          <p:nvPr/>
        </p:nvSpPr>
        <p:spPr>
          <a:xfrm>
            <a:off x="4754880" y="1463040"/>
            <a:ext cx="4114800" cy="1417320"/>
          </a:xfrm>
          <a:prstGeom prst="roundRect">
            <a:avLst>
              <a:gd name="adj" fmla="val 5161"/>
            </a:avLst>
          </a:prstGeom>
          <a:solidFill>
            <a:srgbClr val="F5F5F5"/>
          </a:solidFill>
          <a:effectLst>
            <a:outerShdw blurRad="63500" dist="25400" dir="2700000" algn="bl" rotWithShape="0">
              <a:srgbClr val="000000">
                <a:alpha val="8000"/>
              </a:srgbClr>
            </a:outerShdw>
          </a:effectLst>
        </p:spPr>
      </p:sp>
      <p:pic>
        <p:nvPicPr>
          <p:cNvPr id="10" name="Image 1" descr="preencoded.png"/>
          <p:cNvPicPr>
            <a:picLocks noChangeAspect="1"/>
          </p:cNvPicPr>
          <p:nvPr/>
        </p:nvPicPr>
        <p:blipFill>
          <a:blip r:embed="rId2"/>
          <a:stretch>
            <a:fillRect/>
          </a:stretch>
        </p:blipFill>
        <p:spPr>
          <a:xfrm>
            <a:off x="4892040" y="1600200"/>
            <a:ext cx="365760" cy="365760"/>
          </a:xfrm>
          <a:prstGeom prst="rect">
            <a:avLst/>
          </a:prstGeom>
        </p:spPr>
      </p:pic>
      <p:sp>
        <p:nvSpPr>
          <p:cNvPr id="11" name="Text 7"/>
          <p:cNvSpPr/>
          <p:nvPr/>
        </p:nvSpPr>
        <p:spPr>
          <a:xfrm>
            <a:off x="5349240" y="1554480"/>
            <a:ext cx="3383280" cy="365760"/>
          </a:xfrm>
          <a:prstGeom prst="rect">
            <a:avLst/>
          </a:prstGeom>
          <a:noFill/>
        </p:spPr>
        <p:txBody>
          <a:bodyPr wrap="square" rtlCol="0" anchor="ctr"/>
          <a:lstStyle/>
          <a:p>
            <a:pPr marL="0" indent="0">
              <a:buNone/>
            </a:pP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Policy Makers and Advocates</a:t>
            </a:r>
            <a:endParaRPr lang="en-US" sz="1300" dirty="0"/>
          </a:p>
        </p:txBody>
      </p:sp>
      <p:sp>
        <p:nvSpPr>
          <p:cNvPr id="12" name="Text 8"/>
          <p:cNvSpPr/>
          <p:nvPr/>
        </p:nvSpPr>
        <p:spPr>
          <a:xfrm>
            <a:off x="4892040" y="2011680"/>
            <a:ext cx="3840480" cy="777240"/>
          </a:xfrm>
          <a:prstGeom prst="rect">
            <a:avLst/>
          </a:prstGeom>
          <a:noFill/>
        </p:spPr>
        <p:txBody>
          <a:bodyPr wrap="square" rtlCol="0" anchor="t"/>
          <a:lstStyle/>
          <a:p>
            <a:pPr marL="0" indent="0">
              <a:buNone/>
            </a:pPr>
            <a:r>
              <a:rPr lang="en-US" sz="1100" dirty="0">
                <a:solidFill>
                  <a:srgbClr val="444444"/>
                </a:solidFill>
                <a:latin typeface="Arial" panose="020B0604020202020204" pitchFamily="34" charset="0"/>
                <a:ea typeface="Arial" panose="020B0604020202020204" pitchFamily="34" charset="-122"/>
                <a:cs typeface="Arial" panose="020B0604020202020204" pitchFamily="34" charset="-120"/>
              </a:rPr>
              <a:t>Legislators, government officials, and civil society actors who need evidence and stories to influence change.</a:t>
            </a:r>
            <a:endParaRPr lang="en-US" sz="1100" dirty="0"/>
          </a:p>
        </p:txBody>
      </p:sp>
      <p:sp>
        <p:nvSpPr>
          <p:cNvPr id="13" name="Shape 9"/>
          <p:cNvSpPr/>
          <p:nvPr/>
        </p:nvSpPr>
        <p:spPr>
          <a:xfrm>
            <a:off x="365760" y="3063240"/>
            <a:ext cx="4114800" cy="1417320"/>
          </a:xfrm>
          <a:prstGeom prst="roundRect">
            <a:avLst>
              <a:gd name="adj" fmla="val 5161"/>
            </a:avLst>
          </a:prstGeom>
          <a:solidFill>
            <a:srgbClr val="F5F5F5"/>
          </a:solidFill>
          <a:effectLst>
            <a:outerShdw blurRad="63500" dist="25400" dir="2700000" algn="bl" rotWithShape="0">
              <a:srgbClr val="000000">
                <a:alpha val="8000"/>
              </a:srgbClr>
            </a:outerShdw>
          </a:effectLst>
        </p:spPr>
      </p:sp>
      <p:pic>
        <p:nvPicPr>
          <p:cNvPr id="14" name="Image 2" descr="preencoded.png"/>
          <p:cNvPicPr>
            <a:picLocks noChangeAspect="1"/>
          </p:cNvPicPr>
          <p:nvPr/>
        </p:nvPicPr>
        <p:blipFill>
          <a:blip r:embed="rId3"/>
          <a:stretch>
            <a:fillRect/>
          </a:stretch>
        </p:blipFill>
        <p:spPr>
          <a:xfrm>
            <a:off x="502920" y="3200400"/>
            <a:ext cx="365760" cy="365760"/>
          </a:xfrm>
          <a:prstGeom prst="rect">
            <a:avLst/>
          </a:prstGeom>
        </p:spPr>
      </p:pic>
      <p:sp>
        <p:nvSpPr>
          <p:cNvPr id="15" name="Text 10"/>
          <p:cNvSpPr/>
          <p:nvPr/>
        </p:nvSpPr>
        <p:spPr>
          <a:xfrm>
            <a:off x="960120" y="3154680"/>
            <a:ext cx="3383280" cy="365760"/>
          </a:xfrm>
          <a:prstGeom prst="rect">
            <a:avLst/>
          </a:prstGeom>
          <a:noFill/>
        </p:spPr>
        <p:txBody>
          <a:bodyPr wrap="square" rtlCol="0" anchor="ctr"/>
          <a:lstStyle/>
          <a:p>
            <a:pPr marL="0" indent="0">
              <a:buNone/>
            </a:pP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Researchers, Journalists and Media</a:t>
            </a:r>
            <a:endParaRPr lang="en-US" sz="1300" dirty="0"/>
          </a:p>
        </p:txBody>
      </p:sp>
      <p:sp>
        <p:nvSpPr>
          <p:cNvPr id="16" name="Text 11"/>
          <p:cNvSpPr/>
          <p:nvPr/>
        </p:nvSpPr>
        <p:spPr>
          <a:xfrm>
            <a:off x="502920" y="3611880"/>
            <a:ext cx="3840480" cy="777240"/>
          </a:xfrm>
          <a:prstGeom prst="rect">
            <a:avLst/>
          </a:prstGeom>
          <a:noFill/>
        </p:spPr>
        <p:txBody>
          <a:bodyPr wrap="square" rtlCol="0" anchor="t"/>
          <a:lstStyle/>
          <a:p>
            <a:pPr marL="0" indent="0">
              <a:buNone/>
            </a:pPr>
            <a:r>
              <a:rPr lang="en-US" sz="1100" dirty="0">
                <a:solidFill>
                  <a:srgbClr val="444444"/>
                </a:solidFill>
                <a:latin typeface="Arial" panose="020B0604020202020204" pitchFamily="34" charset="0"/>
                <a:ea typeface="Arial" panose="020B0604020202020204" pitchFamily="34" charset="-122"/>
                <a:cs typeface="Arial" panose="020B0604020202020204" pitchFamily="34" charset="-120"/>
              </a:rPr>
              <a:t>Researchers on Women’s Rights Programming, Reporters covering gender, rights, and development looking for credible sources, data, and story leads.</a:t>
            </a:r>
            <a:endParaRPr lang="en-US" sz="1100" dirty="0"/>
          </a:p>
        </p:txBody>
      </p:sp>
      <p:sp>
        <p:nvSpPr>
          <p:cNvPr id="17" name="Shape 12"/>
          <p:cNvSpPr/>
          <p:nvPr/>
        </p:nvSpPr>
        <p:spPr>
          <a:xfrm>
            <a:off x="4754880" y="3063240"/>
            <a:ext cx="4114800" cy="1417320"/>
          </a:xfrm>
          <a:prstGeom prst="roundRect">
            <a:avLst>
              <a:gd name="adj" fmla="val 5161"/>
            </a:avLst>
          </a:prstGeom>
          <a:solidFill>
            <a:srgbClr val="F5F5F5"/>
          </a:solidFill>
          <a:effectLst>
            <a:outerShdw blurRad="63500" dist="25400" dir="2700000" algn="bl" rotWithShape="0">
              <a:srgbClr val="000000">
                <a:alpha val="8000"/>
              </a:srgbClr>
            </a:outerShdw>
          </a:effectLst>
        </p:spPr>
      </p:sp>
      <p:pic>
        <p:nvPicPr>
          <p:cNvPr id="18" name="Image 3" descr="preencoded.png"/>
          <p:cNvPicPr>
            <a:picLocks noChangeAspect="1"/>
          </p:cNvPicPr>
          <p:nvPr/>
        </p:nvPicPr>
        <p:blipFill>
          <a:blip r:embed="rId4"/>
          <a:stretch>
            <a:fillRect/>
          </a:stretch>
        </p:blipFill>
        <p:spPr>
          <a:xfrm>
            <a:off x="4892040" y="3200400"/>
            <a:ext cx="365760" cy="365760"/>
          </a:xfrm>
          <a:prstGeom prst="rect">
            <a:avLst/>
          </a:prstGeom>
        </p:spPr>
      </p:pic>
      <p:sp>
        <p:nvSpPr>
          <p:cNvPr id="19" name="Text 13"/>
          <p:cNvSpPr/>
          <p:nvPr/>
        </p:nvSpPr>
        <p:spPr>
          <a:xfrm>
            <a:off x="5349240" y="3154680"/>
            <a:ext cx="3383280" cy="365760"/>
          </a:xfrm>
          <a:prstGeom prst="rect">
            <a:avLst/>
          </a:prstGeom>
          <a:noFill/>
        </p:spPr>
        <p:txBody>
          <a:bodyPr wrap="square" rtlCol="0" anchor="ctr"/>
          <a:lstStyle/>
          <a:p>
            <a:pPr marL="0" indent="0">
              <a:buNone/>
            </a:pPr>
            <a:r>
              <a:rPr lang="en-US" sz="1300" b="1" dirty="0">
                <a:solidFill>
                  <a:srgbClr val="1A1A1A"/>
                </a:solidFill>
                <a:latin typeface="Arial" panose="020B0604020202020204" pitchFamily="34" charset="0"/>
                <a:ea typeface="Arial" panose="020B0604020202020204" pitchFamily="34" charset="-122"/>
                <a:cs typeface="Arial" panose="020B0604020202020204" pitchFamily="34" charset="-120"/>
              </a:rPr>
              <a:t>Donors and Development Partners</a:t>
            </a:r>
            <a:endParaRPr lang="en-US" sz="1300" dirty="0"/>
          </a:p>
        </p:txBody>
      </p:sp>
      <p:sp>
        <p:nvSpPr>
          <p:cNvPr id="20" name="Text 14"/>
          <p:cNvSpPr/>
          <p:nvPr/>
        </p:nvSpPr>
        <p:spPr>
          <a:xfrm>
            <a:off x="4892040" y="3611880"/>
            <a:ext cx="3840480" cy="777240"/>
          </a:xfrm>
          <a:prstGeom prst="rect">
            <a:avLst/>
          </a:prstGeom>
          <a:noFill/>
        </p:spPr>
        <p:txBody>
          <a:bodyPr wrap="square" rtlCol="0" anchor="t"/>
          <a:lstStyle/>
          <a:p>
            <a:pPr marL="0" indent="0">
              <a:buNone/>
            </a:pPr>
            <a:r>
              <a:rPr lang="en-US" sz="1100" dirty="0">
                <a:solidFill>
                  <a:srgbClr val="444444"/>
                </a:solidFill>
                <a:latin typeface="Arial" panose="020B0604020202020204" pitchFamily="34" charset="0"/>
                <a:ea typeface="Arial" panose="020B0604020202020204" pitchFamily="34" charset="-122"/>
                <a:cs typeface="Arial" panose="020B0604020202020204" pitchFamily="34" charset="-120"/>
              </a:rPr>
              <a:t>Funders tracking impact and needing visibility into the work being done across Nigeria.</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SECTION 02  |  </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600" b="1" dirty="0">
                <a:solidFill>
                  <a:srgbClr val="1A1A1A"/>
                </a:solidFill>
                <a:latin typeface="Arial" panose="020B0604020202020204" pitchFamily="34" charset="0"/>
                <a:ea typeface="Arial" panose="020B0604020202020204" pitchFamily="34" charset="-122"/>
                <a:cs typeface="Arial" panose="020B0604020202020204" pitchFamily="34" charset="-120"/>
              </a:rPr>
              <a:t>Scenario 1</a:t>
            </a:r>
            <a:endParaRPr lang="en-US" sz="2600" dirty="0"/>
          </a:p>
        </p:txBody>
      </p:sp>
      <p:sp>
        <p:nvSpPr>
          <p:cNvPr id="5" name="Shape 3"/>
          <p:cNvSpPr/>
          <p:nvPr/>
        </p:nvSpPr>
        <p:spPr>
          <a:xfrm>
            <a:off x="1176020" y="1463040"/>
            <a:ext cx="7068820" cy="1831340"/>
          </a:xfrm>
          <a:prstGeom prst="roundRect">
            <a:avLst>
              <a:gd name="adj" fmla="val 5161"/>
            </a:avLst>
          </a:prstGeom>
          <a:solidFill>
            <a:srgbClr val="F5F5F5"/>
          </a:solidFill>
          <a:effectLst>
            <a:outerShdw blurRad="63500" dist="25400" dir="2700000" algn="bl" rotWithShape="0">
              <a:srgbClr val="000000">
                <a:alpha val="8000"/>
              </a:srgbClr>
            </a:outerShdw>
          </a:effectLst>
        </p:spPr>
        <p:txBody>
          <a:bodyPr/>
          <a:p>
            <a:endParaRPr lang="en-US"/>
          </a:p>
        </p:txBody>
      </p:sp>
      <p:pic>
        <p:nvPicPr>
          <p:cNvPr id="6" name="Image 0" descr="preencoded.png"/>
          <p:cNvPicPr>
            <a:picLocks noChangeAspect="1"/>
          </p:cNvPicPr>
          <p:nvPr/>
        </p:nvPicPr>
        <p:blipFill>
          <a:blip r:embed="rId1"/>
          <a:stretch>
            <a:fillRect/>
          </a:stretch>
        </p:blipFill>
        <p:spPr>
          <a:xfrm>
            <a:off x="502920" y="1600200"/>
            <a:ext cx="365760" cy="365760"/>
          </a:xfrm>
          <a:prstGeom prst="rect">
            <a:avLst/>
          </a:prstGeom>
        </p:spPr>
      </p:pic>
      <p:sp>
        <p:nvSpPr>
          <p:cNvPr id="7" name="Text 4"/>
          <p:cNvSpPr/>
          <p:nvPr/>
        </p:nvSpPr>
        <p:spPr>
          <a:xfrm>
            <a:off x="1660525" y="1600200"/>
            <a:ext cx="3383280" cy="365760"/>
          </a:xfrm>
          <a:prstGeom prst="rect">
            <a:avLst/>
          </a:prstGeom>
          <a:noFill/>
        </p:spPr>
        <p:txBody>
          <a:bodyPr wrap="square" rtlCol="0" anchor="ctr"/>
          <a:lstStyle/>
          <a:p>
            <a:pPr marL="0" indent="0">
              <a:buNone/>
            </a:pPr>
            <a:endParaRPr lang="en-US" sz="1300" dirty="0"/>
          </a:p>
        </p:txBody>
      </p:sp>
      <p:sp>
        <p:nvSpPr>
          <p:cNvPr id="8" name="Text 5"/>
          <p:cNvSpPr/>
          <p:nvPr/>
        </p:nvSpPr>
        <p:spPr>
          <a:xfrm>
            <a:off x="1593215" y="1645920"/>
            <a:ext cx="6651625" cy="1406525"/>
          </a:xfrm>
          <a:prstGeom prst="rect">
            <a:avLst/>
          </a:prstGeom>
          <a:noFill/>
        </p:spPr>
        <p:txBody>
          <a:bodyPr wrap="square" rtlCol="0" anchor="t"/>
          <a:lstStyle/>
          <a:p>
            <a:pPr marL="0" indent="0" algn="just">
              <a:buNone/>
            </a:pPr>
            <a:r>
              <a:rPr lang="en-US" altLang="en-US" sz="1400" dirty="0"/>
              <a:t>Rahama Women's Initiative has been running GBV prevention programs in Bauchi State for twelve years. Their work is consistent. Their results are real.</a:t>
            </a:r>
            <a:endParaRPr lang="en-US" altLang="en-US" sz="1400" dirty="0"/>
          </a:p>
          <a:p>
            <a:pPr marL="0" indent="0" algn="just">
              <a:buNone/>
            </a:pPr>
            <a:r>
              <a:rPr lang="en-US" altLang="en-US" sz="1400" dirty="0"/>
              <a:t>A donor is researching grassroots GBV organizations in Bauchi State. They shortlist three organizations and award a grant.</a:t>
            </a:r>
            <a:endParaRPr lang="en-US" altLang="en-US" sz="1400" dirty="0"/>
          </a:p>
          <a:p>
            <a:pPr marL="0" indent="0" algn="just">
              <a:buNone/>
            </a:pPr>
            <a:r>
              <a:rPr lang="en-US" altLang="en-US" sz="1400" dirty="0"/>
              <a:t>Rahama is not on the list.</a:t>
            </a:r>
            <a:endParaRPr lang="en-US" altLang="en-US" sz="1400" dirty="0"/>
          </a:p>
          <a:p>
            <a:pPr marL="0" indent="0" algn="just">
              <a:buNone/>
            </a:pPr>
            <a:r>
              <a:rPr lang="en-US" altLang="en-US" sz="1400" b="1" dirty="0"/>
              <a:t>Why do you think the donor skipped them?</a:t>
            </a:r>
            <a:endParaRPr lang="en-US" altLang="en-US" sz="1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A1A1A"/>
        </a:solidFill>
        <a:effectLst/>
      </p:bgPr>
    </p:bg>
    <p:spTree>
      <p:nvGrpSpPr>
        <p:cNvPr id="1" name=""/>
        <p:cNvGrpSpPr/>
        <p:nvPr/>
      </p:nvGrpSpPr>
      <p:grpSpPr>
        <a:xfrm>
          <a:off x="0" y="0"/>
          <a:ext cx="0" cy="0"/>
          <a:chOff x="0" y="0"/>
          <a:chExt cx="0" cy="0"/>
        </a:xfrm>
      </p:grpSpPr>
      <p:sp>
        <p:nvSpPr>
          <p:cNvPr id="2" name="Shape 0"/>
          <p:cNvSpPr/>
          <p:nvPr/>
        </p:nvSpPr>
        <p:spPr>
          <a:xfrm>
            <a:off x="0" y="0"/>
            <a:ext cx="9144000" cy="1371600"/>
          </a:xfrm>
          <a:prstGeom prst="rect">
            <a:avLst/>
          </a:prstGeom>
          <a:solidFill>
            <a:srgbClr val="CC0000"/>
          </a:solidFill>
        </p:spPr>
      </p:sp>
      <p:sp>
        <p:nvSpPr>
          <p:cNvPr id="3" name="Text 1"/>
          <p:cNvSpPr/>
          <p:nvPr/>
        </p:nvSpPr>
        <p:spPr>
          <a:xfrm>
            <a:off x="548640" y="109728"/>
            <a:ext cx="8046720" cy="365760"/>
          </a:xfrm>
          <a:prstGeom prst="rect">
            <a:avLst/>
          </a:prstGeom>
          <a:noFill/>
        </p:spPr>
        <p:txBody>
          <a:bodyPr wrap="square" rtlCol="0" anchor="ctr"/>
          <a:lstStyle/>
          <a:p>
            <a:pPr marL="0" indent="0">
              <a:buNone/>
            </a:pPr>
            <a:r>
              <a:rPr lang="en-US" sz="1100" b="1" kern="0" spc="400" dirty="0">
                <a:solidFill>
                  <a:srgbClr val="FFB3B3"/>
                </a:solidFill>
                <a:latin typeface="Arial" panose="020B0604020202020204" pitchFamily="34" charset="0"/>
                <a:ea typeface="Arial" panose="020B0604020202020204" pitchFamily="34" charset="-122"/>
                <a:cs typeface="Arial" panose="020B0604020202020204" pitchFamily="34" charset="-120"/>
              </a:rPr>
              <a:t>SECTION 02</a:t>
            </a:r>
            <a:endParaRPr lang="en-US" sz="1100" dirty="0"/>
          </a:p>
        </p:txBody>
      </p:sp>
      <p:sp>
        <p:nvSpPr>
          <p:cNvPr id="4" name="Text 2"/>
          <p:cNvSpPr/>
          <p:nvPr/>
        </p:nvSpPr>
        <p:spPr>
          <a:xfrm>
            <a:off x="548640" y="502920"/>
            <a:ext cx="8046720" cy="822960"/>
          </a:xfrm>
          <a:prstGeom prst="rect">
            <a:avLst/>
          </a:prstGeom>
          <a:noFill/>
        </p:spPr>
        <p:txBody>
          <a:bodyPr wrap="square" rtlCol="0" anchor="ctr"/>
          <a:lstStyle/>
          <a:p>
            <a:pPr marL="0" indent="0">
              <a:buNone/>
            </a:pPr>
            <a:r>
              <a:rPr lang="en-US" sz="2800" b="1" dirty="0">
                <a:solidFill>
                  <a:srgbClr val="FFFFFF"/>
                </a:solidFill>
                <a:latin typeface="Arial" panose="020B0604020202020204" pitchFamily="34" charset="0"/>
                <a:ea typeface="Arial" panose="020B0604020202020204" pitchFamily="34" charset="-122"/>
                <a:cs typeface="Arial" panose="020B0604020202020204" pitchFamily="34" charset="-120"/>
              </a:rPr>
              <a:t>Why Your WRO's</a:t>
            </a:r>
            <a:endParaRPr lang="en-US" sz="2800" dirty="0"/>
          </a:p>
          <a:p>
            <a:pPr marL="0" indent="0">
              <a:buNone/>
            </a:pPr>
            <a:r>
              <a:rPr lang="en-US" sz="2800" b="1" dirty="0">
                <a:solidFill>
                  <a:srgbClr val="FFFFFF"/>
                </a:solidFill>
                <a:latin typeface="Arial" panose="020B0604020202020204" pitchFamily="34" charset="0"/>
                <a:ea typeface="Arial" panose="020B0604020202020204" pitchFamily="34" charset="-122"/>
                <a:cs typeface="Arial" panose="020B0604020202020204" pitchFamily="34" charset="-120"/>
              </a:rPr>
              <a:t>Online Presence Matters</a:t>
            </a:r>
            <a:endParaRPr lang="en-US" sz="2800" b="1" dirty="0">
              <a:solidFill>
                <a:srgbClr val="FFFFFF"/>
              </a:solidFill>
              <a:latin typeface="Arial" panose="020B0604020202020204" pitchFamily="34" charset="0"/>
              <a:ea typeface="Arial" panose="020B0604020202020204" pitchFamily="34" charset="-122"/>
              <a:cs typeface="Arial" panose="020B0604020202020204" pitchFamily="34" charset="-120"/>
            </a:endParaRPr>
          </a:p>
        </p:txBody>
      </p:sp>
      <p:sp>
        <p:nvSpPr>
          <p:cNvPr id="5" name="Text 3"/>
          <p:cNvSpPr/>
          <p:nvPr/>
        </p:nvSpPr>
        <p:spPr>
          <a:xfrm>
            <a:off x="548640" y="1691640"/>
            <a:ext cx="8046720" cy="457200"/>
          </a:xfrm>
          <a:prstGeom prst="rect">
            <a:avLst/>
          </a:prstGeom>
          <a:noFill/>
        </p:spPr>
        <p:txBody>
          <a:bodyPr wrap="square" rtlCol="0" anchor="ctr"/>
          <a:lstStyle/>
          <a:p>
            <a:pPr marL="0" indent="0">
              <a:buNone/>
            </a:pPr>
            <a:r>
              <a:rPr lang="en-US" sz="1400" i="1" dirty="0">
                <a:solidFill>
                  <a:srgbClr val="AAAAAA"/>
                </a:solidFill>
                <a:latin typeface="Arial" panose="020B0604020202020204" pitchFamily="34" charset="0"/>
                <a:ea typeface="Arial" panose="020B0604020202020204" pitchFamily="34" charset="-122"/>
                <a:cs typeface="Arial" panose="020B0604020202020204" pitchFamily="34" charset="-120"/>
              </a:rPr>
              <a:t>The case for visibility, collective voice, and digital accountability</a:t>
            </a:r>
            <a:endParaRPr lang="en-US" sz="1400" dirty="0"/>
          </a:p>
        </p:txBody>
      </p:sp>
      <p:sp>
        <p:nvSpPr>
          <p:cNvPr id="6" name="Shape 4"/>
          <p:cNvSpPr/>
          <p:nvPr/>
        </p:nvSpPr>
        <p:spPr>
          <a:xfrm>
            <a:off x="548640" y="2377440"/>
            <a:ext cx="8046720" cy="2286000"/>
          </a:xfrm>
          <a:prstGeom prst="roundRect">
            <a:avLst>
              <a:gd name="adj" fmla="val 4000"/>
            </a:avLst>
          </a:prstGeom>
          <a:solidFill>
            <a:srgbClr val="222222"/>
          </a:solidFill>
        </p:spPr>
        <p:txBody>
          <a:bodyPr/>
          <a:p>
            <a:endParaRPr lang="en-US"/>
          </a:p>
        </p:txBody>
      </p:sp>
      <p:sp>
        <p:nvSpPr>
          <p:cNvPr id="7" name="Text 5"/>
          <p:cNvSpPr/>
          <p:nvPr/>
        </p:nvSpPr>
        <p:spPr>
          <a:xfrm>
            <a:off x="822960" y="2514600"/>
            <a:ext cx="7498080" cy="1645920"/>
          </a:xfrm>
          <a:prstGeom prst="rect">
            <a:avLst/>
          </a:prstGeom>
          <a:noFill/>
        </p:spPr>
        <p:txBody>
          <a:bodyPr wrap="square" rtlCol="0" anchor="ctr"/>
          <a:lstStyle/>
          <a:p>
            <a:pPr marL="0" indent="0" algn="ctr">
              <a:buNone/>
            </a:pPr>
            <a:r>
              <a:rPr lang="en-US" sz="1800" i="1" dirty="0">
                <a:solidFill>
                  <a:srgbClr val="FFFFFF"/>
                </a:solidFill>
                <a:latin typeface="Arial" panose="020B0604020202020204" pitchFamily="34" charset="0"/>
                <a:ea typeface="Arial" panose="020B0604020202020204" pitchFamily="34" charset="-122"/>
                <a:cs typeface="Arial" panose="020B0604020202020204" pitchFamily="34" charset="-120"/>
              </a:rPr>
              <a:t>“Work that is not seen does not count. Presence on FeministHub is how your organization's work becomes part of the national movement record.”</a:t>
            </a:r>
            <a:endParaRPr lang="en-US" sz="1800" dirty="0"/>
          </a:p>
        </p:txBody>
      </p:sp>
      <p:sp>
        <p:nvSpPr>
          <p:cNvPr id="8" name="Text 6"/>
          <p:cNvSpPr/>
          <p:nvPr/>
        </p:nvSpPr>
        <p:spPr>
          <a:xfrm>
            <a:off x="822960" y="4343400"/>
            <a:ext cx="7498080" cy="274320"/>
          </a:xfrm>
          <a:prstGeom prst="rect">
            <a:avLst/>
          </a:prstGeom>
          <a:noFill/>
        </p:spPr>
        <p:txBody>
          <a:bodyPr wrap="square" rtlCol="0" anchor="ctr"/>
          <a:lstStyle/>
          <a:p>
            <a:pPr marL="0" indent="0" algn="ctr">
              <a:buNone/>
            </a:pP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CC0000"/>
          </a:solidFill>
        </p:spPr>
      </p:sp>
      <p:sp>
        <p:nvSpPr>
          <p:cNvPr id="3" name="Text 1"/>
          <p:cNvSpPr/>
          <p:nvPr/>
        </p:nvSpPr>
        <p:spPr>
          <a:xfrm>
            <a:off x="274320" y="91440"/>
            <a:ext cx="8595360" cy="320040"/>
          </a:xfrm>
          <a:prstGeom prst="rect">
            <a:avLst/>
          </a:prstGeom>
          <a:noFill/>
        </p:spPr>
        <p:txBody>
          <a:bodyPr wrap="square" rtlCol="0" anchor="ctr"/>
          <a:lstStyle/>
          <a:p>
            <a:pPr marL="0" indent="0">
              <a:buNone/>
            </a:pPr>
            <a:r>
              <a:rPr lang="en-US" sz="900" b="1" kern="0" spc="200" dirty="0">
                <a:solidFill>
                  <a:srgbClr val="FFFFFF"/>
                </a:solidFill>
                <a:latin typeface="Arial" panose="020B0604020202020204" pitchFamily="34" charset="0"/>
                <a:ea typeface="Arial" panose="020B0604020202020204" pitchFamily="34" charset="-122"/>
                <a:cs typeface="Arial" panose="020B0604020202020204" pitchFamily="34" charset="-120"/>
              </a:rPr>
              <a:t>SECTION 02  |  WHY YOUR PRESENCE MATTERS</a:t>
            </a:r>
            <a:endParaRPr lang="en-US" sz="900" dirty="0"/>
          </a:p>
        </p:txBody>
      </p:sp>
      <p:sp>
        <p:nvSpPr>
          <p:cNvPr id="4" name="Text 2"/>
          <p:cNvSpPr/>
          <p:nvPr/>
        </p:nvSpPr>
        <p:spPr>
          <a:xfrm>
            <a:off x="457200" y="685800"/>
            <a:ext cx="8229600" cy="594360"/>
          </a:xfrm>
          <a:prstGeom prst="rect">
            <a:avLst/>
          </a:prstGeom>
          <a:noFill/>
        </p:spPr>
        <p:txBody>
          <a:bodyPr wrap="square" rtlCol="0" anchor="ctr"/>
          <a:lstStyle/>
          <a:p>
            <a:pPr marL="0" indent="0">
              <a:buNone/>
            </a:pPr>
            <a:r>
              <a:rPr lang="en-US" sz="2200" b="1" dirty="0">
                <a:solidFill>
                  <a:srgbClr val="1A1A1A"/>
                </a:solidFill>
                <a:latin typeface="Arial" panose="020B0604020202020204" pitchFamily="34" charset="0"/>
                <a:ea typeface="Arial" panose="020B0604020202020204" pitchFamily="34" charset="-122"/>
                <a:cs typeface="Arial" panose="020B0604020202020204" pitchFamily="34" charset="-120"/>
              </a:rPr>
              <a:t>Five Reasons Your Organization Must Be on FeministHub</a:t>
            </a:r>
            <a:endParaRPr lang="en-US" sz="2200" dirty="0"/>
          </a:p>
        </p:txBody>
      </p:sp>
      <p:sp>
        <p:nvSpPr>
          <p:cNvPr id="5" name="Shape 3"/>
          <p:cNvSpPr/>
          <p:nvPr/>
        </p:nvSpPr>
        <p:spPr>
          <a:xfrm>
            <a:off x="365760" y="1508760"/>
            <a:ext cx="411480" cy="411480"/>
          </a:xfrm>
          <a:prstGeom prst="ellipse">
            <a:avLst/>
          </a:prstGeom>
          <a:solidFill>
            <a:srgbClr val="CC0000"/>
          </a:solidFill>
        </p:spPr>
      </p:sp>
      <p:sp>
        <p:nvSpPr>
          <p:cNvPr id="6" name="Text 4"/>
          <p:cNvSpPr/>
          <p:nvPr/>
        </p:nvSpPr>
        <p:spPr>
          <a:xfrm>
            <a:off x="365760" y="1508760"/>
            <a:ext cx="411480" cy="411480"/>
          </a:xfrm>
          <a:prstGeom prst="rect">
            <a:avLst/>
          </a:prstGeom>
          <a:noFill/>
        </p:spPr>
        <p:txBody>
          <a:bodyPr wrap="square" rtlCol="0" anchor="ctr"/>
          <a:lstStyle/>
          <a:p>
            <a:pPr marL="0" indent="0" algn="ctr">
              <a:buNone/>
            </a:pPr>
            <a:r>
              <a:rPr lang="en-US" sz="1400" b="1" dirty="0">
                <a:solidFill>
                  <a:srgbClr val="FFFFFF"/>
                </a:solidFill>
                <a:latin typeface="Arial" panose="020B0604020202020204" pitchFamily="34" charset="0"/>
                <a:ea typeface="Arial" panose="020B0604020202020204" pitchFamily="34" charset="-122"/>
                <a:cs typeface="Arial" panose="020B0604020202020204" pitchFamily="34" charset="-120"/>
              </a:rPr>
              <a:t>1</a:t>
            </a:r>
            <a:endParaRPr lang="en-US" sz="1400" dirty="0"/>
          </a:p>
        </p:txBody>
      </p:sp>
      <p:sp>
        <p:nvSpPr>
          <p:cNvPr id="7" name="Text 5"/>
          <p:cNvSpPr/>
          <p:nvPr/>
        </p:nvSpPr>
        <p:spPr>
          <a:xfrm>
            <a:off x="960120" y="1463040"/>
            <a:ext cx="7772400" cy="548640"/>
          </a:xfrm>
          <a:prstGeom prst="rect">
            <a:avLst/>
          </a:prstGeom>
          <a:noFill/>
        </p:spPr>
        <p:txBody>
          <a:bodyPr wrap="square" rtlCol="0" anchor="ctr"/>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Visibility Across Nigeria: </a:t>
            </a:r>
            <a:r>
              <a:rPr lang="en-US" sz="1300" dirty="0">
                <a:solidFill>
                  <a:srgbClr val="1A1A1A"/>
                </a:solidFill>
                <a:latin typeface="Arial" panose="020B0604020202020204" pitchFamily="34" charset="0"/>
                <a:ea typeface="Arial" panose="020B0604020202020204" pitchFamily="34" charset="-122"/>
                <a:cs typeface="Arial" panose="020B0604020202020204" pitchFamily="34" charset="-120"/>
              </a:rPr>
              <a:t>Your work reaches audiences beyond your state and immediate network.</a:t>
            </a:r>
            <a:endParaRPr lang="en-US" sz="1300" dirty="0"/>
          </a:p>
        </p:txBody>
      </p:sp>
      <p:sp>
        <p:nvSpPr>
          <p:cNvPr id="8" name="Shape 6"/>
          <p:cNvSpPr/>
          <p:nvPr/>
        </p:nvSpPr>
        <p:spPr>
          <a:xfrm>
            <a:off x="365760" y="2029968"/>
            <a:ext cx="8412480" cy="0"/>
          </a:xfrm>
          <a:prstGeom prst="line">
            <a:avLst/>
          </a:prstGeom>
          <a:noFill/>
          <a:ln w="12700">
            <a:solidFill>
              <a:srgbClr val="EEEEEE"/>
            </a:solidFill>
            <a:prstDash val="solid"/>
          </a:ln>
        </p:spPr>
      </p:sp>
      <p:sp>
        <p:nvSpPr>
          <p:cNvPr id="9" name="Shape 7"/>
          <p:cNvSpPr/>
          <p:nvPr/>
        </p:nvSpPr>
        <p:spPr>
          <a:xfrm>
            <a:off x="365760" y="2203704"/>
            <a:ext cx="411480" cy="411480"/>
          </a:xfrm>
          <a:prstGeom prst="ellipse">
            <a:avLst/>
          </a:prstGeom>
          <a:solidFill>
            <a:srgbClr val="CC0000"/>
          </a:solidFill>
        </p:spPr>
      </p:sp>
      <p:sp>
        <p:nvSpPr>
          <p:cNvPr id="10" name="Text 8"/>
          <p:cNvSpPr/>
          <p:nvPr/>
        </p:nvSpPr>
        <p:spPr>
          <a:xfrm>
            <a:off x="365760" y="2203704"/>
            <a:ext cx="411480" cy="411480"/>
          </a:xfrm>
          <a:prstGeom prst="rect">
            <a:avLst/>
          </a:prstGeom>
          <a:noFill/>
        </p:spPr>
        <p:txBody>
          <a:bodyPr wrap="square" rtlCol="0" anchor="ctr"/>
          <a:lstStyle/>
          <a:p>
            <a:pPr marL="0" indent="0" algn="ctr">
              <a:buNone/>
            </a:pPr>
            <a:r>
              <a:rPr lang="en-US" sz="1400" b="1" dirty="0">
                <a:solidFill>
                  <a:srgbClr val="FFFFFF"/>
                </a:solidFill>
                <a:latin typeface="Arial" panose="020B0604020202020204" pitchFamily="34" charset="0"/>
                <a:ea typeface="Arial" panose="020B0604020202020204" pitchFamily="34" charset="-122"/>
                <a:cs typeface="Arial" panose="020B0604020202020204" pitchFamily="34" charset="-120"/>
              </a:rPr>
              <a:t>2</a:t>
            </a:r>
            <a:endParaRPr lang="en-US" sz="1400" dirty="0"/>
          </a:p>
        </p:txBody>
      </p:sp>
      <p:sp>
        <p:nvSpPr>
          <p:cNvPr id="11" name="Text 9"/>
          <p:cNvSpPr/>
          <p:nvPr/>
        </p:nvSpPr>
        <p:spPr>
          <a:xfrm>
            <a:off x="960120" y="2157984"/>
            <a:ext cx="7772400" cy="548640"/>
          </a:xfrm>
          <a:prstGeom prst="rect">
            <a:avLst/>
          </a:prstGeom>
          <a:noFill/>
        </p:spPr>
        <p:txBody>
          <a:bodyPr wrap="square" rtlCol="0" anchor="ctr"/>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Collective Movement Power: </a:t>
            </a:r>
            <a:r>
              <a:rPr lang="en-US" sz="1300" dirty="0">
                <a:solidFill>
                  <a:srgbClr val="1A1A1A"/>
                </a:solidFill>
                <a:latin typeface="Arial" panose="020B0604020202020204" pitchFamily="34" charset="0"/>
                <a:ea typeface="Arial" panose="020B0604020202020204" pitchFamily="34" charset="-122"/>
                <a:cs typeface="Arial" panose="020B0604020202020204" pitchFamily="34" charset="-120"/>
              </a:rPr>
              <a:t>188 WROs publishing together creates a stronger signal than any one organization alone.</a:t>
            </a:r>
            <a:endParaRPr lang="en-US" sz="1300" dirty="0"/>
          </a:p>
        </p:txBody>
      </p:sp>
      <p:sp>
        <p:nvSpPr>
          <p:cNvPr id="12" name="Shape 10"/>
          <p:cNvSpPr/>
          <p:nvPr/>
        </p:nvSpPr>
        <p:spPr>
          <a:xfrm>
            <a:off x="365760" y="2724912"/>
            <a:ext cx="8412480" cy="0"/>
          </a:xfrm>
          <a:prstGeom prst="line">
            <a:avLst/>
          </a:prstGeom>
          <a:noFill/>
          <a:ln w="12700">
            <a:solidFill>
              <a:srgbClr val="EEEEEE"/>
            </a:solidFill>
            <a:prstDash val="solid"/>
          </a:ln>
        </p:spPr>
      </p:sp>
      <p:sp>
        <p:nvSpPr>
          <p:cNvPr id="13" name="Shape 11"/>
          <p:cNvSpPr/>
          <p:nvPr/>
        </p:nvSpPr>
        <p:spPr>
          <a:xfrm>
            <a:off x="365760" y="2898648"/>
            <a:ext cx="411480" cy="411480"/>
          </a:xfrm>
          <a:prstGeom prst="ellipse">
            <a:avLst/>
          </a:prstGeom>
          <a:solidFill>
            <a:srgbClr val="CC0000"/>
          </a:solidFill>
        </p:spPr>
      </p:sp>
      <p:sp>
        <p:nvSpPr>
          <p:cNvPr id="14" name="Text 12"/>
          <p:cNvSpPr/>
          <p:nvPr/>
        </p:nvSpPr>
        <p:spPr>
          <a:xfrm>
            <a:off x="365760" y="2898648"/>
            <a:ext cx="411480" cy="411480"/>
          </a:xfrm>
          <a:prstGeom prst="rect">
            <a:avLst/>
          </a:prstGeom>
          <a:noFill/>
        </p:spPr>
        <p:txBody>
          <a:bodyPr wrap="square" rtlCol="0" anchor="ctr"/>
          <a:lstStyle/>
          <a:p>
            <a:pPr marL="0" indent="0" algn="ctr">
              <a:buNone/>
            </a:pPr>
            <a:r>
              <a:rPr lang="en-US" sz="1400" b="1" dirty="0">
                <a:solidFill>
                  <a:srgbClr val="FFFFFF"/>
                </a:solidFill>
                <a:latin typeface="Arial" panose="020B0604020202020204" pitchFamily="34" charset="0"/>
                <a:ea typeface="Arial" panose="020B0604020202020204" pitchFamily="34" charset="-122"/>
                <a:cs typeface="Arial" panose="020B0604020202020204" pitchFamily="34" charset="-120"/>
              </a:rPr>
              <a:t>3</a:t>
            </a:r>
            <a:endParaRPr lang="en-US" sz="1400" dirty="0"/>
          </a:p>
        </p:txBody>
      </p:sp>
      <p:sp>
        <p:nvSpPr>
          <p:cNvPr id="15" name="Text 13"/>
          <p:cNvSpPr/>
          <p:nvPr/>
        </p:nvSpPr>
        <p:spPr>
          <a:xfrm>
            <a:off x="960120" y="2852928"/>
            <a:ext cx="7772400" cy="548640"/>
          </a:xfrm>
          <a:prstGeom prst="rect">
            <a:avLst/>
          </a:prstGeom>
          <a:noFill/>
        </p:spPr>
        <p:txBody>
          <a:bodyPr wrap="square" rtlCol="0" anchor="ctr"/>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Project Documentation: </a:t>
            </a:r>
            <a:r>
              <a:rPr lang="en-US" sz="1300" dirty="0">
                <a:solidFill>
                  <a:srgbClr val="1A1A1A"/>
                </a:solidFill>
                <a:latin typeface="Arial" panose="020B0604020202020204" pitchFamily="34" charset="0"/>
                <a:ea typeface="Arial" panose="020B0604020202020204" pitchFamily="34" charset="-122"/>
                <a:cs typeface="Arial" panose="020B0604020202020204" pitchFamily="34" charset="-120"/>
              </a:rPr>
              <a:t>FeministHub is part of RWVL's documentation trail. Content published there becomes evidence of project outcomes.</a:t>
            </a:r>
            <a:endParaRPr lang="en-US" sz="1300" dirty="0"/>
          </a:p>
        </p:txBody>
      </p:sp>
      <p:sp>
        <p:nvSpPr>
          <p:cNvPr id="16" name="Shape 14"/>
          <p:cNvSpPr/>
          <p:nvPr/>
        </p:nvSpPr>
        <p:spPr>
          <a:xfrm>
            <a:off x="365760" y="3419856"/>
            <a:ext cx="8412480" cy="0"/>
          </a:xfrm>
          <a:prstGeom prst="line">
            <a:avLst/>
          </a:prstGeom>
          <a:noFill/>
          <a:ln w="12700">
            <a:solidFill>
              <a:srgbClr val="EEEEEE"/>
            </a:solidFill>
            <a:prstDash val="solid"/>
          </a:ln>
        </p:spPr>
      </p:sp>
      <p:sp>
        <p:nvSpPr>
          <p:cNvPr id="17" name="Shape 15"/>
          <p:cNvSpPr/>
          <p:nvPr/>
        </p:nvSpPr>
        <p:spPr>
          <a:xfrm>
            <a:off x="365760" y="3593592"/>
            <a:ext cx="411480" cy="411480"/>
          </a:xfrm>
          <a:prstGeom prst="ellipse">
            <a:avLst/>
          </a:prstGeom>
          <a:solidFill>
            <a:srgbClr val="CC0000"/>
          </a:solidFill>
        </p:spPr>
      </p:sp>
      <p:sp>
        <p:nvSpPr>
          <p:cNvPr id="18" name="Text 16"/>
          <p:cNvSpPr/>
          <p:nvPr/>
        </p:nvSpPr>
        <p:spPr>
          <a:xfrm>
            <a:off x="365760" y="3593592"/>
            <a:ext cx="411480" cy="411480"/>
          </a:xfrm>
          <a:prstGeom prst="rect">
            <a:avLst/>
          </a:prstGeom>
          <a:noFill/>
        </p:spPr>
        <p:txBody>
          <a:bodyPr wrap="square" rtlCol="0" anchor="ctr"/>
          <a:lstStyle/>
          <a:p>
            <a:pPr marL="0" indent="0" algn="ctr">
              <a:buNone/>
            </a:pPr>
            <a:r>
              <a:rPr lang="en-US" sz="1400" b="1" dirty="0">
                <a:solidFill>
                  <a:srgbClr val="FFFFFF"/>
                </a:solidFill>
                <a:latin typeface="Arial" panose="020B0604020202020204" pitchFamily="34" charset="0"/>
                <a:ea typeface="Arial" panose="020B0604020202020204" pitchFamily="34" charset="-122"/>
                <a:cs typeface="Arial" panose="020B0604020202020204" pitchFamily="34" charset="-120"/>
              </a:rPr>
              <a:t>4</a:t>
            </a:r>
            <a:endParaRPr lang="en-US" sz="1400" dirty="0"/>
          </a:p>
        </p:txBody>
      </p:sp>
      <p:sp>
        <p:nvSpPr>
          <p:cNvPr id="19" name="Text 17"/>
          <p:cNvSpPr/>
          <p:nvPr/>
        </p:nvSpPr>
        <p:spPr>
          <a:xfrm>
            <a:off x="960120" y="3547872"/>
            <a:ext cx="7772400" cy="548640"/>
          </a:xfrm>
          <a:prstGeom prst="rect">
            <a:avLst/>
          </a:prstGeom>
          <a:noFill/>
        </p:spPr>
        <p:txBody>
          <a:bodyPr wrap="square" rtlCol="0" anchor="ctr"/>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Donor Accountability: </a:t>
            </a:r>
            <a:r>
              <a:rPr lang="en-US" sz="1300" dirty="0">
                <a:solidFill>
                  <a:srgbClr val="1A1A1A"/>
                </a:solidFill>
                <a:latin typeface="Arial" panose="020B0604020202020204" pitchFamily="34" charset="0"/>
                <a:ea typeface="Arial" panose="020B0604020202020204" pitchFamily="34" charset="-122"/>
                <a:cs typeface="Arial" panose="020B0604020202020204" pitchFamily="34" charset="-120"/>
              </a:rPr>
              <a:t>Global Affairs Canada and other funders can see the reach and impact of funded organizations in real time.</a:t>
            </a:r>
            <a:endParaRPr lang="en-US" sz="1300" dirty="0"/>
          </a:p>
        </p:txBody>
      </p:sp>
      <p:sp>
        <p:nvSpPr>
          <p:cNvPr id="20" name="Shape 18"/>
          <p:cNvSpPr/>
          <p:nvPr/>
        </p:nvSpPr>
        <p:spPr>
          <a:xfrm>
            <a:off x="365760" y="4114800"/>
            <a:ext cx="8412480" cy="0"/>
          </a:xfrm>
          <a:prstGeom prst="line">
            <a:avLst/>
          </a:prstGeom>
          <a:noFill/>
          <a:ln w="12700">
            <a:solidFill>
              <a:srgbClr val="EEEEEE"/>
            </a:solidFill>
            <a:prstDash val="solid"/>
          </a:ln>
        </p:spPr>
      </p:sp>
      <p:sp>
        <p:nvSpPr>
          <p:cNvPr id="21" name="Shape 19"/>
          <p:cNvSpPr/>
          <p:nvPr/>
        </p:nvSpPr>
        <p:spPr>
          <a:xfrm>
            <a:off x="365760" y="4288536"/>
            <a:ext cx="411480" cy="411480"/>
          </a:xfrm>
          <a:prstGeom prst="ellipse">
            <a:avLst/>
          </a:prstGeom>
          <a:solidFill>
            <a:srgbClr val="CC0000"/>
          </a:solidFill>
        </p:spPr>
      </p:sp>
      <p:sp>
        <p:nvSpPr>
          <p:cNvPr id="22" name="Text 20"/>
          <p:cNvSpPr/>
          <p:nvPr/>
        </p:nvSpPr>
        <p:spPr>
          <a:xfrm>
            <a:off x="365760" y="4288536"/>
            <a:ext cx="411480" cy="411480"/>
          </a:xfrm>
          <a:prstGeom prst="rect">
            <a:avLst/>
          </a:prstGeom>
          <a:noFill/>
        </p:spPr>
        <p:txBody>
          <a:bodyPr wrap="square" rtlCol="0" anchor="ctr"/>
          <a:lstStyle/>
          <a:p>
            <a:pPr marL="0" indent="0" algn="ctr">
              <a:buNone/>
            </a:pPr>
            <a:r>
              <a:rPr lang="en-US" sz="1400" b="1" dirty="0">
                <a:solidFill>
                  <a:srgbClr val="FFFFFF"/>
                </a:solidFill>
                <a:latin typeface="Arial" panose="020B0604020202020204" pitchFamily="34" charset="0"/>
                <a:ea typeface="Arial" panose="020B0604020202020204" pitchFamily="34" charset="-122"/>
                <a:cs typeface="Arial" panose="020B0604020202020204" pitchFamily="34" charset="-120"/>
              </a:rPr>
              <a:t>5</a:t>
            </a:r>
            <a:endParaRPr lang="en-US" sz="1400" dirty="0"/>
          </a:p>
        </p:txBody>
      </p:sp>
      <p:sp>
        <p:nvSpPr>
          <p:cNvPr id="23" name="Text 21"/>
          <p:cNvSpPr/>
          <p:nvPr/>
        </p:nvSpPr>
        <p:spPr>
          <a:xfrm>
            <a:off x="960120" y="4242816"/>
            <a:ext cx="7772400" cy="548640"/>
          </a:xfrm>
          <a:prstGeom prst="rect">
            <a:avLst/>
          </a:prstGeom>
          <a:noFill/>
        </p:spPr>
        <p:txBody>
          <a:bodyPr wrap="square" rtlCol="0" anchor="ctr"/>
          <a:lstStyle/>
          <a:p>
            <a:pPr marL="0" indent="0">
              <a:buNone/>
            </a:pPr>
            <a:r>
              <a:rPr lang="en-US" sz="1300" b="1" dirty="0">
                <a:solidFill>
                  <a:srgbClr val="CC0000"/>
                </a:solidFill>
                <a:latin typeface="Arial" panose="020B0604020202020204" pitchFamily="34" charset="0"/>
                <a:ea typeface="Arial" panose="020B0604020202020204" pitchFamily="34" charset="-122"/>
                <a:cs typeface="Arial" panose="020B0604020202020204" pitchFamily="34" charset="-120"/>
              </a:rPr>
              <a:t>Sustainability Beyond the Grant: </a:t>
            </a:r>
            <a:r>
              <a:rPr lang="en-US" sz="1300" dirty="0">
                <a:solidFill>
                  <a:srgbClr val="1A1A1A"/>
                </a:solidFill>
                <a:latin typeface="Arial" panose="020B0604020202020204" pitchFamily="34" charset="0"/>
                <a:ea typeface="Arial" panose="020B0604020202020204" pitchFamily="34" charset="-122"/>
                <a:cs typeface="Arial" panose="020B0604020202020204" pitchFamily="34" charset="-120"/>
              </a:rPr>
              <a:t>The content and profiles your organization builds here outlast the project period.</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2" name="Shape 0"/>
          <p:cNvSpPr/>
          <p:nvPr/>
        </p:nvSpPr>
        <p:spPr>
          <a:xfrm>
            <a:off x="0" y="3931920"/>
            <a:ext cx="9144000" cy="1211580"/>
          </a:xfrm>
          <a:prstGeom prst="rect">
            <a:avLst/>
          </a:prstGeom>
          <a:solidFill>
            <a:srgbClr val="1A1A1A"/>
          </a:solidFill>
        </p:spPr>
      </p:sp>
      <p:sp>
        <p:nvSpPr>
          <p:cNvPr id="3" name="Text 1"/>
          <p:cNvSpPr/>
          <p:nvPr/>
        </p:nvSpPr>
        <p:spPr>
          <a:xfrm>
            <a:off x="548640" y="731520"/>
            <a:ext cx="8046720" cy="365760"/>
          </a:xfrm>
          <a:prstGeom prst="rect">
            <a:avLst/>
          </a:prstGeom>
          <a:noFill/>
        </p:spPr>
        <p:txBody>
          <a:bodyPr wrap="square" rtlCol="0" anchor="ctr"/>
          <a:lstStyle/>
          <a:p>
            <a:pPr marL="0" indent="0">
              <a:buNone/>
            </a:pPr>
            <a:r>
              <a:rPr lang="en-US" sz="1100" b="1" kern="0" spc="400" dirty="0">
                <a:solidFill>
                  <a:srgbClr val="FFB3B3"/>
                </a:solidFill>
                <a:latin typeface="Arial" panose="020B0604020202020204" pitchFamily="34" charset="0"/>
                <a:ea typeface="Arial" panose="020B0604020202020204" pitchFamily="34" charset="-122"/>
                <a:cs typeface="Arial" panose="020B0604020202020204" pitchFamily="34" charset="-120"/>
              </a:rPr>
              <a:t>SECTION 03</a:t>
            </a:r>
            <a:endParaRPr lang="en-US" sz="1100" dirty="0"/>
          </a:p>
        </p:txBody>
      </p:sp>
      <p:sp>
        <p:nvSpPr>
          <p:cNvPr id="4" name="Text 2"/>
          <p:cNvSpPr/>
          <p:nvPr/>
        </p:nvSpPr>
        <p:spPr>
          <a:xfrm>
            <a:off x="548640" y="1188720"/>
            <a:ext cx="8046720" cy="2286000"/>
          </a:xfrm>
          <a:prstGeom prst="rect">
            <a:avLst/>
          </a:prstGeom>
          <a:noFill/>
        </p:spPr>
        <p:txBody>
          <a:bodyPr wrap="square" rtlCol="0" anchor="ctr"/>
          <a:lstStyle/>
          <a:p>
            <a:pPr marL="0" indent="0">
              <a:buNone/>
            </a:pPr>
            <a:r>
              <a:rPr lang="en-US" sz="4600" b="1" dirty="0">
                <a:solidFill>
                  <a:srgbClr val="FFFFFF"/>
                </a:solidFill>
                <a:latin typeface="Arial" panose="020B0604020202020204" pitchFamily="34" charset="0"/>
                <a:ea typeface="Arial" panose="020B0604020202020204" pitchFamily="34" charset="-122"/>
                <a:cs typeface="Arial" panose="020B0604020202020204" pitchFamily="34" charset="-120"/>
              </a:rPr>
              <a:t>Types of Content</a:t>
            </a:r>
            <a:endParaRPr lang="en-US" sz="4600" dirty="0"/>
          </a:p>
          <a:p>
            <a:pPr marL="0" indent="0">
              <a:buNone/>
            </a:pPr>
            <a:r>
              <a:rPr lang="en-US" sz="4600" b="1" dirty="0">
                <a:solidFill>
                  <a:srgbClr val="FFFFFF"/>
                </a:solidFill>
                <a:latin typeface="Arial" panose="020B0604020202020204" pitchFamily="34" charset="0"/>
                <a:ea typeface="Arial" panose="020B0604020202020204" pitchFamily="34" charset="-122"/>
                <a:cs typeface="Arial" panose="020B0604020202020204" pitchFamily="34" charset="-120"/>
              </a:rPr>
              <a:t>That Go on the Hub</a:t>
            </a:r>
            <a:endParaRPr lang="en-US" sz="4600" dirty="0"/>
          </a:p>
        </p:txBody>
      </p:sp>
      <p:sp>
        <p:nvSpPr>
          <p:cNvPr id="5" name="Text 3"/>
          <p:cNvSpPr/>
          <p:nvPr/>
        </p:nvSpPr>
        <p:spPr>
          <a:xfrm>
            <a:off x="548640" y="4069080"/>
            <a:ext cx="8046720" cy="365760"/>
          </a:xfrm>
          <a:prstGeom prst="rect">
            <a:avLst/>
          </a:prstGeom>
          <a:noFill/>
        </p:spPr>
        <p:txBody>
          <a:bodyPr wrap="square" rtlCol="0" anchor="ctr"/>
          <a:lstStyle/>
          <a:p>
            <a:pPr marL="0" indent="0">
              <a:buNone/>
            </a:pPr>
            <a:r>
              <a:rPr lang="en-US" sz="1400" i="1" dirty="0">
                <a:solidFill>
                  <a:srgbClr val="D0D0D0"/>
                </a:solidFill>
                <a:latin typeface="Arial" panose="020B0604020202020204" pitchFamily="34" charset="0"/>
                <a:ea typeface="Arial" panose="020B0604020202020204" pitchFamily="34" charset="-122"/>
                <a:cs typeface="Arial" panose="020B0604020202020204" pitchFamily="34" charset="-120"/>
              </a:rPr>
              <a:t>What your organization can and should publish</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8509</Words>
  <Application>WPS Presentation</Application>
  <PresentationFormat>On-screen Show (16:9)</PresentationFormat>
  <Paragraphs>355</Paragraphs>
  <Slides>19</Slides>
  <Notes>18</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19</vt:i4>
      </vt:variant>
    </vt:vector>
  </HeadingPairs>
  <TitlesOfParts>
    <vt:vector size="29" baseType="lpstr">
      <vt:lpstr>Arial</vt:lpstr>
      <vt:lpstr>SimSun</vt:lpstr>
      <vt:lpstr>Wingdings</vt:lpstr>
      <vt:lpstr>Arial</vt:lpstr>
      <vt:lpstr>Arial</vt:lpstr>
      <vt:lpstr>Calibri</vt:lpstr>
      <vt:lpstr>Microsoft YaHei</vt:lpstr>
      <vt:lpstr>Arial Unicode MS</vt:lpstr>
      <vt:lpstr>Office Theme</vt:lpstr>
      <vt:lpstr>1_Office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FeministHub – WRO Comms Orientation</dc:title>
  <dc:creator>PptxGenJS</dc:creator>
  <dc:subject>PptxGenJS Presentation</dc:subject>
  <cp:lastModifiedBy>Adeyinka Adepoyigi</cp:lastModifiedBy>
  <cp:revision>2</cp:revision>
  <dcterms:created xsi:type="dcterms:W3CDTF">2026-06-14T20:55:00Z</dcterms:created>
  <dcterms:modified xsi:type="dcterms:W3CDTF">2026-06-14T22:42:41Z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1033-12.1.0.26880</vt:lpwstr>
  </property>
  <property fmtid="{D5CDD505-2E9C-101B-9397-08002B2CF9AE}" pid="3" name="ICV">
    <vt:lpwstr>82733DE9890248C8B788EDAA6CD95A43_13</vt:lpwstr>
  </property>
</Properties>
</file>