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Welcome your colleagues. Introduce yourself and the RWVL Nigeria project. This session walks everyone through the strategy behind #AllNigerianWomenMatter and the specific role WRO communications colleagues will play. Emphasize that you are presenting to them as partners, not just as beneficiaries.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Offline engagement now has a dedicated row because of Women Radio's involvement. Remind WROs that partner reports feed into this evaluation, so their documentation matters. Ask: do you currently track any of these metrics for your own work?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Frame each action as supported by the campaign — nothing is being asked in a vacuum. Every task here is backed by a tool, training, or resource. Leave time for questions or pushback.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the floor. Ask: what is one thing you are leaving with that you want to act on this week? Close with a reminder of the next contact point: first media training date, group WhatsApp, or follow-up email with the full strategy document.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Give the big picture. Emphasize scale (15,000+ women), depth (not just online trends), and duration (a three-year effort).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Read the objective statement aloud. Walk through the four pillars. Ask: which of these pillars do you feel your WRO is already strong in?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WRO communications colleagues, emphasize that their organizations are both Primary audience members AND campaign implementers. Ask: of these channels, which do you currently use most? Which have you not tried yet?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through each pillar. The Snowball and Engagement Ladder are about growth. EAST is behavioral design. Visibility Anchors are about staying power. Ask: which of these frameworks have you heard of before?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Ask the room: where do you think most of your community members sit right now? Where do you want them to be in Year 1? WROs do not need to chase ownership immediately.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Phase 1 starts now. The launch was August 2025. Some WROs may already be involved. Ask what stage everyone feels they are at. Signal media training clearly as a tangible benefit.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Women Radio is not just a promotional partner — they are actively supporting capacity building. Ask: how many of your current community members listen to radio regularly?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Spend the most time here. Invite questions after each benefit. The media training is a clear, practical win. Story documentation support means we will actively help WROs publicize the work they are already doing.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image" Target="../media/image-10-5.png"/><Relationship Id="rId6" Type="http://schemas.openxmlformats.org/officeDocument/2006/relationships/image" Target="../media/image-10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image" Target="../media/image-11-5.png"/><Relationship Id="rId6" Type="http://schemas.openxmlformats.org/officeDocument/2006/relationships/image" Target="../media/image-11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image" Target="../media/image-7-6.png"/><Relationship Id="rId7" Type="http://schemas.openxmlformats.org/officeDocument/2006/relationships/image" Target="../media/image-7-7.png"/><Relationship Id="rId8" Type="http://schemas.openxmlformats.org/officeDocument/2006/relationships/image" Target="../media/image-7-8.png"/><Relationship Id="rId9" Type="http://schemas.openxmlformats.org/officeDocument/2006/relationships/image" Target="../media/image-7-9.png"/><Relationship Id="rId10" Type="http://schemas.openxmlformats.org/officeDocument/2006/relationships/image" Target="../media/image-7-10.png"/><Relationship Id="rId11" Type="http://schemas.openxmlformats.org/officeDocument/2006/relationships/image" Target="../media/image-7-11.png"/><Relationship Id="rId12" Type="http://schemas.openxmlformats.org/officeDocument/2006/relationships/image" Target="../media/image-7-12.png"/><Relationship Id="rId13" Type="http://schemas.openxmlformats.org/officeDocument/2006/relationships/image" Target="../media/image-7-13.png"/><Relationship Id="rId14" Type="http://schemas.openxmlformats.org/officeDocument/2006/relationships/image" Target="../media/image-7-14.png"/><Relationship Id="rId15" Type="http://schemas.openxmlformats.org/officeDocument/2006/relationships/image" Target="../media/image-7-15.png"/><Relationship Id="rId16" Type="http://schemas.openxmlformats.org/officeDocument/2006/relationships/slideLayout" Target="../slideLayouts/slideLayout1.xml"/><Relationship Id="rId17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image" Target="../media/image-9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3D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457200" y="-457200"/>
            <a:ext cx="2286000" cy="2286000"/>
          </a:xfrm>
          <a:prstGeom prst="ellipse">
            <a:avLst/>
          </a:prstGeom>
          <a:solidFill>
            <a:srgbClr val="6B21A8">
              <a:alpha val="4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7772400" y="3200400"/>
            <a:ext cx="2743200" cy="2743200"/>
          </a:xfrm>
          <a:prstGeom prst="ellipse">
            <a:avLst/>
          </a:prstGeom>
          <a:solidFill>
            <a:srgbClr val="6B21A8">
              <a:alpha val="3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6400800" y="-731520"/>
            <a:ext cx="1371600" cy="1371600"/>
          </a:xfrm>
          <a:prstGeom prst="ellipse">
            <a:avLst/>
          </a:prstGeom>
          <a:solidFill>
            <a:srgbClr val="A855F7">
              <a:alpha val="40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0" y="3474720"/>
            <a:ext cx="109728" cy="1280160"/>
          </a:xfrm>
          <a:prstGeom prst="rect">
            <a:avLst/>
          </a:prstGeom>
          <a:solidFill>
            <a:srgbClr val="D97706"/>
          </a:solidFill>
          <a:ln/>
        </p:spPr>
      </p:sp>
      <p:sp>
        <p:nvSpPr>
          <p:cNvPr id="6" name="Text 4"/>
          <p:cNvSpPr/>
          <p:nvPr/>
        </p:nvSpPr>
        <p:spPr>
          <a:xfrm>
            <a:off x="365760" y="548640"/>
            <a:ext cx="84124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#AllNigerianWomenMatter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365760" y="1508760"/>
            <a:ext cx="6400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dirty="0">
                <a:solidFill>
                  <a:srgbClr val="FDE6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Campaign Strategy Presentation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365760" y="2011680"/>
            <a:ext cx="6858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D1D5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Renewed Women's Voice and Leadership Nigeria (RWVL Nigeria)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65760" y="3520440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i="1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For: Communications Colleagues of Partner WROs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65760" y="3840480"/>
            <a:ext cx="6858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shared movement for Nigerian women and girls</a:t>
            </a:r>
            <a:endParaRPr lang="en-US" sz="1400" dirty="0"/>
          </a:p>
        </p:txBody>
      </p:sp>
      <p:pic>
        <p:nvPicPr>
          <p:cNvPr id="1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0" y="3657600"/>
            <a:ext cx="6400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9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3D00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We Measure Success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74980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Tracking what matters — online and offline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365760" y="1143000"/>
            <a:ext cx="8412480" cy="411480"/>
          </a:xfrm>
          <a:prstGeom prst="roundRect">
            <a:avLst>
              <a:gd name="adj" fmla="val 11111"/>
            </a:avLst>
          </a:prstGeom>
          <a:solidFill>
            <a:srgbClr val="3D0066"/>
          </a:solidFill>
          <a:ln/>
        </p:spPr>
      </p:sp>
      <p:sp>
        <p:nvSpPr>
          <p:cNvPr id="5" name="Text 3"/>
          <p:cNvSpPr/>
          <p:nvPr/>
        </p:nvSpPr>
        <p:spPr>
          <a:xfrm>
            <a:off x="502920" y="118872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Area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2606040" y="118872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Phase 1 (Year 1)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4709160" y="118872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Phase 2 (Yr 1-2)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812280" y="118872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Phase 3 (Yr 2-3)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65760" y="1645920"/>
            <a:ext cx="8412480" cy="50292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0" name="Shape 8"/>
          <p:cNvSpPr/>
          <p:nvPr/>
        </p:nvSpPr>
        <p:spPr>
          <a:xfrm>
            <a:off x="411480" y="1709928"/>
            <a:ext cx="347472" cy="347472"/>
          </a:xfrm>
          <a:prstGeom prst="ellipse">
            <a:avLst/>
          </a:prstGeom>
          <a:solidFill>
            <a:srgbClr val="6B21A8"/>
          </a:solidFill>
          <a:ln/>
        </p:spPr>
      </p:sp>
      <p:pic>
        <p:nvPicPr>
          <p:cNvPr id="1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737360"/>
            <a:ext cx="256032" cy="256032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841248" y="1691640"/>
            <a:ext cx="1645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3D00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Awareness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2606040" y="1682496"/>
            <a:ext cx="1965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5,000 mentions / 100K impressions</a:t>
            </a:r>
            <a:endParaRPr lang="en-US" sz="1050" dirty="0"/>
          </a:p>
        </p:txBody>
      </p:sp>
      <p:sp>
        <p:nvSpPr>
          <p:cNvPr id="14" name="Text 11"/>
          <p:cNvSpPr/>
          <p:nvPr/>
        </p:nvSpPr>
        <p:spPr>
          <a:xfrm>
            <a:off x="4709160" y="1682496"/>
            <a:ext cx="1965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10,000 mentions / 200K impressions</a:t>
            </a:r>
            <a:endParaRPr lang="en-US" sz="1050" dirty="0"/>
          </a:p>
        </p:txBody>
      </p:sp>
      <p:sp>
        <p:nvSpPr>
          <p:cNvPr id="15" name="Text 12"/>
          <p:cNvSpPr/>
          <p:nvPr/>
        </p:nvSpPr>
        <p:spPr>
          <a:xfrm>
            <a:off x="6812280" y="1682496"/>
            <a:ext cx="1965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15,000 mentions / 250K impressions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365760" y="2176272"/>
            <a:ext cx="8412480" cy="502920"/>
          </a:xfrm>
          <a:prstGeom prst="rect">
            <a:avLst/>
          </a:prstGeom>
          <a:solidFill>
            <a:srgbClr val="F3E8FF"/>
          </a:solidFill>
          <a:ln/>
        </p:spPr>
      </p:sp>
      <p:sp>
        <p:nvSpPr>
          <p:cNvPr id="17" name="Shape 14"/>
          <p:cNvSpPr/>
          <p:nvPr/>
        </p:nvSpPr>
        <p:spPr>
          <a:xfrm>
            <a:off x="411480" y="2240280"/>
            <a:ext cx="347472" cy="347472"/>
          </a:xfrm>
          <a:prstGeom prst="ellipse">
            <a:avLst/>
          </a:prstGeom>
          <a:solidFill>
            <a:srgbClr val="0D9488"/>
          </a:solidFill>
          <a:ln/>
        </p:spPr>
      </p:sp>
      <p:pic>
        <p:nvPicPr>
          <p:cNvPr id="1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267712"/>
            <a:ext cx="256032" cy="256032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841248" y="2221992"/>
            <a:ext cx="1645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3D00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Engagement</a:t>
            </a:r>
            <a:endParaRPr lang="en-US" sz="1150" dirty="0"/>
          </a:p>
        </p:txBody>
      </p:sp>
      <p:sp>
        <p:nvSpPr>
          <p:cNvPr id="20" name="Text 16"/>
          <p:cNvSpPr/>
          <p:nvPr/>
        </p:nvSpPr>
        <p:spPr>
          <a:xfrm>
            <a:off x="2606040" y="2212848"/>
            <a:ext cx="1965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5% rate / 500 user posts</a:t>
            </a:r>
            <a:endParaRPr lang="en-US" sz="1050" dirty="0"/>
          </a:p>
        </p:txBody>
      </p:sp>
      <p:sp>
        <p:nvSpPr>
          <p:cNvPr id="21" name="Text 17"/>
          <p:cNvSpPr/>
          <p:nvPr/>
        </p:nvSpPr>
        <p:spPr>
          <a:xfrm>
            <a:off x="4709160" y="2212848"/>
            <a:ext cx="1965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7% rate / 1,000 posts</a:t>
            </a:r>
            <a:endParaRPr lang="en-US" sz="1050" dirty="0"/>
          </a:p>
        </p:txBody>
      </p:sp>
      <p:sp>
        <p:nvSpPr>
          <p:cNvPr id="22" name="Text 18"/>
          <p:cNvSpPr/>
          <p:nvPr/>
        </p:nvSpPr>
        <p:spPr>
          <a:xfrm>
            <a:off x="6812280" y="2212848"/>
            <a:ext cx="1965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10% rate / 1,500 posts</a:t>
            </a:r>
            <a:endParaRPr lang="en-US" sz="1050" dirty="0"/>
          </a:p>
        </p:txBody>
      </p:sp>
      <p:sp>
        <p:nvSpPr>
          <p:cNvPr id="23" name="Shape 19"/>
          <p:cNvSpPr/>
          <p:nvPr/>
        </p:nvSpPr>
        <p:spPr>
          <a:xfrm>
            <a:off x="365760" y="2706624"/>
            <a:ext cx="8412480" cy="50292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4" name="Shape 20"/>
          <p:cNvSpPr/>
          <p:nvPr/>
        </p:nvSpPr>
        <p:spPr>
          <a:xfrm>
            <a:off x="411480" y="2770632"/>
            <a:ext cx="347472" cy="347472"/>
          </a:xfrm>
          <a:prstGeom prst="ellipse">
            <a:avLst/>
          </a:prstGeom>
          <a:solidFill>
            <a:srgbClr val="3D0066"/>
          </a:solidFill>
          <a:ln/>
        </p:spPr>
      </p:sp>
      <p:pic>
        <p:nvPicPr>
          <p:cNvPr id="2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798064"/>
            <a:ext cx="256032" cy="256032"/>
          </a:xfrm>
          <a:prstGeom prst="rect">
            <a:avLst/>
          </a:prstGeom>
        </p:spPr>
      </p:pic>
      <p:sp>
        <p:nvSpPr>
          <p:cNvPr id="26" name="Text 21"/>
          <p:cNvSpPr/>
          <p:nvPr/>
        </p:nvSpPr>
        <p:spPr>
          <a:xfrm>
            <a:off x="841248" y="2752344"/>
            <a:ext cx="1645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3D00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Feminist Hub</a:t>
            </a:r>
            <a:endParaRPr lang="en-US" sz="1150" dirty="0"/>
          </a:p>
        </p:txBody>
      </p:sp>
      <p:sp>
        <p:nvSpPr>
          <p:cNvPr id="27" name="Text 22"/>
          <p:cNvSpPr/>
          <p:nvPr/>
        </p:nvSpPr>
        <p:spPr>
          <a:xfrm>
            <a:off x="2606040" y="2743200"/>
            <a:ext cx="1965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1,000 signups / 10 stories</a:t>
            </a:r>
            <a:endParaRPr lang="en-US" sz="1050" dirty="0"/>
          </a:p>
        </p:txBody>
      </p:sp>
      <p:sp>
        <p:nvSpPr>
          <p:cNvPr id="28" name="Text 23"/>
          <p:cNvSpPr/>
          <p:nvPr/>
        </p:nvSpPr>
        <p:spPr>
          <a:xfrm>
            <a:off x="4709160" y="2743200"/>
            <a:ext cx="1965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1,500 signups / 20 stories</a:t>
            </a:r>
            <a:endParaRPr lang="en-US" sz="1050" dirty="0"/>
          </a:p>
        </p:txBody>
      </p:sp>
      <p:sp>
        <p:nvSpPr>
          <p:cNvPr id="29" name="Text 24"/>
          <p:cNvSpPr/>
          <p:nvPr/>
        </p:nvSpPr>
        <p:spPr>
          <a:xfrm>
            <a:off x="6812280" y="2743200"/>
            <a:ext cx="1965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2,000 signups / 50 stories</a:t>
            </a:r>
            <a:endParaRPr lang="en-US" sz="1050" dirty="0"/>
          </a:p>
        </p:txBody>
      </p:sp>
      <p:sp>
        <p:nvSpPr>
          <p:cNvPr id="30" name="Shape 25"/>
          <p:cNvSpPr/>
          <p:nvPr/>
        </p:nvSpPr>
        <p:spPr>
          <a:xfrm>
            <a:off x="365760" y="3236976"/>
            <a:ext cx="8412480" cy="502920"/>
          </a:xfrm>
          <a:prstGeom prst="rect">
            <a:avLst/>
          </a:prstGeom>
          <a:solidFill>
            <a:srgbClr val="F3E8FF"/>
          </a:solidFill>
          <a:ln/>
        </p:spPr>
      </p:sp>
      <p:sp>
        <p:nvSpPr>
          <p:cNvPr id="31" name="Shape 26"/>
          <p:cNvSpPr/>
          <p:nvPr/>
        </p:nvSpPr>
        <p:spPr>
          <a:xfrm>
            <a:off x="411480" y="3300984"/>
            <a:ext cx="347472" cy="347472"/>
          </a:xfrm>
          <a:prstGeom prst="ellipse">
            <a:avLst/>
          </a:prstGeom>
          <a:solidFill>
            <a:srgbClr val="D97706"/>
          </a:solidFill>
          <a:ln/>
        </p:spPr>
      </p:sp>
      <p:pic>
        <p:nvPicPr>
          <p:cNvPr id="3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3328416"/>
            <a:ext cx="256032" cy="256032"/>
          </a:xfrm>
          <a:prstGeom prst="rect">
            <a:avLst/>
          </a:prstGeom>
        </p:spPr>
      </p:pic>
      <p:sp>
        <p:nvSpPr>
          <p:cNvPr id="33" name="Text 27"/>
          <p:cNvSpPr/>
          <p:nvPr/>
        </p:nvSpPr>
        <p:spPr>
          <a:xfrm>
            <a:off x="841248" y="3282696"/>
            <a:ext cx="1645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3D00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Offline Reach</a:t>
            </a:r>
            <a:endParaRPr lang="en-US" sz="1150" dirty="0"/>
          </a:p>
        </p:txBody>
      </p:sp>
      <p:sp>
        <p:nvSpPr>
          <p:cNvPr id="34" name="Text 28"/>
          <p:cNvSpPr/>
          <p:nvPr/>
        </p:nvSpPr>
        <p:spPr>
          <a:xfrm>
            <a:off x="2606040" y="3273552"/>
            <a:ext cx="1965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Baseline collected / 2 radio eps aired</a:t>
            </a:r>
            <a:endParaRPr lang="en-US" sz="1050" dirty="0"/>
          </a:p>
        </p:txBody>
      </p:sp>
      <p:sp>
        <p:nvSpPr>
          <p:cNvPr id="35" name="Text 29"/>
          <p:cNvSpPr/>
          <p:nvPr/>
        </p:nvSpPr>
        <p:spPr>
          <a:xfrm>
            <a:off x="4709160" y="3273552"/>
            <a:ext cx="1965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3+ radio eps / 5+ events tracked</a:t>
            </a:r>
            <a:endParaRPr lang="en-US" sz="1050" dirty="0"/>
          </a:p>
        </p:txBody>
      </p:sp>
      <p:sp>
        <p:nvSpPr>
          <p:cNvPr id="36" name="Text 30"/>
          <p:cNvSpPr/>
          <p:nvPr/>
        </p:nvSpPr>
        <p:spPr>
          <a:xfrm>
            <a:off x="6812280" y="3273552"/>
            <a:ext cx="1965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Sustained growth / 10+ offline events</a:t>
            </a:r>
            <a:endParaRPr lang="en-US" sz="1050" dirty="0"/>
          </a:p>
        </p:txBody>
      </p:sp>
      <p:sp>
        <p:nvSpPr>
          <p:cNvPr id="37" name="Shape 31"/>
          <p:cNvSpPr/>
          <p:nvPr/>
        </p:nvSpPr>
        <p:spPr>
          <a:xfrm>
            <a:off x="365760" y="3767328"/>
            <a:ext cx="8412480" cy="50292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8" name="Shape 32"/>
          <p:cNvSpPr/>
          <p:nvPr/>
        </p:nvSpPr>
        <p:spPr>
          <a:xfrm>
            <a:off x="411480" y="3831336"/>
            <a:ext cx="347472" cy="347472"/>
          </a:xfrm>
          <a:prstGeom prst="ellipse">
            <a:avLst/>
          </a:prstGeom>
          <a:solidFill>
            <a:srgbClr val="059669"/>
          </a:solidFill>
          <a:ln/>
        </p:spPr>
      </p:sp>
      <p:pic>
        <p:nvPicPr>
          <p:cNvPr id="3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3858768"/>
            <a:ext cx="256032" cy="256032"/>
          </a:xfrm>
          <a:prstGeom prst="rect">
            <a:avLst/>
          </a:prstGeom>
        </p:spPr>
      </p:pic>
      <p:sp>
        <p:nvSpPr>
          <p:cNvPr id="40" name="Text 33"/>
          <p:cNvSpPr/>
          <p:nvPr/>
        </p:nvSpPr>
        <p:spPr>
          <a:xfrm>
            <a:off x="841248" y="3813048"/>
            <a:ext cx="1645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3D00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WRO Capacity</a:t>
            </a:r>
            <a:endParaRPr lang="en-US" sz="1150" dirty="0"/>
          </a:p>
        </p:txBody>
      </p:sp>
      <p:sp>
        <p:nvSpPr>
          <p:cNvPr id="41" name="Text 34"/>
          <p:cNvSpPr/>
          <p:nvPr/>
        </p:nvSpPr>
        <p:spPr>
          <a:xfrm>
            <a:off x="2606040" y="3803904"/>
            <a:ext cx="1965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WROs trained</a:t>
            </a:r>
            <a:endParaRPr lang="en-US" sz="1050" dirty="0"/>
          </a:p>
        </p:txBody>
      </p:sp>
      <p:sp>
        <p:nvSpPr>
          <p:cNvPr id="42" name="Text 35"/>
          <p:cNvSpPr/>
          <p:nvPr/>
        </p:nvSpPr>
        <p:spPr>
          <a:xfrm>
            <a:off x="4709160" y="3803904"/>
            <a:ext cx="1965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 WROs / 3 joint campaigns</a:t>
            </a:r>
            <a:endParaRPr lang="en-US" sz="1050" dirty="0"/>
          </a:p>
        </p:txBody>
      </p:sp>
      <p:sp>
        <p:nvSpPr>
          <p:cNvPr id="43" name="Text 36"/>
          <p:cNvSpPr/>
          <p:nvPr/>
        </p:nvSpPr>
        <p:spPr>
          <a:xfrm>
            <a:off x="6812280" y="3803904"/>
            <a:ext cx="1965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WROs trained / improved outputs</a:t>
            </a:r>
            <a:endParaRPr lang="en-US" sz="1050" dirty="0"/>
          </a:p>
        </p:txBody>
      </p:sp>
      <p:sp>
        <p:nvSpPr>
          <p:cNvPr id="44" name="Shape 37"/>
          <p:cNvSpPr/>
          <p:nvPr/>
        </p:nvSpPr>
        <p:spPr>
          <a:xfrm>
            <a:off x="365760" y="4297680"/>
            <a:ext cx="8412480" cy="502920"/>
          </a:xfrm>
          <a:prstGeom prst="rect">
            <a:avLst/>
          </a:prstGeom>
          <a:solidFill>
            <a:srgbClr val="F3E8FF"/>
          </a:solidFill>
          <a:ln/>
        </p:spPr>
      </p:sp>
      <p:sp>
        <p:nvSpPr>
          <p:cNvPr id="45" name="Shape 38"/>
          <p:cNvSpPr/>
          <p:nvPr/>
        </p:nvSpPr>
        <p:spPr>
          <a:xfrm>
            <a:off x="411480" y="4361688"/>
            <a:ext cx="347472" cy="347472"/>
          </a:xfrm>
          <a:prstGeom prst="ellipse">
            <a:avLst/>
          </a:prstGeom>
          <a:solidFill>
            <a:srgbClr val="BE185D"/>
          </a:solidFill>
          <a:ln/>
        </p:spPr>
      </p:sp>
      <p:pic>
        <p:nvPicPr>
          <p:cNvPr id="46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" y="4389120"/>
            <a:ext cx="256032" cy="256032"/>
          </a:xfrm>
          <a:prstGeom prst="rect">
            <a:avLst/>
          </a:prstGeom>
        </p:spPr>
      </p:pic>
      <p:sp>
        <p:nvSpPr>
          <p:cNvPr id="47" name="Text 39"/>
          <p:cNvSpPr/>
          <p:nvPr/>
        </p:nvSpPr>
        <p:spPr>
          <a:xfrm>
            <a:off x="841248" y="4343400"/>
            <a:ext cx="1645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3D00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Policy</a:t>
            </a:r>
            <a:endParaRPr lang="en-US" sz="1150" dirty="0"/>
          </a:p>
        </p:txBody>
      </p:sp>
      <p:sp>
        <p:nvSpPr>
          <p:cNvPr id="48" name="Text 40"/>
          <p:cNvSpPr/>
          <p:nvPr/>
        </p:nvSpPr>
        <p:spPr>
          <a:xfrm>
            <a:off x="2606040" y="4334256"/>
            <a:ext cx="1965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Groundwork laid</a:t>
            </a:r>
            <a:endParaRPr lang="en-US" sz="1050" dirty="0"/>
          </a:p>
        </p:txBody>
      </p:sp>
      <p:sp>
        <p:nvSpPr>
          <p:cNvPr id="49" name="Text 41"/>
          <p:cNvSpPr/>
          <p:nvPr/>
        </p:nvSpPr>
        <p:spPr>
          <a:xfrm>
            <a:off x="4709160" y="4334256"/>
            <a:ext cx="1965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policy commitment</a:t>
            </a:r>
            <a:endParaRPr lang="en-US" sz="1050" dirty="0"/>
          </a:p>
        </p:txBody>
      </p:sp>
      <p:sp>
        <p:nvSpPr>
          <p:cNvPr id="50" name="Text 42"/>
          <p:cNvSpPr/>
          <p:nvPr/>
        </p:nvSpPr>
        <p:spPr>
          <a:xfrm>
            <a:off x="6812280" y="4334256"/>
            <a:ext cx="1965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3+ commitments / gov endorsements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3D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3200400"/>
            <a:ext cx="4572000" cy="4572000"/>
          </a:xfrm>
          <a:prstGeom prst="ellipse">
            <a:avLst/>
          </a:prstGeom>
          <a:solidFill>
            <a:srgbClr val="6B21A8">
              <a:alpha val="25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286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Role in the Campaign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457200" y="74980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FDE6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we are asking of WRO communications colleagues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365760" y="1234440"/>
            <a:ext cx="4160520" cy="1097280"/>
          </a:xfrm>
          <a:prstGeom prst="roundRect">
            <a:avLst>
              <a:gd name="adj" fmla="val 8333"/>
            </a:avLst>
          </a:prstGeom>
          <a:solidFill>
            <a:srgbClr val="1E0040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1371600"/>
            <a:ext cx="4114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005840" y="132588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E5E7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Embed #AllNigerianWomenMatter into your WRO's communications, advocacy materials, events, and social media.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4800600" y="1234440"/>
            <a:ext cx="4160520" cy="1097280"/>
          </a:xfrm>
          <a:prstGeom prst="roundRect">
            <a:avLst>
              <a:gd name="adj" fmla="val 8333"/>
            </a:avLst>
          </a:prstGeom>
          <a:solidFill>
            <a:srgbClr val="1E0040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7760" y="1371600"/>
            <a:ext cx="411480" cy="41148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440680" y="132588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E5E7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Participate in media and communications training sessions to sharpen your storytelling and radio engagement skills.</a:t>
            </a:r>
            <a:endParaRPr lang="en-US" sz="1150" dirty="0"/>
          </a:p>
        </p:txBody>
      </p:sp>
      <p:sp>
        <p:nvSpPr>
          <p:cNvPr id="11" name="Shape 7"/>
          <p:cNvSpPr/>
          <p:nvPr/>
        </p:nvSpPr>
        <p:spPr>
          <a:xfrm>
            <a:off x="365760" y="2468880"/>
            <a:ext cx="4160520" cy="1097280"/>
          </a:xfrm>
          <a:prstGeom prst="roundRect">
            <a:avLst>
              <a:gd name="adj" fmla="val 8333"/>
            </a:avLst>
          </a:prstGeom>
          <a:solidFill>
            <a:srgbClr val="1E0040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2606040"/>
            <a:ext cx="411480" cy="41148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005840" y="256032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E5E7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Contribute grassroots stories and testimonies to Feminist Hub and the campaign's documentation process.</a:t>
            </a:r>
            <a:endParaRPr lang="en-US" sz="1150" dirty="0"/>
          </a:p>
        </p:txBody>
      </p:sp>
      <p:sp>
        <p:nvSpPr>
          <p:cNvPr id="14" name="Shape 9"/>
          <p:cNvSpPr/>
          <p:nvPr/>
        </p:nvSpPr>
        <p:spPr>
          <a:xfrm>
            <a:off x="4800600" y="2468880"/>
            <a:ext cx="4160520" cy="1097280"/>
          </a:xfrm>
          <a:prstGeom prst="roundRect">
            <a:avLst>
              <a:gd name="adj" fmla="val 8333"/>
            </a:avLst>
          </a:prstGeom>
          <a:solidFill>
            <a:srgbClr val="1E0040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7760" y="2606040"/>
            <a:ext cx="411480" cy="41148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5440680" y="256032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E5E7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Attend and promote campaign webinars, story circles, and community events within your networks.</a:t>
            </a:r>
            <a:endParaRPr lang="en-US" sz="1150" dirty="0"/>
          </a:p>
        </p:txBody>
      </p:sp>
      <p:sp>
        <p:nvSpPr>
          <p:cNvPr id="17" name="Shape 11"/>
          <p:cNvSpPr/>
          <p:nvPr/>
        </p:nvSpPr>
        <p:spPr>
          <a:xfrm>
            <a:off x="365760" y="3703320"/>
            <a:ext cx="4160520" cy="1097280"/>
          </a:xfrm>
          <a:prstGeom prst="roundRect">
            <a:avLst>
              <a:gd name="adj" fmla="val 8333"/>
            </a:avLst>
          </a:prstGeom>
          <a:solidFill>
            <a:srgbClr val="1E0040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920" y="3840480"/>
            <a:ext cx="411480" cy="411480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1005840" y="379476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E5E7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Submit brief monthly updates on hashtag usage, community participation, and radio listenership in your area.</a:t>
            </a:r>
            <a:endParaRPr lang="en-US" sz="1150" dirty="0"/>
          </a:p>
        </p:txBody>
      </p:sp>
      <p:sp>
        <p:nvSpPr>
          <p:cNvPr id="20" name="Shape 13"/>
          <p:cNvSpPr/>
          <p:nvPr/>
        </p:nvSpPr>
        <p:spPr>
          <a:xfrm>
            <a:off x="4800600" y="3703320"/>
            <a:ext cx="4160520" cy="1097280"/>
          </a:xfrm>
          <a:prstGeom prst="roundRect">
            <a:avLst>
              <a:gd name="adj" fmla="val 8333"/>
            </a:avLst>
          </a:prstGeom>
          <a:solidFill>
            <a:srgbClr val="1E0040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pic>
        <p:nvPicPr>
          <p:cNvPr id="2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37760" y="3840480"/>
            <a:ext cx="411480" cy="411480"/>
          </a:xfrm>
          <a:prstGeom prst="rect">
            <a:avLst/>
          </a:prstGeom>
        </p:spPr>
      </p:pic>
      <p:sp>
        <p:nvSpPr>
          <p:cNvPr id="22" name="Text 14"/>
          <p:cNvSpPr/>
          <p:nvPr/>
        </p:nvSpPr>
        <p:spPr>
          <a:xfrm>
            <a:off x="5440680" y="379476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E5E7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Co-create content where possible: WhatsApp broadcasts, local-language radio scripts, and social media posts.</a:t>
            </a:r>
            <a:endParaRPr lang="en-US" sz="1150" dirty="0"/>
          </a:p>
        </p:txBody>
      </p:sp>
      <p:sp>
        <p:nvSpPr>
          <p:cNvPr id="23" name="Text 15"/>
          <p:cNvSpPr/>
          <p:nvPr/>
        </p:nvSpPr>
        <p:spPr>
          <a:xfrm>
            <a:off x="457200" y="47548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FDE6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campaign provides tools, training, and support. You bring the community relationships and the lived knowledge.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3D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0" y="-914400"/>
            <a:ext cx="4572000" cy="4572000"/>
          </a:xfrm>
          <a:prstGeom prst="ellipse">
            <a:avLst/>
          </a:prstGeom>
          <a:solidFill>
            <a:srgbClr val="6B21A8">
              <a:alpha val="3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914400" y="2743200"/>
            <a:ext cx="3657600" cy="3657600"/>
          </a:xfrm>
          <a:prstGeom prst="ellipse">
            <a:avLst/>
          </a:prstGeom>
          <a:solidFill>
            <a:srgbClr val="6B21A8">
              <a:alpha val="30000"/>
            </a:srgbClr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06240" y="457200"/>
            <a:ext cx="731520" cy="7315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57200" y="1325880"/>
            <a:ext cx="8229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Together, We Build the Movement</a:t>
            </a:r>
            <a:endParaRPr lang="en-US" sz="3400" dirty="0"/>
          </a:p>
        </p:txBody>
      </p:sp>
      <p:sp>
        <p:nvSpPr>
          <p:cNvPr id="6" name="Text 3"/>
          <p:cNvSpPr/>
          <p:nvPr/>
        </p:nvSpPr>
        <p:spPr>
          <a:xfrm>
            <a:off x="457200" y="214884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DE6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#AllNigerianWomenMatter</a:t>
            </a:r>
            <a:endParaRPr lang="en-US" sz="2600" dirty="0"/>
          </a:p>
        </p:txBody>
      </p:sp>
      <p:sp>
        <p:nvSpPr>
          <p:cNvPr id="7" name="Text 4"/>
          <p:cNvSpPr/>
          <p:nvPr/>
        </p:nvSpPr>
        <p:spPr>
          <a:xfrm>
            <a:off x="914400" y="2834640"/>
            <a:ext cx="7315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D1D5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campaign succeeds because you are already doing the work.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i="1" dirty="0">
                <a:solidFill>
                  <a:srgbClr val="D1D5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strategy gives us a shared direction, shared tools, and a shared voice.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1097280" y="3886200"/>
            <a:ext cx="2103120" cy="914400"/>
          </a:xfrm>
          <a:prstGeom prst="roundRect">
            <a:avLst>
              <a:gd name="adj" fmla="val 10000"/>
            </a:avLst>
          </a:prstGeom>
          <a:solidFill>
            <a:srgbClr val="2D0050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9" name="Text 6"/>
          <p:cNvSpPr/>
          <p:nvPr/>
        </p:nvSpPr>
        <p:spPr>
          <a:xfrm>
            <a:off x="1097280" y="3950208"/>
            <a:ext cx="2103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DE6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Clarity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097280" y="4297680"/>
            <a:ext cx="2103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D1D5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now have a strategic plan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3566160" y="3886200"/>
            <a:ext cx="2103120" cy="914400"/>
          </a:xfrm>
          <a:prstGeom prst="roundRect">
            <a:avLst>
              <a:gd name="adj" fmla="val 10000"/>
            </a:avLst>
          </a:prstGeom>
          <a:solidFill>
            <a:srgbClr val="2D0050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12" name="Text 9"/>
          <p:cNvSpPr/>
          <p:nvPr/>
        </p:nvSpPr>
        <p:spPr>
          <a:xfrm>
            <a:off x="3566160" y="3950208"/>
            <a:ext cx="2103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DE6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Resources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3566160" y="4297680"/>
            <a:ext cx="2103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D1D5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Tools, training, and media support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6035040" y="3886200"/>
            <a:ext cx="2103120" cy="914400"/>
          </a:xfrm>
          <a:prstGeom prst="roundRect">
            <a:avLst>
              <a:gd name="adj" fmla="val 10000"/>
            </a:avLst>
          </a:prstGeom>
          <a:solidFill>
            <a:srgbClr val="2D0050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15" name="Text 12"/>
          <p:cNvSpPr/>
          <p:nvPr/>
        </p:nvSpPr>
        <p:spPr>
          <a:xfrm>
            <a:off x="6035040" y="3950208"/>
            <a:ext cx="2103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DE6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Community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6035040" y="4297680"/>
            <a:ext cx="2103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D1D5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growing coalition behind you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9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3D00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Is This Campaign?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457200" y="1005840"/>
            <a:ext cx="4114800" cy="3474720"/>
          </a:xfrm>
          <a:prstGeom prst="roundRect">
            <a:avLst>
              <a:gd name="adj" fmla="val 3158"/>
            </a:avLst>
          </a:prstGeom>
          <a:solidFill>
            <a:srgbClr val="3D0066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7240" y="1234440"/>
            <a:ext cx="548640" cy="54864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417320" y="1261872"/>
            <a:ext cx="2926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DE6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#AllNigerianWomenMatter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685800" y="1920240"/>
            <a:ext cx="374904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50" dirty="0">
                <a:solidFill>
                  <a:srgbClr val="E5E7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coordinated national campaign anchored in the belief that women must lead their own change.
</a:t>
            </a:r>
            <a:pPr algn="l" indent="0" marL="0">
              <a:buNone/>
            </a:pPr>
            <a:r>
              <a:rPr lang="en-US" sz="1250" dirty="0">
                <a:solidFill>
                  <a:srgbClr val="E5E7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exists to amplify women's voices, build feminist networks, and push for policy shifts at community and government level.
</a:t>
            </a:r>
            <a:pPr algn="l" indent="0" marL="0">
              <a:buNone/>
            </a:pPr>
            <a:r>
              <a:rPr lang="en-US" sz="1250" b="1" dirty="0">
                <a:solidFill>
                  <a:srgbClr val="E5E7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campaign is not a one-off event. It is a multi-year movement.</a:t>
            </a:r>
            <a:endParaRPr lang="en-US" sz="1250" dirty="0"/>
          </a:p>
        </p:txBody>
      </p:sp>
      <p:sp>
        <p:nvSpPr>
          <p:cNvPr id="7" name="Shape 4"/>
          <p:cNvSpPr/>
          <p:nvPr/>
        </p:nvSpPr>
        <p:spPr>
          <a:xfrm>
            <a:off x="4846320" y="1005840"/>
            <a:ext cx="3840480" cy="1005840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4846320" y="1005840"/>
            <a:ext cx="777240" cy="1005840"/>
          </a:xfrm>
          <a:prstGeom prst="roundRect">
            <a:avLst>
              <a:gd name="adj" fmla="val 11765"/>
            </a:avLst>
          </a:prstGeom>
          <a:solidFill>
            <a:srgbClr val="6B21A8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1261872"/>
            <a:ext cx="411480" cy="41148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760720" y="109728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3D00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15,000+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5760720" y="1463040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Women and girls to engage by 2027</a:t>
            </a:r>
            <a:endParaRPr lang="en-US" sz="1100" dirty="0"/>
          </a:p>
        </p:txBody>
      </p:sp>
      <p:sp>
        <p:nvSpPr>
          <p:cNvPr id="12" name="Shape 8"/>
          <p:cNvSpPr/>
          <p:nvPr/>
        </p:nvSpPr>
        <p:spPr>
          <a:xfrm>
            <a:off x="4846320" y="2194560"/>
            <a:ext cx="3840480" cy="1005840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846320" y="2194560"/>
            <a:ext cx="777240" cy="1005840"/>
          </a:xfrm>
          <a:prstGeom prst="roundRect">
            <a:avLst>
              <a:gd name="adj" fmla="val 11765"/>
            </a:avLst>
          </a:prstGeom>
          <a:solidFill>
            <a:srgbClr val="0D9488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0" y="2450592"/>
            <a:ext cx="411480" cy="41148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760720" y="228600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3D00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3+ Policies</a:t>
            </a:r>
            <a:endParaRPr lang="en-US" sz="1500" dirty="0"/>
          </a:p>
        </p:txBody>
      </p:sp>
      <p:sp>
        <p:nvSpPr>
          <p:cNvPr id="16" name="Text 11"/>
          <p:cNvSpPr/>
          <p:nvPr/>
        </p:nvSpPr>
        <p:spPr>
          <a:xfrm>
            <a:off x="5760720" y="2651760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Concrete policy commitments targeted</a:t>
            </a:r>
            <a:endParaRPr lang="en-US" sz="1100" dirty="0"/>
          </a:p>
        </p:txBody>
      </p:sp>
      <p:sp>
        <p:nvSpPr>
          <p:cNvPr id="17" name="Shape 12"/>
          <p:cNvSpPr/>
          <p:nvPr/>
        </p:nvSpPr>
        <p:spPr>
          <a:xfrm>
            <a:off x="4846320" y="3383280"/>
            <a:ext cx="3840480" cy="1005840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4846320" y="3383280"/>
            <a:ext cx="777240" cy="1005840"/>
          </a:xfrm>
          <a:prstGeom prst="roundRect">
            <a:avLst>
              <a:gd name="adj" fmla="val 11765"/>
            </a:avLst>
          </a:prstGeom>
          <a:solidFill>
            <a:srgbClr val="D97706"/>
          </a:solidFill>
          <a:ln/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0" y="3639312"/>
            <a:ext cx="411480" cy="41148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5760720" y="347472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3D00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Multi-Channel</a:t>
            </a:r>
            <a:endParaRPr lang="en-US" sz="1500" dirty="0"/>
          </a:p>
        </p:txBody>
      </p:sp>
      <p:sp>
        <p:nvSpPr>
          <p:cNvPr id="21" name="Text 15"/>
          <p:cNvSpPr/>
          <p:nvPr/>
        </p:nvSpPr>
        <p:spPr>
          <a:xfrm>
            <a:off x="5760720" y="3840480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Radio, digital, community, and e-learning</a:t>
            </a:r>
            <a:endParaRPr lang="en-US" sz="1100" dirty="0"/>
          </a:p>
        </p:txBody>
      </p:sp>
      <p:sp>
        <p:nvSpPr>
          <p:cNvPr id="22" name="Text 16"/>
          <p:cNvSpPr/>
          <p:nvPr/>
        </p:nvSpPr>
        <p:spPr>
          <a:xfrm>
            <a:off x="457200" y="470916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Supported by the OASIS framework: Objectives · Audience · Strategy · Implementation · Scoring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3D0066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Campaign Objective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457200" y="1097280"/>
            <a:ext cx="8229600" cy="1463040"/>
          </a:xfrm>
          <a:prstGeom prst="roundRect">
            <a:avLst>
              <a:gd name="adj" fmla="val 6250"/>
            </a:avLst>
          </a:prstGeom>
          <a:solidFill>
            <a:srgbClr val="F3E8FF"/>
          </a:solidFill>
          <a:ln w="12700">
            <a:solidFill>
              <a:srgbClr val="6B21A8"/>
            </a:solidFill>
            <a:prstDash val="solid"/>
          </a:ln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5800" y="1325880"/>
            <a:ext cx="457200" cy="4572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280160" y="1170432"/>
            <a:ext cx="713232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i="1" dirty="0">
                <a:solidFill>
                  <a:srgbClr val="3D00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December 2027, #AllNigerianWomenMatter will have engaged at least 15,000 women and girls, contributed to 3+ documented policy commitments, established Feminist Hub as Nigeria's leading women's rights e-learning platform, and built a coalition of WROs equipped with media and advocacy skills.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457200" y="2834640"/>
            <a:ext cx="1920240" cy="2011680"/>
          </a:xfrm>
          <a:prstGeom prst="roundRect">
            <a:avLst>
              <a:gd name="adj" fmla="val 4762"/>
            </a:avLst>
          </a:prstGeom>
          <a:solidFill>
            <a:srgbClr val="3D0066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457200" y="2926080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DE6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2800" dirty="0"/>
          </a:p>
        </p:txBody>
      </p:sp>
      <p:sp>
        <p:nvSpPr>
          <p:cNvPr id="9" name="Text 6"/>
          <p:cNvSpPr/>
          <p:nvPr/>
        </p:nvSpPr>
        <p:spPr>
          <a:xfrm>
            <a:off x="457200" y="3474720"/>
            <a:ext cx="1920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Awareness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457200" y="3913632"/>
            <a:ext cx="1920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D1D5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Reach 15K women &amp; girls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2560320" y="2834640"/>
            <a:ext cx="1920240" cy="2011680"/>
          </a:xfrm>
          <a:prstGeom prst="roundRect">
            <a:avLst>
              <a:gd name="adj" fmla="val 4762"/>
            </a:avLst>
          </a:prstGeom>
          <a:solidFill>
            <a:srgbClr val="6B21A8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12" name="Text 9"/>
          <p:cNvSpPr/>
          <p:nvPr/>
        </p:nvSpPr>
        <p:spPr>
          <a:xfrm>
            <a:off x="2560320" y="2926080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DE6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2800" dirty="0"/>
          </a:p>
        </p:txBody>
      </p:sp>
      <p:sp>
        <p:nvSpPr>
          <p:cNvPr id="13" name="Text 10"/>
          <p:cNvSpPr/>
          <p:nvPr/>
        </p:nvSpPr>
        <p:spPr>
          <a:xfrm>
            <a:off x="2560320" y="3474720"/>
            <a:ext cx="1920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Participation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2560320" y="3913632"/>
            <a:ext cx="1920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D1D5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WROs trained &amp; activated</a:t>
            </a:r>
            <a:endParaRPr lang="en-US" sz="1100" dirty="0"/>
          </a:p>
        </p:txBody>
      </p:sp>
      <p:sp>
        <p:nvSpPr>
          <p:cNvPr id="15" name="Shape 12"/>
          <p:cNvSpPr/>
          <p:nvPr/>
        </p:nvSpPr>
        <p:spPr>
          <a:xfrm>
            <a:off x="4663440" y="2834640"/>
            <a:ext cx="1920240" cy="2011680"/>
          </a:xfrm>
          <a:prstGeom prst="roundRect">
            <a:avLst>
              <a:gd name="adj" fmla="val 4762"/>
            </a:avLst>
          </a:prstGeom>
          <a:solidFill>
            <a:srgbClr val="3D0066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16" name="Text 13"/>
          <p:cNvSpPr/>
          <p:nvPr/>
        </p:nvSpPr>
        <p:spPr>
          <a:xfrm>
            <a:off x="4663440" y="2926080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DE6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2800" dirty="0"/>
          </a:p>
        </p:txBody>
      </p:sp>
      <p:sp>
        <p:nvSpPr>
          <p:cNvPr id="17" name="Text 14"/>
          <p:cNvSpPr/>
          <p:nvPr/>
        </p:nvSpPr>
        <p:spPr>
          <a:xfrm>
            <a:off x="4663440" y="3474720"/>
            <a:ext cx="1920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Community</a:t>
            </a:r>
            <a:endParaRPr lang="en-US" sz="1400" dirty="0"/>
          </a:p>
        </p:txBody>
      </p:sp>
      <p:sp>
        <p:nvSpPr>
          <p:cNvPr id="18" name="Text 15"/>
          <p:cNvSpPr/>
          <p:nvPr/>
        </p:nvSpPr>
        <p:spPr>
          <a:xfrm>
            <a:off x="4663440" y="3913632"/>
            <a:ext cx="1920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D1D5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Feminist Hub as home base</a:t>
            </a:r>
            <a:endParaRPr lang="en-US" sz="1100" dirty="0"/>
          </a:p>
        </p:txBody>
      </p:sp>
      <p:sp>
        <p:nvSpPr>
          <p:cNvPr id="19" name="Shape 16"/>
          <p:cNvSpPr/>
          <p:nvPr/>
        </p:nvSpPr>
        <p:spPr>
          <a:xfrm>
            <a:off x="6766560" y="2834640"/>
            <a:ext cx="1920240" cy="2011680"/>
          </a:xfrm>
          <a:prstGeom prst="roundRect">
            <a:avLst>
              <a:gd name="adj" fmla="val 4762"/>
            </a:avLst>
          </a:prstGeom>
          <a:solidFill>
            <a:srgbClr val="6B21A8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6766560" y="2926080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DE6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2800" dirty="0"/>
          </a:p>
        </p:txBody>
      </p:sp>
      <p:sp>
        <p:nvSpPr>
          <p:cNvPr id="21" name="Text 18"/>
          <p:cNvSpPr/>
          <p:nvPr/>
        </p:nvSpPr>
        <p:spPr>
          <a:xfrm>
            <a:off x="6766560" y="3474720"/>
            <a:ext cx="1920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Policy</a:t>
            </a:r>
            <a:endParaRPr lang="en-US" sz="1400" dirty="0"/>
          </a:p>
        </p:txBody>
      </p:sp>
      <p:sp>
        <p:nvSpPr>
          <p:cNvPr id="22" name="Text 19"/>
          <p:cNvSpPr/>
          <p:nvPr/>
        </p:nvSpPr>
        <p:spPr>
          <a:xfrm>
            <a:off x="6766560" y="3913632"/>
            <a:ext cx="1920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D1D5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3+ concrete commitments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9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3D00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We Are Reaching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74980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audience tiers, one shared movement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57200" y="1234440"/>
            <a:ext cx="8229600" cy="1115568"/>
          </a:xfrm>
          <a:prstGeom prst="roundRect">
            <a:avLst>
              <a:gd name="adj" fmla="val 819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457200" y="1234440"/>
            <a:ext cx="1554480" cy="1115568"/>
          </a:xfrm>
          <a:prstGeom prst="roundRect">
            <a:avLst>
              <a:gd name="adj" fmla="val 8197"/>
            </a:avLst>
          </a:prstGeom>
          <a:solidFill>
            <a:srgbClr val="3D0066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232" y="1399032"/>
            <a:ext cx="50292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457200" y="1965960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Primary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2148840" y="1325880"/>
            <a:ext cx="6217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D00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Nigerian Women &amp; Girls + Women's Rights Organizations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2148840" y="1691640"/>
            <a:ext cx="6217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Community radio, WhatsApp, SMS, market outreach, local meetings, Feminist Hub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457200" y="2496312"/>
            <a:ext cx="8229600" cy="1115568"/>
          </a:xfrm>
          <a:prstGeom prst="roundRect">
            <a:avLst>
              <a:gd name="adj" fmla="val 819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457200" y="2496312"/>
            <a:ext cx="1554480" cy="1115568"/>
          </a:xfrm>
          <a:prstGeom prst="roundRect">
            <a:avLst>
              <a:gd name="adj" fmla="val 8197"/>
            </a:avLst>
          </a:prstGeom>
          <a:solidFill>
            <a:srgbClr val="6B21A8"/>
          </a:solidFill>
          <a:ln/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232" y="2660904"/>
            <a:ext cx="502920" cy="50292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57200" y="322783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Secondary</a:t>
            </a:r>
            <a:endParaRPr lang="en-US" sz="1000" dirty="0"/>
          </a:p>
        </p:txBody>
      </p:sp>
      <p:sp>
        <p:nvSpPr>
          <p:cNvPr id="14" name="Text 10"/>
          <p:cNvSpPr/>
          <p:nvPr/>
        </p:nvSpPr>
        <p:spPr>
          <a:xfrm>
            <a:off x="2148840" y="2587752"/>
            <a:ext cx="6217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D00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Influencers, Women Politicians, Young Feminist Groups, WHRDs</a:t>
            </a:r>
            <a:endParaRPr lang="en-US" sz="1300" dirty="0"/>
          </a:p>
        </p:txBody>
      </p:sp>
      <p:sp>
        <p:nvSpPr>
          <p:cNvPr id="15" name="Text 11"/>
          <p:cNvSpPr/>
          <p:nvPr/>
        </p:nvSpPr>
        <p:spPr>
          <a:xfrm>
            <a:off x="2148840" y="2953512"/>
            <a:ext cx="6217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Toolkits, co-created content, media briefings, Instagram/Twitter, live streams</a:t>
            </a:r>
            <a:endParaRPr lang="en-US" sz="1150" dirty="0"/>
          </a:p>
        </p:txBody>
      </p:sp>
      <p:sp>
        <p:nvSpPr>
          <p:cNvPr id="16" name="Shape 12"/>
          <p:cNvSpPr/>
          <p:nvPr/>
        </p:nvSpPr>
        <p:spPr>
          <a:xfrm>
            <a:off x="457200" y="3758184"/>
            <a:ext cx="8229600" cy="1115568"/>
          </a:xfrm>
          <a:prstGeom prst="roundRect">
            <a:avLst>
              <a:gd name="adj" fmla="val 819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17" name="Shape 13"/>
          <p:cNvSpPr/>
          <p:nvPr/>
        </p:nvSpPr>
        <p:spPr>
          <a:xfrm>
            <a:off x="457200" y="3758184"/>
            <a:ext cx="1554480" cy="1115568"/>
          </a:xfrm>
          <a:prstGeom prst="roundRect">
            <a:avLst>
              <a:gd name="adj" fmla="val 8197"/>
            </a:avLst>
          </a:prstGeom>
          <a:solidFill>
            <a:srgbClr val="0D9488"/>
          </a:solidFill>
          <a:ln/>
        </p:spPr>
      </p:sp>
      <p:pic>
        <p:nvPicPr>
          <p:cNvPr id="1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232" y="3922776"/>
            <a:ext cx="502920" cy="502920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457200" y="4489704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Tertiary</a:t>
            </a:r>
            <a:endParaRPr lang="en-US" sz="1000" dirty="0"/>
          </a:p>
        </p:txBody>
      </p:sp>
      <p:sp>
        <p:nvSpPr>
          <p:cNvPr id="20" name="Text 15"/>
          <p:cNvSpPr/>
          <p:nvPr/>
        </p:nvSpPr>
        <p:spPr>
          <a:xfrm>
            <a:off x="2148840" y="3849624"/>
            <a:ext cx="6217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D00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Policymakers, Donors, Diaspora, Private Sector</a:t>
            </a:r>
            <a:endParaRPr lang="en-US" sz="1300" dirty="0"/>
          </a:p>
        </p:txBody>
      </p:sp>
      <p:sp>
        <p:nvSpPr>
          <p:cNvPr id="21" name="Text 16"/>
          <p:cNvSpPr/>
          <p:nvPr/>
        </p:nvSpPr>
        <p:spPr>
          <a:xfrm>
            <a:off x="2148840" y="4215384"/>
            <a:ext cx="6217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Policy briefs, donor reports, roundtables, CSR pitches, online fundraising</a:t>
            </a:r>
            <a:endParaRPr lang="en-US" sz="11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3D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0" y="-914400"/>
            <a:ext cx="3657600" cy="3657600"/>
          </a:xfrm>
          <a:prstGeom prst="ellipse">
            <a:avLst/>
          </a:prstGeom>
          <a:solidFill>
            <a:srgbClr val="6B21A8">
              <a:alpha val="30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286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Four Strategic Pillars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457200" y="74980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FDE6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we move from a hashtag to a movement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365760" y="1234440"/>
            <a:ext cx="4160520" cy="1600200"/>
          </a:xfrm>
          <a:prstGeom prst="roundRect">
            <a:avLst>
              <a:gd name="adj" fmla="val 5714"/>
            </a:avLst>
          </a:prstGeom>
          <a:solidFill>
            <a:srgbClr val="7C3AED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02920" y="1371600"/>
            <a:ext cx="685800" cy="685800"/>
          </a:xfrm>
          <a:prstGeom prst="ellipse">
            <a:avLst/>
          </a:prstGeom>
          <a:solidFill>
            <a:srgbClr val="A855F7">
              <a:alpha val="60000"/>
            </a:srgbClr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7784" y="1426464"/>
            <a:ext cx="393192" cy="39319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325880" y="1362456"/>
            <a:ext cx="3017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DE6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 Snowball Effect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548640" y="1892808"/>
            <a:ext cx="3794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D1D5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 small and powerful. Early wins build credibility. Social proof drives more participation. Momentum becomes self-sustaining as new voices join.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4800600" y="1234440"/>
            <a:ext cx="4160520" cy="1600200"/>
          </a:xfrm>
          <a:prstGeom prst="roundRect">
            <a:avLst>
              <a:gd name="adj" fmla="val 5714"/>
            </a:avLst>
          </a:prstGeom>
          <a:solidFill>
            <a:srgbClr val="5B21B6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4937760" y="1371600"/>
            <a:ext cx="685800" cy="685800"/>
          </a:xfrm>
          <a:prstGeom prst="ellipse">
            <a:avLst/>
          </a:prstGeom>
          <a:solidFill>
            <a:srgbClr val="A855F7">
              <a:alpha val="60000"/>
            </a:srgbClr>
          </a:solidFill>
          <a:ln/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2624" y="1426464"/>
            <a:ext cx="393192" cy="39319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760720" y="1362456"/>
            <a:ext cx="3017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DE6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Engagement Ladder</a:t>
            </a: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4983480" y="1892808"/>
            <a:ext cx="3794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D1D5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5-step journey from Awareness to Ownership. Every audience has a clear next step, from first post to leading campaigns.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365760" y="3017520"/>
            <a:ext cx="4160520" cy="1600200"/>
          </a:xfrm>
          <a:prstGeom prst="roundRect">
            <a:avLst>
              <a:gd name="adj" fmla="val 5714"/>
            </a:avLst>
          </a:prstGeom>
          <a:solidFill>
            <a:srgbClr val="4C1D95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502920" y="3154680"/>
            <a:ext cx="685800" cy="685800"/>
          </a:xfrm>
          <a:prstGeom prst="ellipse">
            <a:avLst/>
          </a:prstGeom>
          <a:solidFill>
            <a:srgbClr val="A855F7">
              <a:alpha val="60000"/>
            </a:srgbClr>
          </a:solidFill>
          <a:ln/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784" y="3209544"/>
            <a:ext cx="393192" cy="393192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325880" y="3145536"/>
            <a:ext cx="3017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DE6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EAST Framework</a:t>
            </a:r>
            <a:endParaRPr lang="en-US" sz="1400" dirty="0"/>
          </a:p>
        </p:txBody>
      </p:sp>
      <p:sp>
        <p:nvSpPr>
          <p:cNvPr id="19" name="Text 14"/>
          <p:cNvSpPr/>
          <p:nvPr/>
        </p:nvSpPr>
        <p:spPr>
          <a:xfrm>
            <a:off x="548640" y="3675888"/>
            <a:ext cx="3794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D1D5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Make participation Easy, Attractive, Social, and Timely. Designed to remove barriers and make joining the campaign feel natural and rewarding.</a:t>
            </a:r>
            <a:endParaRPr lang="en-US" sz="1150" dirty="0"/>
          </a:p>
        </p:txBody>
      </p:sp>
      <p:sp>
        <p:nvSpPr>
          <p:cNvPr id="20" name="Shape 15"/>
          <p:cNvSpPr/>
          <p:nvPr/>
        </p:nvSpPr>
        <p:spPr>
          <a:xfrm>
            <a:off x="4800600" y="3017520"/>
            <a:ext cx="4160520" cy="1600200"/>
          </a:xfrm>
          <a:prstGeom prst="roundRect">
            <a:avLst>
              <a:gd name="adj" fmla="val 5714"/>
            </a:avLst>
          </a:prstGeom>
          <a:solidFill>
            <a:srgbClr val="3B0764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4937760" y="3154680"/>
            <a:ext cx="685800" cy="685800"/>
          </a:xfrm>
          <a:prstGeom prst="ellipse">
            <a:avLst/>
          </a:prstGeom>
          <a:solidFill>
            <a:srgbClr val="A855F7">
              <a:alpha val="60000"/>
            </a:srgbClr>
          </a:solidFill>
          <a:ln/>
        </p:spPr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2624" y="3209544"/>
            <a:ext cx="393192" cy="393192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5760720" y="3145536"/>
            <a:ext cx="3017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DE6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Visibility Anchors</a:t>
            </a:r>
            <a:endParaRPr lang="en-US" sz="1400" dirty="0"/>
          </a:p>
        </p:txBody>
      </p:sp>
      <p:sp>
        <p:nvSpPr>
          <p:cNvPr id="24" name="Text 18"/>
          <p:cNvSpPr/>
          <p:nvPr/>
        </p:nvSpPr>
        <p:spPr>
          <a:xfrm>
            <a:off x="4983480" y="3675888"/>
            <a:ext cx="3794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D1D5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Weekly radio on Women Radio WFM 91.7 and quarterly Feminist Hub podcasts keep the hashtag alive between peak moments.</a:t>
            </a:r>
            <a:endParaRPr lang="en-US" sz="11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3D0066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Engagement Ladder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457200" y="105156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audience starts somewhere. Every step leads somewhere better.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457200" y="1444752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6B21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WROs are both participants and guides — helping women in your communities move up this ladder.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365760" y="3429000"/>
            <a:ext cx="1417320" cy="914400"/>
          </a:xfrm>
          <a:prstGeom prst="roundRect">
            <a:avLst>
              <a:gd name="adj" fmla="val 8000"/>
            </a:avLst>
          </a:prstGeom>
          <a:solidFill>
            <a:srgbClr val="E9D5FF"/>
          </a:solidFill>
          <a:ln/>
        </p:spPr>
      </p:sp>
      <p:sp>
        <p:nvSpPr>
          <p:cNvPr id="7" name="Text 5"/>
          <p:cNvSpPr/>
          <p:nvPr/>
        </p:nvSpPr>
        <p:spPr>
          <a:xfrm>
            <a:off x="365760" y="3520440"/>
            <a:ext cx="1417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3D00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320040" y="4407408"/>
            <a:ext cx="1508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3D00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Awareness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292608" y="4681728"/>
            <a:ext cx="15727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 contact through radio, social media, community events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2029968" y="3017520"/>
            <a:ext cx="1417320" cy="1325880"/>
          </a:xfrm>
          <a:prstGeom prst="roundRect">
            <a:avLst>
              <a:gd name="adj" fmla="val 5517"/>
            </a:avLst>
          </a:prstGeom>
          <a:solidFill>
            <a:srgbClr val="D8B4FE"/>
          </a:solidFill>
          <a:ln/>
        </p:spPr>
      </p:sp>
      <p:sp>
        <p:nvSpPr>
          <p:cNvPr id="11" name="Text 9"/>
          <p:cNvSpPr/>
          <p:nvPr/>
        </p:nvSpPr>
        <p:spPr>
          <a:xfrm>
            <a:off x="2029968" y="3108960"/>
            <a:ext cx="1417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3D00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1984248" y="4407408"/>
            <a:ext cx="1508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3D00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Interest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1956816" y="4681728"/>
            <a:ext cx="15727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Learning more via stories, explainers, and radio interviews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3694176" y="2606040"/>
            <a:ext cx="1417320" cy="1737360"/>
          </a:xfrm>
          <a:prstGeom prst="roundRect">
            <a:avLst>
              <a:gd name="adj" fmla="val 5161"/>
            </a:avLst>
          </a:prstGeom>
          <a:solidFill>
            <a:srgbClr val="C084FC"/>
          </a:solidFill>
          <a:ln/>
        </p:spPr>
      </p:sp>
      <p:sp>
        <p:nvSpPr>
          <p:cNvPr id="15" name="Text 13"/>
          <p:cNvSpPr/>
          <p:nvPr/>
        </p:nvSpPr>
        <p:spPr>
          <a:xfrm>
            <a:off x="3694176" y="2697480"/>
            <a:ext cx="1417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3D00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3648456" y="4407408"/>
            <a:ext cx="1508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3D00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Participation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3621024" y="4681728"/>
            <a:ext cx="15727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Joining webinars, campaigns, workshops, and storytelling forums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5358384" y="2194560"/>
            <a:ext cx="1417320" cy="2148840"/>
          </a:xfrm>
          <a:prstGeom prst="roundRect">
            <a:avLst>
              <a:gd name="adj" fmla="val 5161"/>
            </a:avLst>
          </a:prstGeom>
          <a:solidFill>
            <a:srgbClr val="A855F7"/>
          </a:solidFill>
          <a:ln/>
        </p:spPr>
      </p:sp>
      <p:sp>
        <p:nvSpPr>
          <p:cNvPr id="19" name="Text 17"/>
          <p:cNvSpPr/>
          <p:nvPr/>
        </p:nvSpPr>
        <p:spPr>
          <a:xfrm>
            <a:off x="5358384" y="2286000"/>
            <a:ext cx="1417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3D00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5312664" y="4407408"/>
            <a:ext cx="1508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3D00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Commitment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5285232" y="4681728"/>
            <a:ext cx="15727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Hosting conversations, co-creating content, accessing Feminist Hub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7022592" y="1783080"/>
            <a:ext cx="1417320" cy="2560320"/>
          </a:xfrm>
          <a:prstGeom prst="roundRect">
            <a:avLst>
              <a:gd name="adj" fmla="val 5161"/>
            </a:avLst>
          </a:prstGeom>
          <a:solidFill>
            <a:srgbClr val="7C3AED"/>
          </a:solidFill>
          <a:ln/>
        </p:spPr>
      </p:sp>
      <p:sp>
        <p:nvSpPr>
          <p:cNvPr id="23" name="Text 21"/>
          <p:cNvSpPr/>
          <p:nvPr/>
        </p:nvSpPr>
        <p:spPr>
          <a:xfrm>
            <a:off x="7022592" y="1874520"/>
            <a:ext cx="1417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3D00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2000" dirty="0"/>
          </a:p>
        </p:txBody>
      </p:sp>
      <p:sp>
        <p:nvSpPr>
          <p:cNvPr id="24" name="Text 22"/>
          <p:cNvSpPr/>
          <p:nvPr/>
        </p:nvSpPr>
        <p:spPr>
          <a:xfrm>
            <a:off x="6976872" y="4407408"/>
            <a:ext cx="1508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3D00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Ownership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6949440" y="4681728"/>
            <a:ext cx="15727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Leading campaigns, embedding hashtag into your own WRO's work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9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3D00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Three-Phase Implementation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74980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visibility to engagement to influence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320040" y="1234440"/>
            <a:ext cx="2743200" cy="3657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20040" y="1234440"/>
            <a:ext cx="2743200" cy="914400"/>
          </a:xfrm>
          <a:prstGeom prst="roundRect">
            <a:avLst>
              <a:gd name="adj" fmla="val 12000"/>
            </a:avLst>
          </a:prstGeom>
          <a:solidFill>
            <a:srgbClr val="6B21A8"/>
          </a:solidFill>
          <a:ln/>
        </p:spPr>
      </p:sp>
      <p:sp>
        <p:nvSpPr>
          <p:cNvPr id="6" name="Shape 4"/>
          <p:cNvSpPr/>
          <p:nvPr/>
        </p:nvSpPr>
        <p:spPr>
          <a:xfrm>
            <a:off x="320040" y="1691640"/>
            <a:ext cx="2743200" cy="457200"/>
          </a:xfrm>
          <a:prstGeom prst="rect">
            <a:avLst/>
          </a:prstGeom>
          <a:solidFill>
            <a:srgbClr val="6B21A8"/>
          </a:solidFill>
          <a:ln/>
        </p:spPr>
      </p:sp>
      <p:sp>
        <p:nvSpPr>
          <p:cNvPr id="7" name="Text 5"/>
          <p:cNvSpPr/>
          <p:nvPr/>
        </p:nvSpPr>
        <p:spPr>
          <a:xfrm>
            <a:off x="320040" y="1298448"/>
            <a:ext cx="2743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Phase 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320040" y="1664208"/>
            <a:ext cx="2743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FDE6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Year 1 · Laying the Foundation</a:t>
            </a:r>
            <a:endParaRPr lang="en-US" sz="1050" dirty="0"/>
          </a:p>
        </p:txBody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267712"/>
            <a:ext cx="201168" cy="201168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731520" y="2231136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Campaign launch (Aug 29, 2025)</a:t>
            </a:r>
            <a:endParaRPr lang="en-US" sz="1100" dirty="0"/>
          </a:p>
        </p:txBody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743200"/>
            <a:ext cx="201168" cy="20116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31520" y="2706624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Feminist Hub page live</a:t>
            </a:r>
            <a:endParaRPr lang="en-US" sz="1100" dirty="0"/>
          </a:p>
        </p:txBody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218688"/>
            <a:ext cx="201168" cy="20116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731520" y="3182112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WRO media training begins</a:t>
            </a:r>
            <a:endParaRPr lang="en-US" sz="1100" dirty="0"/>
          </a:p>
        </p:txBody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3694176"/>
            <a:ext cx="201168" cy="201168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731520" y="365760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Women Radio programs start</a:t>
            </a:r>
            <a:endParaRPr lang="en-US" sz="1100" dirty="0"/>
          </a:p>
        </p:txBody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4169664"/>
            <a:ext cx="201168" cy="201168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731520" y="4133088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Monthly content themes</a:t>
            </a:r>
            <a:endParaRPr lang="en-US" sz="1100" dirty="0"/>
          </a:p>
        </p:txBody>
      </p:sp>
      <p:sp>
        <p:nvSpPr>
          <p:cNvPr id="19" name="Shape 12"/>
          <p:cNvSpPr/>
          <p:nvPr/>
        </p:nvSpPr>
        <p:spPr>
          <a:xfrm>
            <a:off x="3246120" y="1234440"/>
            <a:ext cx="2743200" cy="3657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20" name="Shape 13"/>
          <p:cNvSpPr/>
          <p:nvPr/>
        </p:nvSpPr>
        <p:spPr>
          <a:xfrm>
            <a:off x="3246120" y="1234440"/>
            <a:ext cx="2743200" cy="914400"/>
          </a:xfrm>
          <a:prstGeom prst="roundRect">
            <a:avLst>
              <a:gd name="adj" fmla="val 12000"/>
            </a:avLst>
          </a:prstGeom>
          <a:solidFill>
            <a:srgbClr val="0D9488"/>
          </a:solidFill>
          <a:ln/>
        </p:spPr>
      </p:sp>
      <p:sp>
        <p:nvSpPr>
          <p:cNvPr id="21" name="Shape 14"/>
          <p:cNvSpPr/>
          <p:nvPr/>
        </p:nvSpPr>
        <p:spPr>
          <a:xfrm>
            <a:off x="3246120" y="1691640"/>
            <a:ext cx="2743200" cy="45720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22" name="Text 15"/>
          <p:cNvSpPr/>
          <p:nvPr/>
        </p:nvSpPr>
        <p:spPr>
          <a:xfrm>
            <a:off x="3246120" y="1298448"/>
            <a:ext cx="2743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Phase 2</a:t>
            </a:r>
            <a:endParaRPr lang="en-US" sz="1600" dirty="0"/>
          </a:p>
        </p:txBody>
      </p:sp>
      <p:sp>
        <p:nvSpPr>
          <p:cNvPr id="23" name="Text 16"/>
          <p:cNvSpPr/>
          <p:nvPr/>
        </p:nvSpPr>
        <p:spPr>
          <a:xfrm>
            <a:off x="3246120" y="1664208"/>
            <a:ext cx="2743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FDE6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Years 1-2 · Participation</a:t>
            </a:r>
            <a:endParaRPr lang="en-US" sz="1050" dirty="0"/>
          </a:p>
        </p:txBody>
      </p:sp>
      <p:pic>
        <p:nvPicPr>
          <p:cNvPr id="24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83280" y="2267712"/>
            <a:ext cx="201168" cy="201168"/>
          </a:xfrm>
          <a:prstGeom prst="rect">
            <a:avLst/>
          </a:prstGeom>
        </p:spPr>
      </p:pic>
      <p:sp>
        <p:nvSpPr>
          <p:cNvPr id="25" name="Text 17"/>
          <p:cNvSpPr/>
          <p:nvPr/>
        </p:nvSpPr>
        <p:spPr>
          <a:xfrm>
            <a:off x="3657600" y="2231136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Monthly webinars and story circles</a:t>
            </a:r>
            <a:endParaRPr lang="en-US" sz="1100" dirty="0"/>
          </a:p>
        </p:txBody>
      </p:sp>
      <p:pic>
        <p:nvPicPr>
          <p:cNvPr id="26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83280" y="2743200"/>
            <a:ext cx="201168" cy="201168"/>
          </a:xfrm>
          <a:prstGeom prst="rect">
            <a:avLst/>
          </a:prstGeom>
        </p:spPr>
      </p:pic>
      <p:sp>
        <p:nvSpPr>
          <p:cNvPr id="27" name="Text 18"/>
          <p:cNvSpPr/>
          <p:nvPr/>
        </p:nvSpPr>
        <p:spPr>
          <a:xfrm>
            <a:off x="3657600" y="2706624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1,000+ Feminist Hub users</a:t>
            </a:r>
            <a:endParaRPr lang="en-US" sz="1100" dirty="0"/>
          </a:p>
        </p:txBody>
      </p:sp>
      <p:pic>
        <p:nvPicPr>
          <p:cNvPr id="28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83280" y="3218688"/>
            <a:ext cx="201168" cy="201168"/>
          </a:xfrm>
          <a:prstGeom prst="rect">
            <a:avLst/>
          </a:prstGeom>
        </p:spPr>
      </p:pic>
      <p:sp>
        <p:nvSpPr>
          <p:cNvPr id="29" name="Text 19"/>
          <p:cNvSpPr/>
          <p:nvPr/>
        </p:nvSpPr>
        <p:spPr>
          <a:xfrm>
            <a:off x="3657600" y="3182112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 WROs trained in media</a:t>
            </a:r>
            <a:endParaRPr lang="en-US" sz="1100" dirty="0"/>
          </a:p>
        </p:txBody>
      </p:sp>
      <p:pic>
        <p:nvPicPr>
          <p:cNvPr id="30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83280" y="3694176"/>
            <a:ext cx="201168" cy="201168"/>
          </a:xfrm>
          <a:prstGeom prst="rect">
            <a:avLst/>
          </a:prstGeom>
        </p:spPr>
      </p:pic>
      <p:sp>
        <p:nvSpPr>
          <p:cNvPr id="31" name="Text 20"/>
          <p:cNvSpPr/>
          <p:nvPr/>
        </p:nvSpPr>
        <p:spPr>
          <a:xfrm>
            <a:off x="3657600" y="365760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Quarterly podcasts</a:t>
            </a:r>
            <a:endParaRPr lang="en-US" sz="1100" dirty="0"/>
          </a:p>
        </p:txBody>
      </p:sp>
      <p:pic>
        <p:nvPicPr>
          <p:cNvPr id="32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83280" y="4169664"/>
            <a:ext cx="201168" cy="201168"/>
          </a:xfrm>
          <a:prstGeom prst="rect">
            <a:avLst/>
          </a:prstGeom>
        </p:spPr>
      </p:pic>
      <p:sp>
        <p:nvSpPr>
          <p:cNvPr id="33" name="Text 21"/>
          <p:cNvSpPr/>
          <p:nvPr/>
        </p:nvSpPr>
        <p:spPr>
          <a:xfrm>
            <a:off x="3657600" y="4133088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Community listenership tracked</a:t>
            </a:r>
            <a:endParaRPr lang="en-US" sz="1100" dirty="0"/>
          </a:p>
        </p:txBody>
      </p:sp>
      <p:sp>
        <p:nvSpPr>
          <p:cNvPr id="34" name="Shape 22"/>
          <p:cNvSpPr/>
          <p:nvPr/>
        </p:nvSpPr>
        <p:spPr>
          <a:xfrm>
            <a:off x="6172200" y="1234440"/>
            <a:ext cx="2743200" cy="3657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35" name="Shape 23"/>
          <p:cNvSpPr/>
          <p:nvPr/>
        </p:nvSpPr>
        <p:spPr>
          <a:xfrm>
            <a:off x="6172200" y="1234440"/>
            <a:ext cx="2743200" cy="914400"/>
          </a:xfrm>
          <a:prstGeom prst="roundRect">
            <a:avLst>
              <a:gd name="adj" fmla="val 12000"/>
            </a:avLst>
          </a:prstGeom>
          <a:solidFill>
            <a:srgbClr val="3D0066"/>
          </a:solidFill>
          <a:ln/>
        </p:spPr>
      </p:sp>
      <p:sp>
        <p:nvSpPr>
          <p:cNvPr id="36" name="Shape 24"/>
          <p:cNvSpPr/>
          <p:nvPr/>
        </p:nvSpPr>
        <p:spPr>
          <a:xfrm>
            <a:off x="6172200" y="1691640"/>
            <a:ext cx="2743200" cy="457200"/>
          </a:xfrm>
          <a:prstGeom prst="rect">
            <a:avLst/>
          </a:prstGeom>
          <a:solidFill>
            <a:srgbClr val="3D0066"/>
          </a:solidFill>
          <a:ln/>
        </p:spPr>
      </p:sp>
      <p:sp>
        <p:nvSpPr>
          <p:cNvPr id="37" name="Text 25"/>
          <p:cNvSpPr/>
          <p:nvPr/>
        </p:nvSpPr>
        <p:spPr>
          <a:xfrm>
            <a:off x="6172200" y="1298448"/>
            <a:ext cx="2743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Phase 3</a:t>
            </a:r>
            <a:endParaRPr lang="en-US" sz="1600" dirty="0"/>
          </a:p>
        </p:txBody>
      </p:sp>
      <p:sp>
        <p:nvSpPr>
          <p:cNvPr id="38" name="Text 26"/>
          <p:cNvSpPr/>
          <p:nvPr/>
        </p:nvSpPr>
        <p:spPr>
          <a:xfrm>
            <a:off x="6172200" y="1664208"/>
            <a:ext cx="2743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FDE6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Years 2-3 · Policy Influence</a:t>
            </a:r>
            <a:endParaRPr lang="en-US" sz="1050" dirty="0"/>
          </a:p>
        </p:txBody>
      </p:sp>
      <p:pic>
        <p:nvPicPr>
          <p:cNvPr id="39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09360" y="2267712"/>
            <a:ext cx="201168" cy="201168"/>
          </a:xfrm>
          <a:prstGeom prst="rect">
            <a:avLst/>
          </a:prstGeom>
        </p:spPr>
      </p:pic>
      <p:sp>
        <p:nvSpPr>
          <p:cNvPr id="40" name="Text 27"/>
          <p:cNvSpPr/>
          <p:nvPr/>
        </p:nvSpPr>
        <p:spPr>
          <a:xfrm>
            <a:off x="6583680" y="2231136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Policy Action Weeks</a:t>
            </a:r>
            <a:endParaRPr lang="en-US" sz="1100" dirty="0"/>
          </a:p>
        </p:txBody>
      </p:sp>
      <p:pic>
        <p:nvPicPr>
          <p:cNvPr id="41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09360" y="2743200"/>
            <a:ext cx="201168" cy="201168"/>
          </a:xfrm>
          <a:prstGeom prst="rect">
            <a:avLst/>
          </a:prstGeom>
        </p:spPr>
      </p:pic>
      <p:sp>
        <p:nvSpPr>
          <p:cNvPr id="42" name="Text 28"/>
          <p:cNvSpPr/>
          <p:nvPr/>
        </p:nvSpPr>
        <p:spPr>
          <a:xfrm>
            <a:off x="6583680" y="2706624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Evidence-based advocacy briefs</a:t>
            </a:r>
            <a:endParaRPr lang="en-US" sz="1100" dirty="0"/>
          </a:p>
        </p:txBody>
      </p:sp>
      <p:pic>
        <p:nvPicPr>
          <p:cNvPr id="43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09360" y="3218688"/>
            <a:ext cx="201168" cy="201168"/>
          </a:xfrm>
          <a:prstGeom prst="rect">
            <a:avLst/>
          </a:prstGeom>
        </p:spPr>
      </p:pic>
      <p:sp>
        <p:nvSpPr>
          <p:cNvPr id="44" name="Text 29"/>
          <p:cNvSpPr/>
          <p:nvPr/>
        </p:nvSpPr>
        <p:spPr>
          <a:xfrm>
            <a:off x="6583680" y="3182112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Government roundtables</a:t>
            </a:r>
            <a:endParaRPr lang="en-US" sz="1100" dirty="0"/>
          </a:p>
        </p:txBody>
      </p:sp>
      <p:pic>
        <p:nvPicPr>
          <p:cNvPr id="45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09360" y="3694176"/>
            <a:ext cx="201168" cy="201168"/>
          </a:xfrm>
          <a:prstGeom prst="rect">
            <a:avLst/>
          </a:prstGeom>
        </p:spPr>
      </p:pic>
      <p:sp>
        <p:nvSpPr>
          <p:cNvPr id="46" name="Text 30"/>
          <p:cNvSpPr/>
          <p:nvPr/>
        </p:nvSpPr>
        <p:spPr>
          <a:xfrm>
            <a:off x="6583680" y="365760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3+ policy commitments</a:t>
            </a:r>
            <a:endParaRPr lang="en-US" sz="1100" dirty="0"/>
          </a:p>
        </p:txBody>
      </p:sp>
      <p:pic>
        <p:nvPicPr>
          <p:cNvPr id="47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09360" y="4169664"/>
            <a:ext cx="201168" cy="201168"/>
          </a:xfrm>
          <a:prstGeom prst="rect">
            <a:avLst/>
          </a:prstGeom>
        </p:spPr>
      </p:pic>
      <p:sp>
        <p:nvSpPr>
          <p:cNvPr id="48" name="Text 31"/>
          <p:cNvSpPr/>
          <p:nvPr/>
        </p:nvSpPr>
        <p:spPr>
          <a:xfrm>
            <a:off x="6583680" y="4133088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Sustained media partnership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3D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914400" y="2743200"/>
            <a:ext cx="4572000" cy="4572000"/>
          </a:xfrm>
          <a:prstGeom prst="ellipse">
            <a:avLst/>
          </a:prstGeom>
          <a:solidFill>
            <a:srgbClr val="6B21A8">
              <a:alpha val="2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6400800" y="-1371600"/>
            <a:ext cx="3657600" cy="3657600"/>
          </a:xfrm>
          <a:prstGeom prst="ellipse">
            <a:avLst/>
          </a:prstGeom>
          <a:solidFill>
            <a:srgbClr val="6B21A8">
              <a:alpha val="35000"/>
            </a:srgbClr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20040"/>
            <a:ext cx="731520" cy="7315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325880" y="347472"/>
            <a:ext cx="7315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DE6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Central Media Partner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822960"/>
            <a:ext cx="8229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Women Radio WFM 91.7</a:t>
            </a:r>
            <a:endParaRPr lang="en-US" sz="4000" dirty="0"/>
          </a:p>
        </p:txBody>
      </p:sp>
      <p:sp>
        <p:nvSpPr>
          <p:cNvPr id="7" name="Shape 4"/>
          <p:cNvSpPr/>
          <p:nvPr/>
        </p:nvSpPr>
        <p:spPr>
          <a:xfrm>
            <a:off x="411480" y="1828800"/>
            <a:ext cx="2743200" cy="2926080"/>
          </a:xfrm>
          <a:prstGeom prst="roundRect">
            <a:avLst>
              <a:gd name="adj" fmla="val 4000"/>
            </a:avLst>
          </a:prstGeom>
          <a:solidFill>
            <a:srgbClr val="1E0040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594360" y="1965960"/>
            <a:ext cx="640080" cy="640080"/>
          </a:xfrm>
          <a:prstGeom prst="ellipse">
            <a:avLst/>
          </a:prstGeom>
          <a:solidFill>
            <a:srgbClr val="6B21A8">
              <a:alpha val="70000"/>
            </a:srgbClr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2011680"/>
            <a:ext cx="365760" cy="36576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48640" y="2706624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DE6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Dedicated Radio Programs</a:t>
            </a:r>
            <a:endParaRPr lang="en-US" sz="1250" dirty="0"/>
          </a:p>
        </p:txBody>
      </p:sp>
      <p:sp>
        <p:nvSpPr>
          <p:cNvPr id="11" name="Text 7"/>
          <p:cNvSpPr/>
          <p:nvPr/>
        </p:nvSpPr>
        <p:spPr>
          <a:xfrm>
            <a:off x="548640" y="3200400"/>
            <a:ext cx="246888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D1D5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Structured interviews and feature programs amplifying women's voices across Nigeria, including communities with limited internet access.</a:t>
            </a:r>
            <a:endParaRPr lang="en-US" sz="1100" dirty="0"/>
          </a:p>
        </p:txBody>
      </p:sp>
      <p:sp>
        <p:nvSpPr>
          <p:cNvPr id="12" name="Shape 8"/>
          <p:cNvSpPr/>
          <p:nvPr/>
        </p:nvSpPr>
        <p:spPr>
          <a:xfrm>
            <a:off x="3319272" y="1828800"/>
            <a:ext cx="2743200" cy="2926080"/>
          </a:xfrm>
          <a:prstGeom prst="roundRect">
            <a:avLst>
              <a:gd name="adj" fmla="val 4000"/>
            </a:avLst>
          </a:prstGeom>
          <a:solidFill>
            <a:srgbClr val="1E0040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3502152" y="1965960"/>
            <a:ext cx="640080" cy="640080"/>
          </a:xfrm>
          <a:prstGeom prst="ellipse">
            <a:avLst/>
          </a:prstGeom>
          <a:solidFill>
            <a:srgbClr val="6B21A8">
              <a:alpha val="70000"/>
            </a:srgbClr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7872" y="2011680"/>
            <a:ext cx="365760" cy="36576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3456432" y="2706624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DE6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WRO Media Training</a:t>
            </a:r>
            <a:endParaRPr lang="en-US" sz="1250" dirty="0"/>
          </a:p>
        </p:txBody>
      </p:sp>
      <p:sp>
        <p:nvSpPr>
          <p:cNvPr id="16" name="Text 11"/>
          <p:cNvSpPr/>
          <p:nvPr/>
        </p:nvSpPr>
        <p:spPr>
          <a:xfrm>
            <a:off x="3456432" y="3200400"/>
            <a:ext cx="246888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D1D5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Women Radio supports capacity-building sessions helping WROs develop spokesperson skills, media engagement, and digital storytelling.</a:t>
            </a:r>
            <a:endParaRPr lang="en-US" sz="1100" dirty="0"/>
          </a:p>
        </p:txBody>
      </p:sp>
      <p:sp>
        <p:nvSpPr>
          <p:cNvPr id="17" name="Shape 12"/>
          <p:cNvSpPr/>
          <p:nvPr/>
        </p:nvSpPr>
        <p:spPr>
          <a:xfrm>
            <a:off x="6227064" y="1828800"/>
            <a:ext cx="2743200" cy="2926080"/>
          </a:xfrm>
          <a:prstGeom prst="roundRect">
            <a:avLst>
              <a:gd name="adj" fmla="val 4000"/>
            </a:avLst>
          </a:prstGeom>
          <a:solidFill>
            <a:srgbClr val="1E0040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6409944" y="1965960"/>
            <a:ext cx="640080" cy="640080"/>
          </a:xfrm>
          <a:prstGeom prst="ellipse">
            <a:avLst/>
          </a:prstGeom>
          <a:solidFill>
            <a:srgbClr val="6B21A8">
              <a:alpha val="70000"/>
            </a:srgbClr>
          </a:solidFill>
          <a:ln/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5664" y="2011680"/>
            <a:ext cx="365760" cy="36576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6364224" y="2706624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DE6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Sustained Visibility</a:t>
            </a:r>
            <a:endParaRPr lang="en-US" sz="1250" dirty="0"/>
          </a:p>
        </p:txBody>
      </p:sp>
      <p:sp>
        <p:nvSpPr>
          <p:cNvPr id="21" name="Text 15"/>
          <p:cNvSpPr/>
          <p:nvPr/>
        </p:nvSpPr>
        <p:spPr>
          <a:xfrm>
            <a:off x="6364224" y="3200400"/>
            <a:ext cx="246888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D1D5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the campaign's broadcast anchor, Women Radio keeps #AllNigerianWomenMatter in public conversation between digital campaign peaks.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6B21A8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This Campaign Offers Your WRO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457200" y="10972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i="1" dirty="0">
                <a:solidFill>
                  <a:srgbClr val="6B21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not just participants. You are builders of this movement.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365760" y="1600200"/>
            <a:ext cx="2651760" cy="1463040"/>
          </a:xfrm>
          <a:prstGeom prst="roundRect">
            <a:avLst>
              <a:gd name="adj" fmla="val 6250"/>
            </a:avLst>
          </a:prstGeom>
          <a:solidFill>
            <a:srgbClr val="F9FAFB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75488" y="1709928"/>
            <a:ext cx="566928" cy="566928"/>
          </a:xfrm>
          <a:prstGeom prst="ellipse">
            <a:avLst/>
          </a:prstGeom>
          <a:solidFill>
            <a:srgbClr val="6B21A8"/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0352" y="1764792"/>
            <a:ext cx="347472" cy="34747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143000" y="1691640"/>
            <a:ext cx="17830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3D00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Structured Media Training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475488" y="2258568"/>
            <a:ext cx="243230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Spokesperson development, radio interview techniques, social media strategy, and evidence-based storytelling — in partnership with Women Radio WFM 91.7.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3246120" y="1600200"/>
            <a:ext cx="2651760" cy="1463040"/>
          </a:xfrm>
          <a:prstGeom prst="roundRect">
            <a:avLst>
              <a:gd name="adj" fmla="val 6250"/>
            </a:avLst>
          </a:prstGeom>
          <a:solidFill>
            <a:srgbClr val="F9FAFB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3355848" y="1709928"/>
            <a:ext cx="566928" cy="566928"/>
          </a:xfrm>
          <a:prstGeom prst="ellipse">
            <a:avLst/>
          </a:prstGeom>
          <a:solidFill>
            <a:srgbClr val="0D9488"/>
          </a:solidFill>
          <a:ln/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0712" y="1764792"/>
            <a:ext cx="347472" cy="34747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023360" y="1691640"/>
            <a:ext cx="17830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3D00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Feminist Hub Access</a:t>
            </a:r>
            <a:endParaRPr lang="en-US" sz="1150" dirty="0"/>
          </a:p>
        </p:txBody>
      </p:sp>
      <p:sp>
        <p:nvSpPr>
          <p:cNvPr id="14" name="Text 10"/>
          <p:cNvSpPr/>
          <p:nvPr/>
        </p:nvSpPr>
        <p:spPr>
          <a:xfrm>
            <a:off x="3355848" y="2258568"/>
            <a:ext cx="243230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access to the campaign's e-learning platform for your team and community members. Resources in accessible formats.</a:t>
            </a:r>
            <a:endParaRPr lang="en-US" sz="1050" dirty="0"/>
          </a:p>
        </p:txBody>
      </p:sp>
      <p:sp>
        <p:nvSpPr>
          <p:cNvPr id="15" name="Shape 11"/>
          <p:cNvSpPr/>
          <p:nvPr/>
        </p:nvSpPr>
        <p:spPr>
          <a:xfrm>
            <a:off x="6126480" y="1600200"/>
            <a:ext cx="2651760" cy="1463040"/>
          </a:xfrm>
          <a:prstGeom prst="roundRect">
            <a:avLst>
              <a:gd name="adj" fmla="val 6250"/>
            </a:avLst>
          </a:prstGeom>
          <a:solidFill>
            <a:srgbClr val="F9FAFB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6236208" y="1709928"/>
            <a:ext cx="566928" cy="566928"/>
          </a:xfrm>
          <a:prstGeom prst="ellipse">
            <a:avLst/>
          </a:prstGeom>
          <a:solidFill>
            <a:srgbClr val="3D0066"/>
          </a:solidFill>
          <a:ln/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1072" y="1764792"/>
            <a:ext cx="347472" cy="347472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903720" y="1691640"/>
            <a:ext cx="17830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3D00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Coalition Membership</a:t>
            </a:r>
            <a:endParaRPr lang="en-US" sz="1150" dirty="0"/>
          </a:p>
        </p:txBody>
      </p:sp>
      <p:sp>
        <p:nvSpPr>
          <p:cNvPr id="19" name="Text 14"/>
          <p:cNvSpPr/>
          <p:nvPr/>
        </p:nvSpPr>
        <p:spPr>
          <a:xfrm>
            <a:off x="6236208" y="2258568"/>
            <a:ext cx="243230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part of a national WRO network. Share resources, co-create campaigns, and access joint advocacy opportunities.</a:t>
            </a:r>
            <a:endParaRPr lang="en-US" sz="1050" dirty="0"/>
          </a:p>
        </p:txBody>
      </p:sp>
      <p:sp>
        <p:nvSpPr>
          <p:cNvPr id="20" name="Shape 15"/>
          <p:cNvSpPr/>
          <p:nvPr/>
        </p:nvSpPr>
        <p:spPr>
          <a:xfrm>
            <a:off x="365760" y="3246120"/>
            <a:ext cx="2651760" cy="1463040"/>
          </a:xfrm>
          <a:prstGeom prst="roundRect">
            <a:avLst>
              <a:gd name="adj" fmla="val 6250"/>
            </a:avLst>
          </a:prstGeom>
          <a:solidFill>
            <a:srgbClr val="F9FAFB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475488" y="3355848"/>
            <a:ext cx="566928" cy="566928"/>
          </a:xfrm>
          <a:prstGeom prst="ellipse">
            <a:avLst/>
          </a:prstGeom>
          <a:solidFill>
            <a:srgbClr val="D97706"/>
          </a:solidFill>
          <a:ln/>
        </p:spPr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352" y="3410712"/>
            <a:ext cx="347472" cy="347472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1143000" y="3337560"/>
            <a:ext cx="17830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3D00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Shared Content Tools</a:t>
            </a:r>
            <a:endParaRPr lang="en-US" sz="1150" dirty="0"/>
          </a:p>
        </p:txBody>
      </p:sp>
      <p:sp>
        <p:nvSpPr>
          <p:cNvPr id="24" name="Text 18"/>
          <p:cNvSpPr/>
          <p:nvPr/>
        </p:nvSpPr>
        <p:spPr>
          <a:xfrm>
            <a:off x="475488" y="3904488"/>
            <a:ext cx="243230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Ready-to-use toolkits, graphics, radio scripts, WhatsApp content, and hashtag assets. Designed for easy community adaptation.</a:t>
            </a:r>
            <a:endParaRPr lang="en-US" sz="1050" dirty="0"/>
          </a:p>
        </p:txBody>
      </p:sp>
      <p:sp>
        <p:nvSpPr>
          <p:cNvPr id="25" name="Shape 19"/>
          <p:cNvSpPr/>
          <p:nvPr/>
        </p:nvSpPr>
        <p:spPr>
          <a:xfrm>
            <a:off x="3246120" y="3246120"/>
            <a:ext cx="2651760" cy="1463040"/>
          </a:xfrm>
          <a:prstGeom prst="roundRect">
            <a:avLst>
              <a:gd name="adj" fmla="val 6250"/>
            </a:avLst>
          </a:prstGeom>
          <a:solidFill>
            <a:srgbClr val="F9FAFB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26" name="Shape 20"/>
          <p:cNvSpPr/>
          <p:nvPr/>
        </p:nvSpPr>
        <p:spPr>
          <a:xfrm>
            <a:off x="3355848" y="3355848"/>
            <a:ext cx="566928" cy="566928"/>
          </a:xfrm>
          <a:prstGeom prst="ellipse">
            <a:avLst/>
          </a:prstGeom>
          <a:solidFill>
            <a:srgbClr val="059669"/>
          </a:solidFill>
          <a:ln/>
        </p:spPr>
      </p:sp>
      <p:pic>
        <p:nvPicPr>
          <p:cNvPr id="2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0712" y="3410712"/>
            <a:ext cx="347472" cy="347472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4023360" y="3337560"/>
            <a:ext cx="17830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3D00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Story Documentation Support</a:t>
            </a:r>
            <a:endParaRPr lang="en-US" sz="1150" dirty="0"/>
          </a:p>
        </p:txBody>
      </p:sp>
      <p:sp>
        <p:nvSpPr>
          <p:cNvPr id="29" name="Text 22"/>
          <p:cNvSpPr/>
          <p:nvPr/>
        </p:nvSpPr>
        <p:spPr>
          <a:xfrm>
            <a:off x="3355848" y="3904488"/>
            <a:ext cx="243230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Help capturing and amplifying your grassroots stories as evidence in national advocacy briefs and impact reports.</a:t>
            </a:r>
            <a:endParaRPr lang="en-US" sz="1050" dirty="0"/>
          </a:p>
        </p:txBody>
      </p:sp>
      <p:sp>
        <p:nvSpPr>
          <p:cNvPr id="30" name="Shape 23"/>
          <p:cNvSpPr/>
          <p:nvPr/>
        </p:nvSpPr>
        <p:spPr>
          <a:xfrm>
            <a:off x="6126480" y="3246120"/>
            <a:ext cx="2651760" cy="1463040"/>
          </a:xfrm>
          <a:prstGeom prst="roundRect">
            <a:avLst>
              <a:gd name="adj" fmla="val 6250"/>
            </a:avLst>
          </a:prstGeom>
          <a:solidFill>
            <a:srgbClr val="F9FAFB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31" name="Shape 24"/>
          <p:cNvSpPr/>
          <p:nvPr/>
        </p:nvSpPr>
        <p:spPr>
          <a:xfrm>
            <a:off x="6236208" y="3355848"/>
            <a:ext cx="566928" cy="566928"/>
          </a:xfrm>
          <a:prstGeom prst="ellipse">
            <a:avLst/>
          </a:prstGeom>
          <a:solidFill>
            <a:srgbClr val="BE185D"/>
          </a:solidFill>
          <a:ln/>
        </p:spPr>
      </p:sp>
      <p:pic>
        <p:nvPicPr>
          <p:cNvPr id="3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91072" y="3410712"/>
            <a:ext cx="347472" cy="347472"/>
          </a:xfrm>
          <a:prstGeom prst="rect">
            <a:avLst/>
          </a:prstGeom>
        </p:spPr>
      </p:pic>
      <p:sp>
        <p:nvSpPr>
          <p:cNvPr id="33" name="Text 25"/>
          <p:cNvSpPr/>
          <p:nvPr/>
        </p:nvSpPr>
        <p:spPr>
          <a:xfrm>
            <a:off x="6903720" y="3337560"/>
            <a:ext cx="17830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3D00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Visibility and Recognition</a:t>
            </a:r>
            <a:endParaRPr lang="en-US" sz="1150" dirty="0"/>
          </a:p>
        </p:txBody>
      </p:sp>
      <p:sp>
        <p:nvSpPr>
          <p:cNvPr id="34" name="Text 26"/>
          <p:cNvSpPr/>
          <p:nvPr/>
        </p:nvSpPr>
        <p:spPr>
          <a:xfrm>
            <a:off x="6236208" y="3904488"/>
            <a:ext cx="243230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WRO's work featured in campaign content, radio programs, and policy reports reaching funders, policymakers, and the public.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#AllNigerianWomenMatter – Campaign Strategy</dc:title>
  <dc:subject>PptxGenJS Presentation</dc:subject>
  <dc:creator>PptxGenJS</dc:creator>
  <cp:lastModifiedBy>PptxGenJS</cp:lastModifiedBy>
  <cp:revision>1</cp:revision>
  <dcterms:created xsi:type="dcterms:W3CDTF">2026-06-15T07:54:36Z</dcterms:created>
  <dcterms:modified xsi:type="dcterms:W3CDTF">2026-06-15T07:54:36Z</dcterms:modified>
</cp:coreProperties>
</file>